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7" r:id="rId1"/>
  </p:sldMasterIdLst>
  <p:notesMasterIdLst>
    <p:notesMasterId r:id="rId69"/>
  </p:notesMasterIdLst>
  <p:handoutMasterIdLst>
    <p:handoutMasterId r:id="rId70"/>
  </p:handoutMasterIdLst>
  <p:sldIdLst>
    <p:sldId id="408" r:id="rId2"/>
    <p:sldId id="256" r:id="rId3"/>
    <p:sldId id="516" r:id="rId4"/>
    <p:sldId id="600" r:id="rId5"/>
    <p:sldId id="601" r:id="rId6"/>
    <p:sldId id="602" r:id="rId7"/>
    <p:sldId id="603" r:id="rId8"/>
    <p:sldId id="639" r:id="rId9"/>
    <p:sldId id="526" r:id="rId10"/>
    <p:sldId id="528" r:id="rId11"/>
    <p:sldId id="534" r:id="rId12"/>
    <p:sldId id="569" r:id="rId13"/>
    <p:sldId id="515" r:id="rId14"/>
    <p:sldId id="396" r:id="rId15"/>
    <p:sldId id="398" r:id="rId16"/>
    <p:sldId id="400" r:id="rId17"/>
    <p:sldId id="399" r:id="rId18"/>
    <p:sldId id="636" r:id="rId19"/>
    <p:sldId id="642" r:id="rId20"/>
    <p:sldId id="643" r:id="rId21"/>
    <p:sldId id="570" r:id="rId22"/>
    <p:sldId id="404" r:id="rId23"/>
    <p:sldId id="632" r:id="rId24"/>
    <p:sldId id="633" r:id="rId25"/>
    <p:sldId id="407" r:id="rId26"/>
    <p:sldId id="637" r:id="rId27"/>
    <p:sldId id="646" r:id="rId28"/>
    <p:sldId id="647" r:id="rId29"/>
    <p:sldId id="648" r:id="rId30"/>
    <p:sldId id="649" r:id="rId31"/>
    <p:sldId id="650" r:id="rId32"/>
    <p:sldId id="651" r:id="rId33"/>
    <p:sldId id="652" r:id="rId34"/>
    <p:sldId id="653" r:id="rId35"/>
    <p:sldId id="654" r:id="rId36"/>
    <p:sldId id="655" r:id="rId37"/>
    <p:sldId id="656" r:id="rId38"/>
    <p:sldId id="657" r:id="rId39"/>
    <p:sldId id="658" r:id="rId40"/>
    <p:sldId id="659" r:id="rId41"/>
    <p:sldId id="660" r:id="rId42"/>
    <p:sldId id="661" r:id="rId43"/>
    <p:sldId id="662" r:id="rId44"/>
    <p:sldId id="663" r:id="rId45"/>
    <p:sldId id="664" r:id="rId46"/>
    <p:sldId id="665" r:id="rId47"/>
    <p:sldId id="666" r:id="rId48"/>
    <p:sldId id="667" r:id="rId49"/>
    <p:sldId id="668" r:id="rId50"/>
    <p:sldId id="669" r:id="rId51"/>
    <p:sldId id="670" r:id="rId52"/>
    <p:sldId id="671" r:id="rId53"/>
    <p:sldId id="672" r:id="rId54"/>
    <p:sldId id="673" r:id="rId55"/>
    <p:sldId id="674" r:id="rId56"/>
    <p:sldId id="675" r:id="rId57"/>
    <p:sldId id="676" r:id="rId58"/>
    <p:sldId id="677" r:id="rId59"/>
    <p:sldId id="678" r:id="rId60"/>
    <p:sldId id="679" r:id="rId61"/>
    <p:sldId id="680" r:id="rId62"/>
    <p:sldId id="681" r:id="rId63"/>
    <p:sldId id="682" r:id="rId64"/>
    <p:sldId id="683" r:id="rId65"/>
    <p:sldId id="684" r:id="rId66"/>
    <p:sldId id="685" r:id="rId67"/>
    <p:sldId id="686" r:id="rId68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51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20" y="-102"/>
      </p:cViewPr>
      <p:guideLst>
        <p:guide orient="horz" pos="734"/>
        <p:guide pos="5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43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2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2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D5271D2A-E8DC-4558-8D52-894011D556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ctr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ctr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907EA994-2E60-4246-BBCD-24B75DDDB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104370-0D85-4FE5-B057-1FA42F96303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N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464B16-8DF6-46E4-8D20-38BABB1A93C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N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9E7452-E34D-436D-AA8E-5E6E0F9E8A0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N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30912E-217B-4D3E-9EEC-0E321A8BDF6D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N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CFBE03-2A40-4B59-9C68-3539C2E6CED6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N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3AD6AA-645F-4659-B0D2-F05399EB366A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N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8FF6ED-7851-4D29-9396-C94A10F9DD09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N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D30BF3-D961-48C7-B955-C8F4B1193DA3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N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AB2800-6F20-45E3-A391-9642E639319B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N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3E415F-A77C-4F2D-852D-6C30794A79DD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N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D85DB8-D8DA-4AE1-BE94-44890F464BF1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004442-EE13-445B-BA77-5D8E7026805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N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8265DC-1395-48CA-B3C3-6901049A1F20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N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B024D0-1124-478D-83BE-56F8ADB7F8E3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N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688186-967F-41E8-8BA7-585FA8C12603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N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7381DA-8CC9-40F8-82C9-59ADB1FD3BCA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N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xmlns="" id="{44383544-04D4-6693-8E28-0DAFBFC50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1850" cy="3481387"/>
          </a:xfrm>
          <a:ln/>
        </p:spPr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xmlns="" id="{1D0D3506-2A27-C5F1-251B-EF1259E1C8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xmlns="" id="{CBB181FE-DAE2-4D11-6FA0-77A1C84EA5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5061" y="0"/>
            <a:ext cx="3032640" cy="46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002" tIns="44001" rIns="88002" bIns="44001" anchor="ctr"/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IN" altLang="en-US"/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xmlns="" id="{5B350FC9-81B9-078F-DA30-F43A0524D9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5061" y="8820129"/>
            <a:ext cx="3032640" cy="46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58" tIns="45221" rIns="92058" bIns="45221" anchor="b"/>
          <a:lstStyle>
            <a:lvl1pPr defTabSz="966788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/>
            <a:r>
              <a:rPr lang="en-US" altLang="en-US" sz="1300" dirty="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04452" name="Rectangle 4">
            <a:extLst>
              <a:ext uri="{FF2B5EF4-FFF2-40B4-BE49-F238E27FC236}">
                <a16:creationId xmlns:a16="http://schemas.microsoft.com/office/drawing/2014/main" xmlns="" id="{8B820F48-530E-300A-A7DB-357B0D97C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20129"/>
            <a:ext cx="3032641" cy="46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002" tIns="44001" rIns="88002" bIns="44001" anchor="ctr"/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IN" altLang="en-US"/>
          </a:p>
        </p:txBody>
      </p:sp>
      <p:sp>
        <p:nvSpPr>
          <p:cNvPr id="104453" name="Rectangle 5">
            <a:extLst>
              <a:ext uri="{FF2B5EF4-FFF2-40B4-BE49-F238E27FC236}">
                <a16:creationId xmlns:a16="http://schemas.microsoft.com/office/drawing/2014/main" xmlns="" id="{4A406B11-C169-56EE-E7EE-048314B13E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32641" cy="46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002" tIns="44001" rIns="88002" bIns="44001" anchor="ctr"/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IN" altLang="en-US"/>
          </a:p>
        </p:txBody>
      </p:sp>
      <p:sp>
        <p:nvSpPr>
          <p:cNvPr id="104454" name="Rectangle 6">
            <a:extLst>
              <a:ext uri="{FF2B5EF4-FFF2-40B4-BE49-F238E27FC236}">
                <a16:creationId xmlns:a16="http://schemas.microsoft.com/office/drawing/2014/main" xmlns="" id="{DD7FFF9F-5418-E926-19B7-807E58534C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4455" name="Rectangle 7">
            <a:extLst>
              <a:ext uri="{FF2B5EF4-FFF2-40B4-BE49-F238E27FC236}">
                <a16:creationId xmlns:a16="http://schemas.microsoft.com/office/drawing/2014/main" xmlns="" id="{6E327B92-D72E-0D04-6364-06DDBF66E1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03407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56372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957067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8909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36494A-67DE-4C68-9759-B1A6CBBD911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N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381052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601481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xmlns="" id="{B444F614-C5CF-805B-23B4-FCC107CBE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5061" y="0"/>
            <a:ext cx="3032640" cy="46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002" tIns="44001" rIns="88002" bIns="44001" anchor="ctr"/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IN" altLang="en-US"/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xmlns="" id="{49644823-08AB-54C4-0D28-825195BA0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5061" y="8820129"/>
            <a:ext cx="3032640" cy="46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58" tIns="45221" rIns="92058" bIns="45221" anchor="b"/>
          <a:lstStyle>
            <a:lvl1pPr defTabSz="966788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/>
            <a:r>
              <a:rPr lang="en-US" altLang="en-US" sz="1300" dirty="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06500" name="Rectangle 4">
            <a:extLst>
              <a:ext uri="{FF2B5EF4-FFF2-40B4-BE49-F238E27FC236}">
                <a16:creationId xmlns:a16="http://schemas.microsoft.com/office/drawing/2014/main" xmlns="" id="{B6790A9E-3CF1-09F5-D48D-723C1F32D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20129"/>
            <a:ext cx="3032641" cy="46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002" tIns="44001" rIns="88002" bIns="44001" anchor="ctr"/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IN" altLang="en-US"/>
          </a:p>
        </p:txBody>
      </p:sp>
      <p:sp>
        <p:nvSpPr>
          <p:cNvPr id="106501" name="Rectangle 5">
            <a:extLst>
              <a:ext uri="{FF2B5EF4-FFF2-40B4-BE49-F238E27FC236}">
                <a16:creationId xmlns:a16="http://schemas.microsoft.com/office/drawing/2014/main" xmlns="" id="{200BD6E3-6477-A899-7BFF-114DFABBB2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32641" cy="46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002" tIns="44001" rIns="88002" bIns="44001" anchor="ctr"/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IN" altLang="en-US"/>
          </a:p>
        </p:txBody>
      </p:sp>
      <p:sp>
        <p:nvSpPr>
          <p:cNvPr id="106502" name="Rectangle 6">
            <a:extLst>
              <a:ext uri="{FF2B5EF4-FFF2-40B4-BE49-F238E27FC236}">
                <a16:creationId xmlns:a16="http://schemas.microsoft.com/office/drawing/2014/main" xmlns="" id="{3D0CFDF5-0023-9007-77E4-0EC7737F32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6503" name="Rectangle 7">
            <a:extLst>
              <a:ext uri="{FF2B5EF4-FFF2-40B4-BE49-F238E27FC236}">
                <a16:creationId xmlns:a16="http://schemas.microsoft.com/office/drawing/2014/main" xmlns="" id="{202BA3A9-5425-BD0B-2B06-A02A25BD0C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xmlns="" id="{C95CD470-9C22-39FC-C591-6A6DAF577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5061" y="0"/>
            <a:ext cx="3032640" cy="46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002" tIns="44001" rIns="88002" bIns="44001" anchor="ctr"/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IN" altLang="en-US"/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xmlns="" id="{AB4F36AE-9F1C-2925-A994-1E280E0A81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5061" y="8820129"/>
            <a:ext cx="3032640" cy="46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58" tIns="45221" rIns="92058" bIns="45221" anchor="b"/>
          <a:lstStyle>
            <a:lvl1pPr defTabSz="966788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/>
            <a:r>
              <a:rPr lang="en-US" altLang="en-US" sz="1300" dirty="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xmlns="" id="{44EB6BF2-24CB-DA20-FE0D-DD1BFCB7D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20129"/>
            <a:ext cx="3032641" cy="46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002" tIns="44001" rIns="88002" bIns="44001" anchor="ctr"/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IN" altLang="en-US"/>
          </a:p>
        </p:txBody>
      </p:sp>
      <p:sp>
        <p:nvSpPr>
          <p:cNvPr id="107525" name="Rectangle 5">
            <a:extLst>
              <a:ext uri="{FF2B5EF4-FFF2-40B4-BE49-F238E27FC236}">
                <a16:creationId xmlns:a16="http://schemas.microsoft.com/office/drawing/2014/main" xmlns="" id="{255C5E95-99B6-5104-B826-B9520BC781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32641" cy="46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002" tIns="44001" rIns="88002" bIns="44001" anchor="ctr"/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IN" altLang="en-US"/>
          </a:p>
        </p:txBody>
      </p:sp>
      <p:sp>
        <p:nvSpPr>
          <p:cNvPr id="107526" name="Rectangle 6">
            <a:extLst>
              <a:ext uri="{FF2B5EF4-FFF2-40B4-BE49-F238E27FC236}">
                <a16:creationId xmlns:a16="http://schemas.microsoft.com/office/drawing/2014/main" xmlns="" id="{6BC82C38-DD0D-BA2C-08E7-FABF638F48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7527" name="Rectangle 7">
            <a:extLst>
              <a:ext uri="{FF2B5EF4-FFF2-40B4-BE49-F238E27FC236}">
                <a16:creationId xmlns:a16="http://schemas.microsoft.com/office/drawing/2014/main" xmlns="" id="{84C0DF52-BEBA-68AF-2E53-50FB5C2D28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xmlns="" id="{E7664C32-1344-33DE-5350-ED68BF681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5061" y="0"/>
            <a:ext cx="3032640" cy="46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002" tIns="44001" rIns="88002" bIns="44001" anchor="ctr"/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IN" altLang="en-US"/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xmlns="" id="{5251EFFE-9552-08A3-5DD3-2BF485EEE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5061" y="8820129"/>
            <a:ext cx="3032640" cy="46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58" tIns="45221" rIns="92058" bIns="45221" anchor="b"/>
          <a:lstStyle>
            <a:lvl1pPr defTabSz="966788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/>
            <a:r>
              <a:rPr lang="en-US" altLang="en-US" sz="1300" dirty="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08548" name="Rectangle 4">
            <a:extLst>
              <a:ext uri="{FF2B5EF4-FFF2-40B4-BE49-F238E27FC236}">
                <a16:creationId xmlns:a16="http://schemas.microsoft.com/office/drawing/2014/main" xmlns="" id="{5DAB0A9B-386F-AA99-0358-308748CBA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20129"/>
            <a:ext cx="3032641" cy="46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002" tIns="44001" rIns="88002" bIns="44001" anchor="ctr"/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IN" altLang="en-US"/>
          </a:p>
        </p:txBody>
      </p:sp>
      <p:sp>
        <p:nvSpPr>
          <p:cNvPr id="108549" name="Rectangle 5">
            <a:extLst>
              <a:ext uri="{FF2B5EF4-FFF2-40B4-BE49-F238E27FC236}">
                <a16:creationId xmlns:a16="http://schemas.microsoft.com/office/drawing/2014/main" xmlns="" id="{77E2B973-4A6C-1691-8659-DFA2B4079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32641" cy="46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002" tIns="44001" rIns="88002" bIns="44001" anchor="ctr"/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IN" altLang="en-US"/>
          </a:p>
        </p:txBody>
      </p:sp>
      <p:sp>
        <p:nvSpPr>
          <p:cNvPr id="108550" name="Rectangle 6">
            <a:extLst>
              <a:ext uri="{FF2B5EF4-FFF2-40B4-BE49-F238E27FC236}">
                <a16:creationId xmlns:a16="http://schemas.microsoft.com/office/drawing/2014/main" xmlns="" id="{D6F9BFA6-FC31-1C76-6620-CCC8035D91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8551" name="Rectangle 7">
            <a:extLst>
              <a:ext uri="{FF2B5EF4-FFF2-40B4-BE49-F238E27FC236}">
                <a16:creationId xmlns:a16="http://schemas.microsoft.com/office/drawing/2014/main" xmlns="" id="{B1E567C9-0DE0-138A-E3BB-E37E9B0A14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xmlns="" id="{892CD525-261F-F7AB-5371-65E7391B5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5061" y="0"/>
            <a:ext cx="3032640" cy="46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002" tIns="44001" rIns="88002" bIns="44001" anchor="ctr"/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IN" altLang="en-US"/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xmlns="" id="{661DDC51-EEBC-042F-7705-D942730291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5061" y="8820129"/>
            <a:ext cx="3032640" cy="46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58" tIns="45221" rIns="92058" bIns="45221" anchor="b"/>
          <a:lstStyle>
            <a:lvl1pPr defTabSz="966788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/>
            <a:r>
              <a:rPr lang="en-US" altLang="en-US" sz="1300" dirty="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09572" name="Rectangle 4">
            <a:extLst>
              <a:ext uri="{FF2B5EF4-FFF2-40B4-BE49-F238E27FC236}">
                <a16:creationId xmlns:a16="http://schemas.microsoft.com/office/drawing/2014/main" xmlns="" id="{93F6A1C1-C706-4A41-14FA-92558258A3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20129"/>
            <a:ext cx="3032641" cy="46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002" tIns="44001" rIns="88002" bIns="44001" anchor="ctr"/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IN" altLang="en-US"/>
          </a:p>
        </p:txBody>
      </p:sp>
      <p:sp>
        <p:nvSpPr>
          <p:cNvPr id="109573" name="Rectangle 5">
            <a:extLst>
              <a:ext uri="{FF2B5EF4-FFF2-40B4-BE49-F238E27FC236}">
                <a16:creationId xmlns:a16="http://schemas.microsoft.com/office/drawing/2014/main" xmlns="" id="{EC24F9F8-F6EE-BE8B-0A8D-F50C88803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32641" cy="46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002" tIns="44001" rIns="88002" bIns="44001" anchor="ctr"/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IN" altLang="en-US"/>
          </a:p>
        </p:txBody>
      </p:sp>
      <p:sp>
        <p:nvSpPr>
          <p:cNvPr id="109574" name="Rectangle 6">
            <a:extLst>
              <a:ext uri="{FF2B5EF4-FFF2-40B4-BE49-F238E27FC236}">
                <a16:creationId xmlns:a16="http://schemas.microsoft.com/office/drawing/2014/main" xmlns="" id="{66BA380E-2661-020C-3AFA-C57862494D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9575" name="Rectangle 7">
            <a:extLst>
              <a:ext uri="{FF2B5EF4-FFF2-40B4-BE49-F238E27FC236}">
                <a16:creationId xmlns:a16="http://schemas.microsoft.com/office/drawing/2014/main" xmlns="" id="{2C84C8F3-3AE8-3AAC-5302-333AAF26CD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xmlns="" id="{DE25FC3E-83CF-83A1-93D3-0AD31B06F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5061" y="0"/>
            <a:ext cx="3032640" cy="46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002" tIns="44001" rIns="88002" bIns="44001" anchor="ctr"/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IN" altLang="en-US"/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xmlns="" id="{84B43247-91E3-7A47-D9CC-AA75E4D23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5061" y="8820129"/>
            <a:ext cx="3032640" cy="46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58" tIns="45221" rIns="92058" bIns="45221" anchor="b"/>
          <a:lstStyle>
            <a:lvl1pPr defTabSz="966788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/>
            <a:r>
              <a:rPr lang="en-US" altLang="en-US" sz="1300" dirty="0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10596" name="Rectangle 4">
            <a:extLst>
              <a:ext uri="{FF2B5EF4-FFF2-40B4-BE49-F238E27FC236}">
                <a16:creationId xmlns:a16="http://schemas.microsoft.com/office/drawing/2014/main" xmlns="" id="{8E8440E0-25B1-FCA0-1EB5-1B52C7320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20129"/>
            <a:ext cx="3032641" cy="46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002" tIns="44001" rIns="88002" bIns="44001" anchor="ctr"/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IN" altLang="en-US"/>
          </a:p>
        </p:txBody>
      </p:sp>
      <p:sp>
        <p:nvSpPr>
          <p:cNvPr id="110597" name="Rectangle 5">
            <a:extLst>
              <a:ext uri="{FF2B5EF4-FFF2-40B4-BE49-F238E27FC236}">
                <a16:creationId xmlns:a16="http://schemas.microsoft.com/office/drawing/2014/main" xmlns="" id="{7755CA54-AAC7-A750-E602-94DDA364E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32641" cy="46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002" tIns="44001" rIns="88002" bIns="44001" anchor="ctr"/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IN" altLang="en-US"/>
          </a:p>
        </p:txBody>
      </p:sp>
      <p:sp>
        <p:nvSpPr>
          <p:cNvPr id="110598" name="Rectangle 6">
            <a:extLst>
              <a:ext uri="{FF2B5EF4-FFF2-40B4-BE49-F238E27FC236}">
                <a16:creationId xmlns:a16="http://schemas.microsoft.com/office/drawing/2014/main" xmlns="" id="{0C4E1945-21CD-2E57-C658-BBCFECFB71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0599" name="Rectangle 7">
            <a:extLst>
              <a:ext uri="{FF2B5EF4-FFF2-40B4-BE49-F238E27FC236}">
                <a16:creationId xmlns:a16="http://schemas.microsoft.com/office/drawing/2014/main" xmlns="" id="{C2B96448-D053-3F81-3CBD-5394216F90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xmlns="" id="{542A6EFD-31E1-35C3-E7E2-7D99999479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5061" y="0"/>
            <a:ext cx="3032640" cy="46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002" tIns="44001" rIns="88002" bIns="44001" anchor="ctr"/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IN" altLang="en-US"/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xmlns="" id="{0EBAF09C-E95C-F148-37E2-CCFED3FCE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5061" y="8820129"/>
            <a:ext cx="3032640" cy="46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58" tIns="45221" rIns="92058" bIns="45221" anchor="b"/>
          <a:lstStyle>
            <a:lvl1pPr defTabSz="966788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/>
            <a:r>
              <a:rPr lang="en-US" altLang="en-US" sz="1300" dirty="0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11620" name="Rectangle 4">
            <a:extLst>
              <a:ext uri="{FF2B5EF4-FFF2-40B4-BE49-F238E27FC236}">
                <a16:creationId xmlns:a16="http://schemas.microsoft.com/office/drawing/2014/main" xmlns="" id="{A7F17FB6-D181-FE10-585C-833A4F671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20129"/>
            <a:ext cx="3032641" cy="46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002" tIns="44001" rIns="88002" bIns="44001" anchor="ctr"/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IN" altLang="en-US"/>
          </a:p>
        </p:txBody>
      </p:sp>
      <p:sp>
        <p:nvSpPr>
          <p:cNvPr id="111621" name="Rectangle 5">
            <a:extLst>
              <a:ext uri="{FF2B5EF4-FFF2-40B4-BE49-F238E27FC236}">
                <a16:creationId xmlns:a16="http://schemas.microsoft.com/office/drawing/2014/main" xmlns="" id="{86120082-79F8-6493-2C0E-B0F5A60D9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32641" cy="46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002" tIns="44001" rIns="88002" bIns="44001" anchor="ctr"/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IN" altLang="en-US"/>
          </a:p>
        </p:txBody>
      </p:sp>
      <p:sp>
        <p:nvSpPr>
          <p:cNvPr id="111622" name="Rectangle 6">
            <a:extLst>
              <a:ext uri="{FF2B5EF4-FFF2-40B4-BE49-F238E27FC236}">
                <a16:creationId xmlns:a16="http://schemas.microsoft.com/office/drawing/2014/main" xmlns="" id="{761CD102-A8DB-04D0-9CB6-596C2050DD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1623" name="Rectangle 7">
            <a:extLst>
              <a:ext uri="{FF2B5EF4-FFF2-40B4-BE49-F238E27FC236}">
                <a16:creationId xmlns:a16="http://schemas.microsoft.com/office/drawing/2014/main" xmlns="" id="{039B290B-FEFF-41F5-9A7D-F05A292619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xmlns="" id="{6B12D58F-BF61-44AC-76A9-EE37463F8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5061" y="0"/>
            <a:ext cx="3032640" cy="46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002" tIns="44001" rIns="88002" bIns="44001" anchor="ctr"/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IN" altLang="en-US"/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xmlns="" id="{6F64499F-76F1-A3BD-78FE-DF85CC108A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5061" y="8820129"/>
            <a:ext cx="3032640" cy="46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58" tIns="45221" rIns="92058" bIns="45221" anchor="b"/>
          <a:lstStyle>
            <a:lvl1pPr defTabSz="966788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/>
            <a:r>
              <a:rPr lang="en-US" altLang="en-US" sz="1300" dirty="0"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112644" name="Rectangle 4">
            <a:extLst>
              <a:ext uri="{FF2B5EF4-FFF2-40B4-BE49-F238E27FC236}">
                <a16:creationId xmlns:a16="http://schemas.microsoft.com/office/drawing/2014/main" xmlns="" id="{9AC77215-22D5-C8E0-FAFE-6C39A1C68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20129"/>
            <a:ext cx="3032641" cy="46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002" tIns="44001" rIns="88002" bIns="44001" anchor="ctr"/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IN" altLang="en-US"/>
          </a:p>
        </p:txBody>
      </p:sp>
      <p:sp>
        <p:nvSpPr>
          <p:cNvPr id="112645" name="Rectangle 5">
            <a:extLst>
              <a:ext uri="{FF2B5EF4-FFF2-40B4-BE49-F238E27FC236}">
                <a16:creationId xmlns:a16="http://schemas.microsoft.com/office/drawing/2014/main" xmlns="" id="{EA220E34-951C-2CAD-47D5-6CD14ECFC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32641" cy="46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002" tIns="44001" rIns="88002" bIns="44001" anchor="ctr"/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IN" altLang="en-US"/>
          </a:p>
        </p:txBody>
      </p:sp>
      <p:sp>
        <p:nvSpPr>
          <p:cNvPr id="112646" name="Rectangle 6">
            <a:extLst>
              <a:ext uri="{FF2B5EF4-FFF2-40B4-BE49-F238E27FC236}">
                <a16:creationId xmlns:a16="http://schemas.microsoft.com/office/drawing/2014/main" xmlns="" id="{4E8AE2E1-3E6D-8669-3462-2F0DEC6E63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2647" name="Rectangle 7">
            <a:extLst>
              <a:ext uri="{FF2B5EF4-FFF2-40B4-BE49-F238E27FC236}">
                <a16:creationId xmlns:a16="http://schemas.microsoft.com/office/drawing/2014/main" xmlns="" id="{E6C97CAD-7B73-9402-19ED-5CD319A04C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xmlns="" id="{024AFF63-DC52-046F-5A79-D0A327774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5061" y="0"/>
            <a:ext cx="3032640" cy="46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002" tIns="44001" rIns="88002" bIns="44001" anchor="ctr"/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IN" altLang="en-US"/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xmlns="" id="{EA1159AC-50F8-6832-9200-F48EFCBEE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5061" y="8820129"/>
            <a:ext cx="3032640" cy="46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58" tIns="45221" rIns="92058" bIns="45221" anchor="b"/>
          <a:lstStyle>
            <a:lvl1pPr defTabSz="966788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966788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966788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966788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966788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/>
            <a:r>
              <a:rPr lang="en-US" altLang="en-US" sz="1300" dirty="0"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113668" name="Rectangle 4">
            <a:extLst>
              <a:ext uri="{FF2B5EF4-FFF2-40B4-BE49-F238E27FC236}">
                <a16:creationId xmlns:a16="http://schemas.microsoft.com/office/drawing/2014/main" xmlns="" id="{BB45A69E-D814-36D9-461F-ECDF395C8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20129"/>
            <a:ext cx="3032641" cy="46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002" tIns="44001" rIns="88002" bIns="44001" anchor="ctr"/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IN" altLang="en-US"/>
          </a:p>
        </p:txBody>
      </p:sp>
      <p:sp>
        <p:nvSpPr>
          <p:cNvPr id="113669" name="Rectangle 5">
            <a:extLst>
              <a:ext uri="{FF2B5EF4-FFF2-40B4-BE49-F238E27FC236}">
                <a16:creationId xmlns:a16="http://schemas.microsoft.com/office/drawing/2014/main" xmlns="" id="{19890880-9C0E-8A7A-306E-76EB2ADA72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32641" cy="46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002" tIns="44001" rIns="88002" bIns="44001" anchor="ctr"/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IN" altLang="en-US"/>
          </a:p>
        </p:txBody>
      </p:sp>
      <p:sp>
        <p:nvSpPr>
          <p:cNvPr id="113670" name="Rectangle 6">
            <a:extLst>
              <a:ext uri="{FF2B5EF4-FFF2-40B4-BE49-F238E27FC236}">
                <a16:creationId xmlns:a16="http://schemas.microsoft.com/office/drawing/2014/main" xmlns="" id="{178BC599-DABC-4092-F0FD-730416545F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3671" name="Rectangle 7">
            <a:extLst>
              <a:ext uri="{FF2B5EF4-FFF2-40B4-BE49-F238E27FC236}">
                <a16:creationId xmlns:a16="http://schemas.microsoft.com/office/drawing/2014/main" xmlns="" id="{64A0CF90-1FEE-350E-4D97-4AA56A0CE0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F8A74B-01EE-4A78-8DDE-4C74A1AE0D2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N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xmlns="" id="{B58DE017-8409-3C4A-F7C8-CF412E7A20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xmlns="" id="{9D506E9E-31A1-1856-01BD-7D2F49EC75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xmlns="" id="{E2767F97-DF86-46AB-0572-549E0F553E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xmlns="" id="{1E496193-427D-9463-7A7D-DC334B26B3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xmlns="" id="{7430DD8B-C179-4225-E24F-C8B8E459B1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xmlns="" id="{456FB22D-F798-4426-03AC-FEACEDD699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xmlns="" id="{2E61D105-B5A8-8BB0-BD2D-9A89B95B35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xmlns="" id="{0DC8747A-58D4-487E-553C-655FB0A8D7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xmlns="" id="{F6D4E786-751E-C8FD-0FB8-09D62BEF47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xmlns="" id="{5AB1CC21-E277-4ED9-D759-EAEEE669B4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xmlns="" id="{A8C69663-2EB5-90AC-3E80-E44E712D50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xmlns="" id="{338D2B3C-834C-A329-953D-20A64AC176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xmlns="" id="{25499DC3-34B8-A248-4388-13D4A22860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xmlns="" id="{C335E97B-48E7-E5A6-D19D-B678F9D6D7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xmlns="" id="{939E79DC-7118-48D1-B535-DA95C51B55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xmlns="" id="{B82C83DE-A897-D97F-3EEA-06B7CDAFFE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xmlns="" id="{87C80521-9E43-C598-FCD1-28B1D69FFB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xmlns="" id="{8DC36C22-B990-336A-B173-ADE23EC1C2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xmlns="" id="{21BC3FCB-B59F-6CF6-E94B-AA589F5AEE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xmlns="" id="{C6DFF225-21A4-7C95-BEA2-74829795B2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F6148E-61BE-4B8B-98C3-19174B60892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N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4057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9D6FD9-5B5F-4996-A747-92F7018AA28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8C1B10-A890-468E-8FDB-31112F4503E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EA95DB-0F53-42DC-9764-4549B9AB252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N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A0FA3C-AAC6-46B6-BBD1-284BF97A5E5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I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hyperlink" Target="http://www.db-book.com/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6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67586" name="Clip" r:id="rId3" imgW="0" imgH="0" progId="">
              <p:embed/>
            </p:oleObj>
          </a:graphicData>
        </a:graphic>
      </p:graphicFrame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674938" y="5726113"/>
            <a:ext cx="369411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CC3300"/>
                </a:solidFill>
              </a:rPr>
              <a:t>Database System Concepts, 6</a:t>
            </a:r>
            <a:r>
              <a:rPr lang="en-US" sz="1600" b="1" baseline="30000">
                <a:solidFill>
                  <a:srgbClr val="CC3300"/>
                </a:solidFill>
              </a:rPr>
              <a:t>th</a:t>
            </a:r>
            <a:r>
              <a:rPr lang="en-US" sz="1600" b="1">
                <a:solidFill>
                  <a:srgbClr val="CC3300"/>
                </a:solidFill>
              </a:rPr>
              <a:t> Ed</a:t>
            </a:r>
            <a:r>
              <a:rPr lang="en-US" sz="1600">
                <a:solidFill>
                  <a:srgbClr val="CC3300"/>
                </a:solidFill>
              </a:rPr>
              <a:t>.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1200" b="1">
                <a:solidFill>
                  <a:srgbClr val="CC3300"/>
                </a:solidFill>
              </a:rPr>
              <a:t>©Silberschatz, Korth and Sudarshan</a:t>
            </a:r>
            <a:br>
              <a:rPr lang="en-US" sz="1200" b="1">
                <a:solidFill>
                  <a:srgbClr val="CC3300"/>
                </a:solidFill>
              </a:rPr>
            </a:br>
            <a:r>
              <a:rPr lang="en-US" sz="1200" b="1">
                <a:solidFill>
                  <a:srgbClr val="CC3300"/>
                </a:solidFill>
              </a:rPr>
              <a:t>See </a:t>
            </a:r>
            <a:r>
              <a:rPr lang="en-US" sz="1200" b="1">
                <a:solidFill>
                  <a:srgbClr val="CC3300"/>
                </a:solidFill>
                <a:hlinkClick r:id="rId4"/>
              </a:rPr>
              <a:t>www.db-book.com</a:t>
            </a:r>
            <a:r>
              <a:rPr lang="en-US" sz="1200" b="1">
                <a:solidFill>
                  <a:srgbClr val="CC3300"/>
                </a:solidFill>
              </a:rPr>
              <a:t> for conditions on re-use </a:t>
            </a:r>
          </a:p>
        </p:txBody>
      </p:sp>
      <p:pic>
        <p:nvPicPr>
          <p:cNvPr id="6" name="Picture 8" descr="Cover-6E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392238" cy="170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CC33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06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15B15-1971-41FD-99BA-5F2C23AA2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6250" y="117475"/>
            <a:ext cx="2019300" cy="5880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0" y="117475"/>
            <a:ext cx="5905500" cy="5880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3FDCB-AA01-42AD-8AF9-8DB3C453E9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116A0-94CC-45D9-B482-4E9F495B0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5381E-4BE7-4CF6-80FC-F0A205A73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4388" y="1093788"/>
            <a:ext cx="3754437" cy="4903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1225" y="1093788"/>
            <a:ext cx="3754438" cy="4903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43856-C9BD-4D0E-8647-82FA8E89B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A775A-517C-4D80-9E4F-C5D02420D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DE877-EA64-4660-B6AA-9233D079B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97D35-F030-4C28-9479-8EACF6E9B2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CA095-18A5-44D0-82E1-82BB3DCB5B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D23ED-B477-4912-A2CB-F8BE13F872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4388" y="1093788"/>
            <a:ext cx="7661275" cy="490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055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31439582-3C9C-4F1C-B1E7-2BB51697B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05540" name="Text Box 4"/>
          <p:cNvSpPr txBox="1">
            <a:spLocks noChangeArrowheads="1"/>
          </p:cNvSpPr>
          <p:nvPr/>
        </p:nvSpPr>
        <p:spPr bwMode="auto">
          <a:xfrm>
            <a:off x="6762750" y="6613525"/>
            <a:ext cx="23812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000" b="1">
                <a:solidFill>
                  <a:schemeClr val="tx2"/>
                </a:solidFill>
              </a:rPr>
              <a:t>©Silberschatz, Korth and Sudarshan</a:t>
            </a:r>
          </a:p>
        </p:txBody>
      </p:sp>
      <p:sp>
        <p:nvSpPr>
          <p:cNvPr id="705541" name="Text Box 5"/>
          <p:cNvSpPr txBox="1">
            <a:spLocks noChangeArrowheads="1"/>
          </p:cNvSpPr>
          <p:nvPr/>
        </p:nvSpPr>
        <p:spPr bwMode="auto">
          <a:xfrm>
            <a:off x="4479925" y="6613525"/>
            <a:ext cx="4476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000" b="1" dirty="0">
                <a:solidFill>
                  <a:schemeClr val="tx2"/>
                </a:solidFill>
              </a:rPr>
              <a:t>6.</a:t>
            </a:r>
            <a:fld id="{495ADB3C-7B1A-4C6C-9D1F-5F1DECCC0D7F}" type="slidenum">
              <a:rPr lang="en-US" sz="1000" b="1">
                <a:solidFill>
                  <a:schemeClr val="tx2"/>
                </a:solidFill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70554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68350" y="117475"/>
            <a:ext cx="807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05543" name="Text Box 7"/>
          <p:cNvSpPr txBox="1">
            <a:spLocks noChangeArrowheads="1"/>
          </p:cNvSpPr>
          <p:nvPr/>
        </p:nvSpPr>
        <p:spPr bwMode="auto">
          <a:xfrm>
            <a:off x="0" y="6613525"/>
            <a:ext cx="25717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b="1">
                <a:solidFill>
                  <a:schemeClr val="tx2"/>
                </a:solidFill>
              </a:rPr>
              <a:t>Database System Concepts - 6</a:t>
            </a:r>
            <a:r>
              <a:rPr lang="en-US" sz="1000" b="1" baseline="30000">
                <a:solidFill>
                  <a:schemeClr val="tx2"/>
                </a:solidFill>
              </a:rPr>
              <a:t>th</a:t>
            </a:r>
            <a:r>
              <a:rPr lang="en-US" sz="1000" b="1">
                <a:solidFill>
                  <a:schemeClr val="tx2"/>
                </a:solidFill>
              </a:rPr>
              <a:t> Edition</a:t>
            </a:r>
          </a:p>
        </p:txBody>
      </p:sp>
      <p:sp>
        <p:nvSpPr>
          <p:cNvPr id="705544" name="Freeform 8"/>
          <p:cNvSpPr>
            <a:spLocks/>
          </p:cNvSpPr>
          <p:nvPr/>
        </p:nvSpPr>
        <p:spPr bwMode="auto">
          <a:xfrm>
            <a:off x="8916988" y="5445125"/>
            <a:ext cx="227012" cy="47625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2" y="48"/>
              </a:cxn>
              <a:cxn ang="0">
                <a:pos x="9" y="34"/>
              </a:cxn>
              <a:cxn ang="0">
                <a:pos x="17" y="25"/>
              </a:cxn>
              <a:cxn ang="0">
                <a:pos x="30" y="17"/>
              </a:cxn>
              <a:cxn ang="0">
                <a:pos x="45" y="10"/>
              </a:cxn>
              <a:cxn ang="0">
                <a:pos x="57" y="6"/>
              </a:cxn>
              <a:cxn ang="0">
                <a:pos x="70" y="2"/>
              </a:cxn>
              <a:cxn ang="0">
                <a:pos x="85" y="0"/>
              </a:cxn>
              <a:cxn ang="0">
                <a:pos x="100" y="0"/>
              </a:cxn>
              <a:cxn ang="0">
                <a:pos x="118" y="0"/>
              </a:cxn>
              <a:cxn ang="0">
                <a:pos x="137" y="0"/>
              </a:cxn>
              <a:cxn ang="0">
                <a:pos x="154" y="2"/>
              </a:cxn>
              <a:cxn ang="0">
                <a:pos x="173" y="6"/>
              </a:cxn>
              <a:cxn ang="0">
                <a:pos x="192" y="8"/>
              </a:cxn>
              <a:cxn ang="0">
                <a:pos x="209" y="12"/>
              </a:cxn>
              <a:cxn ang="0">
                <a:pos x="224" y="15"/>
              </a:cxn>
              <a:cxn ang="0">
                <a:pos x="239" y="19"/>
              </a:cxn>
              <a:cxn ang="0">
                <a:pos x="254" y="23"/>
              </a:cxn>
              <a:cxn ang="0">
                <a:pos x="266" y="25"/>
              </a:cxn>
              <a:cxn ang="0">
                <a:pos x="273" y="27"/>
              </a:cxn>
              <a:cxn ang="0">
                <a:pos x="283" y="31"/>
              </a:cxn>
              <a:cxn ang="0">
                <a:pos x="279" y="44"/>
              </a:cxn>
              <a:cxn ang="0">
                <a:pos x="273" y="42"/>
              </a:cxn>
              <a:cxn ang="0">
                <a:pos x="260" y="40"/>
              </a:cxn>
              <a:cxn ang="0">
                <a:pos x="241" y="36"/>
              </a:cxn>
              <a:cxn ang="0">
                <a:pos x="230" y="34"/>
              </a:cxn>
              <a:cxn ang="0">
                <a:pos x="218" y="32"/>
              </a:cxn>
              <a:cxn ang="0">
                <a:pos x="207" y="31"/>
              </a:cxn>
              <a:cxn ang="0">
                <a:pos x="196" y="29"/>
              </a:cxn>
              <a:cxn ang="0">
                <a:pos x="182" y="27"/>
              </a:cxn>
              <a:cxn ang="0">
                <a:pos x="173" y="25"/>
              </a:cxn>
              <a:cxn ang="0">
                <a:pos x="163" y="23"/>
              </a:cxn>
              <a:cxn ang="0">
                <a:pos x="154" y="21"/>
              </a:cxn>
              <a:cxn ang="0">
                <a:pos x="142" y="19"/>
              </a:cxn>
              <a:cxn ang="0">
                <a:pos x="110" y="15"/>
              </a:cxn>
              <a:cxn ang="0">
                <a:pos x="83" y="21"/>
              </a:cxn>
              <a:cxn ang="0">
                <a:pos x="59" y="29"/>
              </a:cxn>
              <a:cxn ang="0">
                <a:pos x="53" y="31"/>
              </a:cxn>
              <a:cxn ang="0">
                <a:pos x="43" y="34"/>
              </a:cxn>
              <a:cxn ang="0">
                <a:pos x="32" y="38"/>
              </a:cxn>
              <a:cxn ang="0">
                <a:pos x="23" y="44"/>
              </a:cxn>
              <a:cxn ang="0">
                <a:pos x="7" y="55"/>
              </a:cxn>
              <a:cxn ang="0">
                <a:pos x="2" y="61"/>
              </a:cxn>
            </a:cxnLst>
            <a:rect l="0" t="0" r="r" b="b"/>
            <a:pathLst>
              <a:path w="285" h="61">
                <a:moveTo>
                  <a:pt x="2" y="61"/>
                </a:moveTo>
                <a:lnTo>
                  <a:pt x="0" y="59"/>
                </a:lnTo>
                <a:lnTo>
                  <a:pt x="0" y="55"/>
                </a:lnTo>
                <a:lnTo>
                  <a:pt x="2" y="48"/>
                </a:lnTo>
                <a:lnTo>
                  <a:pt x="5" y="40"/>
                </a:lnTo>
                <a:lnTo>
                  <a:pt x="9" y="34"/>
                </a:lnTo>
                <a:lnTo>
                  <a:pt x="13" y="31"/>
                </a:lnTo>
                <a:lnTo>
                  <a:pt x="17" y="25"/>
                </a:lnTo>
                <a:lnTo>
                  <a:pt x="24" y="21"/>
                </a:lnTo>
                <a:lnTo>
                  <a:pt x="30" y="17"/>
                </a:lnTo>
                <a:lnTo>
                  <a:pt x="40" y="13"/>
                </a:lnTo>
                <a:lnTo>
                  <a:pt x="45" y="10"/>
                </a:lnTo>
                <a:lnTo>
                  <a:pt x="51" y="8"/>
                </a:lnTo>
                <a:lnTo>
                  <a:pt x="57" y="6"/>
                </a:lnTo>
                <a:lnTo>
                  <a:pt x="64" y="6"/>
                </a:lnTo>
                <a:lnTo>
                  <a:pt x="70" y="2"/>
                </a:lnTo>
                <a:lnTo>
                  <a:pt x="78" y="2"/>
                </a:lnTo>
                <a:lnTo>
                  <a:pt x="85" y="0"/>
                </a:lnTo>
                <a:lnTo>
                  <a:pt x="93" y="0"/>
                </a:lnTo>
                <a:lnTo>
                  <a:pt x="100" y="0"/>
                </a:lnTo>
                <a:lnTo>
                  <a:pt x="110" y="0"/>
                </a:lnTo>
                <a:lnTo>
                  <a:pt x="118" y="0"/>
                </a:lnTo>
                <a:lnTo>
                  <a:pt x="129" y="0"/>
                </a:lnTo>
                <a:lnTo>
                  <a:pt x="137" y="0"/>
                </a:lnTo>
                <a:lnTo>
                  <a:pt x="146" y="2"/>
                </a:lnTo>
                <a:lnTo>
                  <a:pt x="154" y="2"/>
                </a:lnTo>
                <a:lnTo>
                  <a:pt x="163" y="4"/>
                </a:lnTo>
                <a:lnTo>
                  <a:pt x="173" y="6"/>
                </a:lnTo>
                <a:lnTo>
                  <a:pt x="182" y="8"/>
                </a:lnTo>
                <a:lnTo>
                  <a:pt x="192" y="8"/>
                </a:lnTo>
                <a:lnTo>
                  <a:pt x="201" y="12"/>
                </a:lnTo>
                <a:lnTo>
                  <a:pt x="209" y="12"/>
                </a:lnTo>
                <a:lnTo>
                  <a:pt x="216" y="13"/>
                </a:lnTo>
                <a:lnTo>
                  <a:pt x="224" y="15"/>
                </a:lnTo>
                <a:lnTo>
                  <a:pt x="234" y="17"/>
                </a:lnTo>
                <a:lnTo>
                  <a:pt x="239" y="19"/>
                </a:lnTo>
                <a:lnTo>
                  <a:pt x="247" y="21"/>
                </a:lnTo>
                <a:lnTo>
                  <a:pt x="254" y="23"/>
                </a:lnTo>
                <a:lnTo>
                  <a:pt x="260" y="25"/>
                </a:lnTo>
                <a:lnTo>
                  <a:pt x="266" y="25"/>
                </a:lnTo>
                <a:lnTo>
                  <a:pt x="270" y="27"/>
                </a:lnTo>
                <a:lnTo>
                  <a:pt x="273" y="27"/>
                </a:lnTo>
                <a:lnTo>
                  <a:pt x="279" y="29"/>
                </a:lnTo>
                <a:lnTo>
                  <a:pt x="283" y="31"/>
                </a:lnTo>
                <a:lnTo>
                  <a:pt x="285" y="32"/>
                </a:lnTo>
                <a:lnTo>
                  <a:pt x="279" y="44"/>
                </a:lnTo>
                <a:lnTo>
                  <a:pt x="277" y="44"/>
                </a:lnTo>
                <a:lnTo>
                  <a:pt x="273" y="42"/>
                </a:lnTo>
                <a:lnTo>
                  <a:pt x="268" y="42"/>
                </a:lnTo>
                <a:lnTo>
                  <a:pt x="260" y="40"/>
                </a:lnTo>
                <a:lnTo>
                  <a:pt x="251" y="38"/>
                </a:lnTo>
                <a:lnTo>
                  <a:pt x="241" y="36"/>
                </a:lnTo>
                <a:lnTo>
                  <a:pt x="235" y="34"/>
                </a:lnTo>
                <a:lnTo>
                  <a:pt x="230" y="34"/>
                </a:lnTo>
                <a:lnTo>
                  <a:pt x="224" y="32"/>
                </a:lnTo>
                <a:lnTo>
                  <a:pt x="218" y="32"/>
                </a:lnTo>
                <a:lnTo>
                  <a:pt x="213" y="31"/>
                </a:lnTo>
                <a:lnTo>
                  <a:pt x="207" y="31"/>
                </a:lnTo>
                <a:lnTo>
                  <a:pt x="201" y="29"/>
                </a:lnTo>
                <a:lnTo>
                  <a:pt x="196" y="29"/>
                </a:lnTo>
                <a:lnTo>
                  <a:pt x="190" y="27"/>
                </a:lnTo>
                <a:lnTo>
                  <a:pt x="182" y="27"/>
                </a:lnTo>
                <a:lnTo>
                  <a:pt x="178" y="25"/>
                </a:lnTo>
                <a:lnTo>
                  <a:pt x="173" y="25"/>
                </a:lnTo>
                <a:lnTo>
                  <a:pt x="167" y="23"/>
                </a:lnTo>
                <a:lnTo>
                  <a:pt x="163" y="23"/>
                </a:lnTo>
                <a:lnTo>
                  <a:pt x="158" y="21"/>
                </a:lnTo>
                <a:lnTo>
                  <a:pt x="154" y="21"/>
                </a:lnTo>
                <a:lnTo>
                  <a:pt x="148" y="19"/>
                </a:lnTo>
                <a:lnTo>
                  <a:pt x="142" y="19"/>
                </a:lnTo>
                <a:lnTo>
                  <a:pt x="144" y="48"/>
                </a:lnTo>
                <a:lnTo>
                  <a:pt x="110" y="15"/>
                </a:lnTo>
                <a:lnTo>
                  <a:pt x="118" y="48"/>
                </a:lnTo>
                <a:lnTo>
                  <a:pt x="83" y="21"/>
                </a:lnTo>
                <a:lnTo>
                  <a:pt x="91" y="48"/>
                </a:lnTo>
                <a:lnTo>
                  <a:pt x="59" y="29"/>
                </a:lnTo>
                <a:lnTo>
                  <a:pt x="57" y="29"/>
                </a:lnTo>
                <a:lnTo>
                  <a:pt x="53" y="31"/>
                </a:lnTo>
                <a:lnTo>
                  <a:pt x="49" y="31"/>
                </a:lnTo>
                <a:lnTo>
                  <a:pt x="43" y="34"/>
                </a:lnTo>
                <a:lnTo>
                  <a:pt x="38" y="36"/>
                </a:lnTo>
                <a:lnTo>
                  <a:pt x="32" y="38"/>
                </a:lnTo>
                <a:lnTo>
                  <a:pt x="26" y="42"/>
                </a:lnTo>
                <a:lnTo>
                  <a:pt x="23" y="44"/>
                </a:lnTo>
                <a:lnTo>
                  <a:pt x="15" y="50"/>
                </a:lnTo>
                <a:lnTo>
                  <a:pt x="7" y="55"/>
                </a:lnTo>
                <a:lnTo>
                  <a:pt x="4" y="59"/>
                </a:lnTo>
                <a:lnTo>
                  <a:pt x="2" y="61"/>
                </a:lnTo>
                <a:lnTo>
                  <a:pt x="2" y="61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5129" name="Picture 9" descr="Cover-6E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3175" y="0"/>
            <a:ext cx="668338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Helvetic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Helvetic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Helvetic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Helvetic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90000"/>
        <a:buFont typeface="Monotype Sorts" pitchFamily="2" charset="2"/>
        <a:buChar char="n"/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5000"/>
        </a:spcBef>
        <a:spcAft>
          <a:spcPct val="0"/>
        </a:spcAft>
        <a:buClr>
          <a:schemeClr val="folHlink"/>
        </a:buClr>
        <a:buSzPct val="80000"/>
        <a:buFont typeface="Monotype Sorts" pitchFamily="2" charset="2"/>
        <a:buChar char="l"/>
        <a:defRPr kumimoji="1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35000"/>
        </a:spcBef>
        <a:spcAft>
          <a:spcPct val="0"/>
        </a:spcAft>
        <a:buClr>
          <a:srgbClr val="33CC33"/>
        </a:buClr>
        <a:buSzPct val="75000"/>
        <a:buFont typeface="Webdings" pitchFamily="18" charset="2"/>
        <a:buChar char="4"/>
        <a:defRPr kumimoji="1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Font typeface="Times New Roman" pitchFamily="18" charset="0"/>
        <a:buChar char="–"/>
        <a:defRPr kumimoji="1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wershow.com/view0/950ce2-MDU4M/DATABASE_SYSTEMS_UNIT_3/?p=ppt-tr" TargetMode="External"/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UNIT-I and II</a:t>
            </a:r>
            <a:br>
              <a:rPr lang="en-US" dirty="0" smtClean="0"/>
            </a:br>
            <a:r>
              <a:rPr lang="en-US" dirty="0" smtClean="0"/>
              <a:t>Formal Relational Query Languages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Rename Operation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8513" y="1077913"/>
            <a:ext cx="7848600" cy="4876800"/>
          </a:xfrm>
        </p:spPr>
        <p:txBody>
          <a:bodyPr/>
          <a:lstStyle/>
          <a:p>
            <a:r>
              <a:rPr lang="en-US" smtClean="0"/>
              <a:t>Allows us to name, and therefore to refer to, the results of relational-algebra expressions.</a:t>
            </a:r>
          </a:p>
          <a:p>
            <a:r>
              <a:rPr lang="en-US" smtClean="0"/>
              <a:t>Allows us to refer to a relation by more than one name.</a:t>
            </a:r>
          </a:p>
          <a:p>
            <a:r>
              <a:rPr lang="en-US" smtClean="0"/>
              <a:t>Example: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 				</a:t>
            </a:r>
            <a:r>
              <a:rPr lang="en-US" sz="2000" i="1" smtClean="0">
                <a:sym typeface="Symbol" pitchFamily="18" charset="2"/>
              </a:rPr>
              <a:t></a:t>
            </a:r>
            <a:r>
              <a:rPr lang="en-US" i="1" smtClean="0"/>
              <a:t> </a:t>
            </a:r>
            <a:r>
              <a:rPr lang="en-US" sz="2400" i="1" baseline="-25000" smtClean="0"/>
              <a:t>x</a:t>
            </a:r>
            <a:r>
              <a:rPr lang="en-US" smtClean="0"/>
              <a:t> (</a:t>
            </a:r>
            <a:r>
              <a:rPr lang="en-US" i="1" smtClean="0"/>
              <a:t>E</a:t>
            </a:r>
            <a:r>
              <a:rPr lang="en-US" smtClean="0"/>
              <a:t>)</a:t>
            </a:r>
            <a:br>
              <a:rPr lang="en-US" smtClean="0"/>
            </a:br>
            <a:endParaRPr lang="en-US" smtClean="0"/>
          </a:p>
          <a:p>
            <a:pPr>
              <a:buFont typeface="Monotype Sorts" pitchFamily="2" charset="2"/>
              <a:buNone/>
            </a:pPr>
            <a:r>
              <a:rPr lang="en-US" smtClean="0"/>
              <a:t>	returns the expression </a:t>
            </a:r>
            <a:r>
              <a:rPr lang="en-US" i="1" smtClean="0"/>
              <a:t>E</a:t>
            </a:r>
            <a:r>
              <a:rPr lang="en-US" smtClean="0"/>
              <a:t> under the name </a:t>
            </a:r>
            <a:r>
              <a:rPr lang="en-US" i="1" smtClean="0"/>
              <a:t>X</a:t>
            </a:r>
            <a:endParaRPr lang="en-US" smtClean="0"/>
          </a:p>
          <a:p>
            <a:r>
              <a:rPr lang="en-US" smtClean="0"/>
              <a:t>If a relational-algebra expression </a:t>
            </a:r>
            <a:r>
              <a:rPr lang="en-US" i="1" smtClean="0"/>
              <a:t>E</a:t>
            </a:r>
            <a:r>
              <a:rPr lang="en-US" smtClean="0"/>
              <a:t> has arity </a:t>
            </a:r>
            <a:r>
              <a:rPr lang="en-US" i="1" smtClean="0"/>
              <a:t>n</a:t>
            </a:r>
            <a:r>
              <a:rPr lang="en-US" smtClean="0"/>
              <a:t>, then 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                                          </a:t>
            </a:r>
          </a:p>
          <a:p>
            <a:pPr>
              <a:buFont typeface="Monotype Sorts" pitchFamily="2" charset="2"/>
              <a:buNone/>
            </a:pPr>
            <a:endParaRPr lang="en-US" smtClean="0"/>
          </a:p>
          <a:p>
            <a:pPr>
              <a:buFont typeface="Monotype Sorts" pitchFamily="2" charset="2"/>
              <a:buNone/>
            </a:pPr>
            <a:r>
              <a:rPr lang="en-US" smtClean="0"/>
              <a:t>	returns the result of expression </a:t>
            </a:r>
            <a:r>
              <a:rPr lang="en-US" i="1" smtClean="0"/>
              <a:t>E</a:t>
            </a:r>
            <a:r>
              <a:rPr lang="en-US" smtClean="0"/>
              <a:t> under the name </a:t>
            </a:r>
            <a:r>
              <a:rPr lang="en-US" i="1" smtClean="0"/>
              <a:t>X</a:t>
            </a:r>
            <a:r>
              <a:rPr lang="en-US" smtClean="0"/>
              <a:t>, and with the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	attributes renamed to </a:t>
            </a:r>
            <a:r>
              <a:rPr lang="en-US" sz="2000" i="1" smtClean="0"/>
              <a:t>A</a:t>
            </a:r>
            <a:r>
              <a:rPr lang="en-US" sz="2400" i="1" baseline="-25000" smtClean="0"/>
              <a:t>1</a:t>
            </a:r>
            <a:r>
              <a:rPr lang="en-US" i="1" baseline="-25000" smtClean="0"/>
              <a:t> </a:t>
            </a:r>
            <a:r>
              <a:rPr lang="en-US" sz="2000" i="1" smtClean="0"/>
              <a:t>, A</a:t>
            </a:r>
            <a:r>
              <a:rPr lang="en-US" sz="2400" i="1" baseline="-25000" smtClean="0"/>
              <a:t>2</a:t>
            </a:r>
            <a:r>
              <a:rPr lang="en-US" sz="2000" i="1" baseline="-25000" smtClean="0"/>
              <a:t> </a:t>
            </a:r>
            <a:r>
              <a:rPr lang="en-US" sz="2000" i="1" smtClean="0"/>
              <a:t>, …., A</a:t>
            </a:r>
            <a:r>
              <a:rPr lang="en-US" sz="2400" i="1" baseline="-25000" smtClean="0"/>
              <a:t>n</a:t>
            </a:r>
            <a:r>
              <a:rPr lang="en-US" i="1" baseline="-25000" smtClean="0"/>
              <a:t> </a:t>
            </a:r>
            <a:r>
              <a:rPr lang="en-US" smtClean="0"/>
              <a:t>.</a:t>
            </a:r>
          </a:p>
          <a:p>
            <a:endParaRPr lang="en-US" smtClean="0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2671763" y="3944938"/>
          <a:ext cx="2979737" cy="665162"/>
        </p:xfrm>
        <a:graphic>
          <a:graphicData uri="http://schemas.openxmlformats.org/presentationml/2006/ole">
            <p:oleObj spid="_x0000_s3074" name="Equation" r:id="rId4" imgW="96516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Formal Definition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8513" y="1077913"/>
            <a:ext cx="7848600" cy="48768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mtClean="0"/>
              <a:t>A basic expression in the relational algebra consists of either one of the following:</a:t>
            </a:r>
          </a:p>
          <a:p>
            <a:pPr lvl="1">
              <a:lnSpc>
                <a:spcPct val="110000"/>
              </a:lnSpc>
            </a:pPr>
            <a:r>
              <a:rPr lang="en-US" smtClean="0"/>
              <a:t>A relation in the database</a:t>
            </a:r>
          </a:p>
          <a:p>
            <a:pPr lvl="1">
              <a:lnSpc>
                <a:spcPct val="110000"/>
              </a:lnSpc>
            </a:pPr>
            <a:r>
              <a:rPr lang="en-US" smtClean="0"/>
              <a:t>A constant relation</a:t>
            </a:r>
          </a:p>
          <a:p>
            <a:pPr>
              <a:lnSpc>
                <a:spcPct val="110000"/>
              </a:lnSpc>
            </a:pPr>
            <a:r>
              <a:rPr lang="en-US" smtClean="0"/>
              <a:t>Let </a:t>
            </a:r>
            <a:r>
              <a:rPr lang="en-US" i="1" smtClean="0"/>
              <a:t>E</a:t>
            </a:r>
            <a:r>
              <a:rPr lang="en-US" i="1" baseline="-25000" smtClean="0"/>
              <a:t>1</a:t>
            </a:r>
            <a:r>
              <a:rPr lang="en-US" smtClean="0"/>
              <a:t> and </a:t>
            </a:r>
            <a:r>
              <a:rPr lang="en-US" i="1" smtClean="0"/>
              <a:t>E</a:t>
            </a:r>
            <a:r>
              <a:rPr lang="en-US" i="1" baseline="-25000" smtClean="0"/>
              <a:t>2</a:t>
            </a:r>
            <a:r>
              <a:rPr lang="en-US" smtClean="0"/>
              <a:t>  be relational-algebra expressions; the following are all relational-algebra expressions:</a:t>
            </a:r>
          </a:p>
          <a:p>
            <a:pPr lvl="1">
              <a:lnSpc>
                <a:spcPct val="110000"/>
              </a:lnSpc>
            </a:pPr>
            <a:r>
              <a:rPr lang="en-US" i="1" smtClean="0"/>
              <a:t>E</a:t>
            </a:r>
            <a:r>
              <a:rPr lang="en-US" sz="2400" i="1" baseline="-25000" smtClean="0"/>
              <a:t>1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 </a:t>
            </a:r>
            <a:r>
              <a:rPr lang="en-US" i="1" smtClean="0">
                <a:sym typeface="Symbol" pitchFamily="18" charset="2"/>
              </a:rPr>
              <a:t>E</a:t>
            </a:r>
            <a:r>
              <a:rPr lang="en-US" sz="2400" i="1" baseline="-25000" smtClean="0">
                <a:sym typeface="Symbol" pitchFamily="18" charset="2"/>
              </a:rPr>
              <a:t>2</a:t>
            </a:r>
            <a:endParaRPr lang="en-US" sz="2400" smtClean="0">
              <a:sym typeface="Symbol" pitchFamily="18" charset="2"/>
            </a:endParaRPr>
          </a:p>
          <a:p>
            <a:pPr lvl="1">
              <a:lnSpc>
                <a:spcPct val="110000"/>
              </a:lnSpc>
            </a:pPr>
            <a:r>
              <a:rPr lang="en-US" i="1" smtClean="0">
                <a:sym typeface="Symbol" pitchFamily="18" charset="2"/>
              </a:rPr>
              <a:t>E</a:t>
            </a:r>
            <a:r>
              <a:rPr lang="en-US" sz="2400" i="1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 smtClean="0"/>
              <a:t>–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 i="1" smtClean="0">
                <a:sym typeface="Symbol" pitchFamily="18" charset="2"/>
              </a:rPr>
              <a:t>E</a:t>
            </a:r>
            <a:r>
              <a:rPr lang="en-US" sz="2400" i="1" baseline="-25000" smtClean="0">
                <a:sym typeface="Symbol" pitchFamily="18" charset="2"/>
              </a:rPr>
              <a:t>2</a:t>
            </a:r>
            <a:endParaRPr lang="en-US" sz="2400" smtClean="0"/>
          </a:p>
          <a:p>
            <a:pPr lvl="1">
              <a:lnSpc>
                <a:spcPct val="110000"/>
              </a:lnSpc>
            </a:pPr>
            <a:r>
              <a:rPr lang="en-US" i="1" smtClean="0"/>
              <a:t>E</a:t>
            </a:r>
            <a:r>
              <a:rPr lang="en-US" sz="2400" i="1" baseline="-25000" smtClean="0"/>
              <a:t>1</a:t>
            </a:r>
            <a:r>
              <a:rPr lang="en-US" smtClean="0"/>
              <a:t> x </a:t>
            </a:r>
            <a:r>
              <a:rPr lang="en-US" i="1" smtClean="0"/>
              <a:t>E</a:t>
            </a:r>
            <a:r>
              <a:rPr lang="en-US" sz="2400" i="1" baseline="-25000" smtClean="0"/>
              <a:t>2</a:t>
            </a:r>
            <a:endParaRPr lang="en-US" sz="2400" smtClean="0"/>
          </a:p>
          <a:p>
            <a:pPr lvl="1">
              <a:lnSpc>
                <a:spcPct val="110000"/>
              </a:lnSpc>
            </a:pPr>
            <a:r>
              <a:rPr lang="en-US" i="1" smtClean="0">
                <a:sym typeface="Symbol" pitchFamily="18" charset="2"/>
              </a:rPr>
              <a:t></a:t>
            </a:r>
            <a:r>
              <a:rPr lang="en-US" sz="2400" i="1" baseline="-25000" smtClean="0">
                <a:sym typeface="Symbol" pitchFamily="18" charset="2"/>
              </a:rPr>
              <a:t>p</a:t>
            </a:r>
            <a:r>
              <a:rPr lang="en-US" smtClean="0">
                <a:sym typeface="Symbol" pitchFamily="18" charset="2"/>
              </a:rPr>
              <a:t> (</a:t>
            </a:r>
            <a:r>
              <a:rPr lang="en-US" i="1" smtClean="0">
                <a:sym typeface="Symbol" pitchFamily="18" charset="2"/>
              </a:rPr>
              <a:t>E</a:t>
            </a:r>
            <a:r>
              <a:rPr lang="en-US" sz="2400" i="1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), </a:t>
            </a:r>
            <a:r>
              <a:rPr lang="en-US" i="1" smtClean="0">
                <a:sym typeface="Symbol" pitchFamily="18" charset="2"/>
              </a:rPr>
              <a:t>P</a:t>
            </a:r>
            <a:r>
              <a:rPr lang="en-US" smtClean="0">
                <a:sym typeface="Symbol" pitchFamily="18" charset="2"/>
              </a:rPr>
              <a:t> is a predicate on attributes in </a:t>
            </a:r>
            <a:r>
              <a:rPr lang="en-US" i="1" smtClean="0">
                <a:sym typeface="Symbol" pitchFamily="18" charset="2"/>
              </a:rPr>
              <a:t>E</a:t>
            </a:r>
            <a:r>
              <a:rPr lang="en-US" sz="2400" i="1" baseline="-25000" smtClean="0">
                <a:sym typeface="Symbol" pitchFamily="18" charset="2"/>
              </a:rPr>
              <a:t>1</a:t>
            </a:r>
            <a:endParaRPr lang="en-US" sz="2400" smtClean="0">
              <a:sym typeface="Symbol" pitchFamily="18" charset="2"/>
            </a:endParaRPr>
          </a:p>
          <a:p>
            <a:pPr lvl="1">
              <a:lnSpc>
                <a:spcPct val="110000"/>
              </a:lnSpc>
            </a:pPr>
            <a:r>
              <a:rPr lang="en-US" smtClean="0">
                <a:sym typeface="Symbol" pitchFamily="18" charset="2"/>
              </a:rPr>
              <a:t></a:t>
            </a:r>
            <a:r>
              <a:rPr lang="en-US" sz="2400" i="1" baseline="-25000" smtClean="0">
                <a:sym typeface="Symbol" pitchFamily="18" charset="2"/>
              </a:rPr>
              <a:t>s</a:t>
            </a:r>
            <a:r>
              <a:rPr lang="en-US" smtClean="0">
                <a:sym typeface="Symbol" pitchFamily="18" charset="2"/>
              </a:rPr>
              <a:t>(</a:t>
            </a:r>
            <a:r>
              <a:rPr lang="en-US" i="1" smtClean="0">
                <a:sym typeface="Symbol" pitchFamily="18" charset="2"/>
              </a:rPr>
              <a:t>E</a:t>
            </a:r>
            <a:r>
              <a:rPr lang="en-US" sz="2400" i="1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), </a:t>
            </a:r>
            <a:r>
              <a:rPr lang="en-US" i="1" smtClean="0">
                <a:sym typeface="Symbol" pitchFamily="18" charset="2"/>
              </a:rPr>
              <a:t>S</a:t>
            </a:r>
            <a:r>
              <a:rPr lang="en-US" smtClean="0">
                <a:sym typeface="Symbol" pitchFamily="18" charset="2"/>
              </a:rPr>
              <a:t> is a list consisting of some of the attributes in </a:t>
            </a:r>
            <a:r>
              <a:rPr lang="en-US" i="1" smtClean="0">
                <a:sym typeface="Symbol" pitchFamily="18" charset="2"/>
              </a:rPr>
              <a:t>E</a:t>
            </a:r>
            <a:r>
              <a:rPr lang="en-US" sz="2400" i="1" baseline="-25000" smtClean="0">
                <a:sym typeface="Symbol" pitchFamily="18" charset="2"/>
              </a:rPr>
              <a:t>1</a:t>
            </a:r>
            <a:endParaRPr lang="en-US" sz="2400" smtClean="0">
              <a:sym typeface="Symbol" pitchFamily="18" charset="2"/>
            </a:endParaRPr>
          </a:p>
          <a:p>
            <a:pPr lvl="1">
              <a:lnSpc>
                <a:spcPct val="110000"/>
              </a:lnSpc>
            </a:pPr>
            <a:r>
              <a:rPr lang="en-US" sz="2000" i="1" smtClean="0">
                <a:sym typeface="Symbol" pitchFamily="18" charset="2"/>
              </a:rPr>
              <a:t></a:t>
            </a:r>
            <a:r>
              <a:rPr lang="en-US" i="1" smtClean="0">
                <a:sym typeface="Symbol" pitchFamily="18" charset="2"/>
              </a:rPr>
              <a:t> </a:t>
            </a:r>
            <a:r>
              <a:rPr lang="en-US" sz="2400" i="1" baseline="-25000" smtClean="0">
                <a:sym typeface="Symbol" pitchFamily="18" charset="2"/>
              </a:rPr>
              <a:t>x</a:t>
            </a:r>
            <a:r>
              <a:rPr lang="en-US" i="1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(</a:t>
            </a:r>
            <a:r>
              <a:rPr lang="en-US" i="1" smtClean="0">
                <a:sym typeface="Symbol" pitchFamily="18" charset="2"/>
              </a:rPr>
              <a:t>E</a:t>
            </a:r>
            <a:r>
              <a:rPr lang="en-US" sz="2400" i="1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), x is the new name for the result of </a:t>
            </a:r>
            <a:r>
              <a:rPr lang="en-US" i="1" smtClean="0">
                <a:sym typeface="Symbol" pitchFamily="18" charset="2"/>
              </a:rPr>
              <a:t>E</a:t>
            </a:r>
            <a:r>
              <a:rPr lang="en-US" sz="2400" i="1" baseline="-25000" smtClean="0">
                <a:sym typeface="Symbol" pitchFamily="18" charset="2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2441575"/>
            <a:ext cx="8077200" cy="609600"/>
          </a:xfrm>
        </p:spPr>
        <p:txBody>
          <a:bodyPr/>
          <a:lstStyle/>
          <a:p>
            <a:pPr>
              <a:defRPr/>
            </a:pPr>
            <a:r>
              <a:rPr lang="en-US" smtClean="0"/>
              <a:t>Tuple Relational Calculus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Tuple Relational Calculus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1538" y="1165225"/>
            <a:ext cx="8137525" cy="3162300"/>
          </a:xfrm>
        </p:spPr>
        <p:txBody>
          <a:bodyPr/>
          <a:lstStyle/>
          <a:p>
            <a:pPr>
              <a:tabLst>
                <a:tab pos="3195638" algn="ctr"/>
              </a:tabLst>
            </a:pPr>
            <a:r>
              <a:rPr lang="en-US" smtClean="0"/>
              <a:t>A nonprocedural query language, where each query is of the form</a:t>
            </a:r>
          </a:p>
          <a:p>
            <a:pPr>
              <a:buFont typeface="Monotype Sorts" pitchFamily="2" charset="2"/>
              <a:buNone/>
              <a:tabLst>
                <a:tab pos="3195638" algn="ctr"/>
              </a:tabLst>
            </a:pPr>
            <a:r>
              <a:rPr lang="en-US" smtClean="0"/>
              <a:t>		{</a:t>
            </a:r>
            <a:r>
              <a:rPr lang="en-US" i="1" smtClean="0"/>
              <a:t>t</a:t>
            </a:r>
            <a:r>
              <a:rPr lang="en-US" smtClean="0"/>
              <a:t> | </a:t>
            </a:r>
            <a:r>
              <a:rPr lang="en-US" i="1" smtClean="0"/>
              <a:t>P</a:t>
            </a:r>
            <a:r>
              <a:rPr lang="en-US" smtClean="0"/>
              <a:t> (</a:t>
            </a:r>
            <a:r>
              <a:rPr lang="en-US" i="1" smtClean="0"/>
              <a:t>t </a:t>
            </a:r>
            <a:r>
              <a:rPr lang="en-US" smtClean="0"/>
              <a:t>) }</a:t>
            </a:r>
          </a:p>
          <a:p>
            <a:pPr>
              <a:tabLst>
                <a:tab pos="3195638" algn="ctr"/>
              </a:tabLst>
            </a:pPr>
            <a:r>
              <a:rPr lang="en-US" smtClean="0"/>
              <a:t>It is the set of all tuples </a:t>
            </a:r>
            <a:r>
              <a:rPr lang="en-US" i="1" smtClean="0"/>
              <a:t>t</a:t>
            </a:r>
            <a:r>
              <a:rPr lang="en-US" smtClean="0"/>
              <a:t> such that predicate </a:t>
            </a:r>
            <a:r>
              <a:rPr lang="en-US" i="1" smtClean="0"/>
              <a:t>P</a:t>
            </a:r>
            <a:r>
              <a:rPr lang="en-US" smtClean="0"/>
              <a:t> is true for </a:t>
            </a:r>
            <a:r>
              <a:rPr lang="en-US" i="1" smtClean="0"/>
              <a:t>t</a:t>
            </a:r>
          </a:p>
          <a:p>
            <a:pPr>
              <a:tabLst>
                <a:tab pos="3195638" algn="ctr"/>
              </a:tabLst>
            </a:pPr>
            <a:r>
              <a:rPr lang="en-US" i="1" smtClean="0"/>
              <a:t>t</a:t>
            </a:r>
            <a:r>
              <a:rPr lang="en-US" smtClean="0"/>
              <a:t> is a </a:t>
            </a:r>
            <a:r>
              <a:rPr lang="en-US" i="1" smtClean="0"/>
              <a:t>tuple variable</a:t>
            </a:r>
            <a:r>
              <a:rPr lang="en-US" smtClean="0"/>
              <a:t>, </a:t>
            </a:r>
            <a:r>
              <a:rPr lang="en-US" i="1" smtClean="0"/>
              <a:t>t </a:t>
            </a:r>
            <a:r>
              <a:rPr lang="en-US" smtClean="0"/>
              <a:t>[</a:t>
            </a:r>
            <a:r>
              <a:rPr lang="en-US" i="1" smtClean="0"/>
              <a:t>A </a:t>
            </a:r>
            <a:r>
              <a:rPr lang="en-US" smtClean="0"/>
              <a:t>] denotes the value of tuple </a:t>
            </a:r>
            <a:r>
              <a:rPr lang="en-US" i="1" smtClean="0"/>
              <a:t>t</a:t>
            </a:r>
            <a:r>
              <a:rPr lang="en-US" smtClean="0"/>
              <a:t> on attribute </a:t>
            </a:r>
            <a:r>
              <a:rPr lang="en-US" i="1" smtClean="0"/>
              <a:t>A</a:t>
            </a:r>
            <a:endParaRPr lang="en-US" smtClean="0"/>
          </a:p>
          <a:p>
            <a:pPr>
              <a:tabLst>
                <a:tab pos="3195638" algn="ctr"/>
              </a:tabLst>
            </a:pPr>
            <a:r>
              <a:rPr lang="en-US" i="1" smtClean="0"/>
              <a:t>t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 </a:t>
            </a:r>
            <a:r>
              <a:rPr lang="en-US" i="1" smtClean="0">
                <a:sym typeface="Symbol" pitchFamily="18" charset="2"/>
              </a:rPr>
              <a:t>r</a:t>
            </a:r>
            <a:r>
              <a:rPr lang="en-US" smtClean="0">
                <a:sym typeface="Symbol" pitchFamily="18" charset="2"/>
              </a:rPr>
              <a:t> denotes that tuple </a:t>
            </a:r>
            <a:r>
              <a:rPr lang="en-US" i="1" smtClean="0">
                <a:sym typeface="Symbol" pitchFamily="18" charset="2"/>
              </a:rPr>
              <a:t>t</a:t>
            </a:r>
            <a:r>
              <a:rPr lang="en-US" smtClean="0">
                <a:sym typeface="Symbol" pitchFamily="18" charset="2"/>
              </a:rPr>
              <a:t> is in relation </a:t>
            </a:r>
            <a:r>
              <a:rPr lang="en-US" i="1" smtClean="0">
                <a:sym typeface="Symbol" pitchFamily="18" charset="2"/>
              </a:rPr>
              <a:t>r</a:t>
            </a:r>
            <a:endParaRPr lang="en-US" smtClean="0">
              <a:sym typeface="Symbol" pitchFamily="18" charset="2"/>
            </a:endParaRPr>
          </a:p>
          <a:p>
            <a:pPr>
              <a:tabLst>
                <a:tab pos="3195638" algn="ctr"/>
              </a:tabLst>
            </a:pPr>
            <a:r>
              <a:rPr lang="en-US" i="1" smtClean="0">
                <a:sym typeface="Symbol" pitchFamily="18" charset="2"/>
              </a:rPr>
              <a:t>P</a:t>
            </a:r>
            <a:r>
              <a:rPr lang="en-US" smtClean="0">
                <a:sym typeface="Symbol" pitchFamily="18" charset="2"/>
              </a:rPr>
              <a:t>  is a </a:t>
            </a:r>
            <a:r>
              <a:rPr lang="en-US" i="1" smtClean="0">
                <a:sym typeface="Symbol" pitchFamily="18" charset="2"/>
              </a:rPr>
              <a:t>formula </a:t>
            </a:r>
            <a:r>
              <a:rPr lang="en-US" smtClean="0">
                <a:sym typeface="Symbol" pitchFamily="18" charset="2"/>
              </a:rPr>
              <a:t>similar to that of the predicate calculus</a:t>
            </a:r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Predicate Calculus Formula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1538" y="1165225"/>
            <a:ext cx="7848600" cy="4876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mtClean="0"/>
              <a:t>1.	Set of attributes and constants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2.	Set of comparison operators:  (e.g., </a:t>
            </a:r>
            <a:r>
              <a:rPr lang="en-US" smtClean="0">
                <a:sym typeface="Symbol" pitchFamily="18" charset="2"/>
              </a:rPr>
              <a:t></a:t>
            </a:r>
            <a:r>
              <a:rPr lang="en-US" smtClean="0"/>
              <a:t>, </a:t>
            </a:r>
            <a:r>
              <a:rPr lang="en-US" smtClean="0">
                <a:sym typeface="Symbol" pitchFamily="18" charset="2"/>
              </a:rPr>
              <a:t>, , , , )</a:t>
            </a:r>
          </a:p>
          <a:p>
            <a:pPr>
              <a:buFont typeface="Monotype Sorts" pitchFamily="2" charset="2"/>
              <a:buNone/>
            </a:pPr>
            <a:r>
              <a:rPr lang="en-US" smtClean="0">
                <a:sym typeface="Symbol" pitchFamily="18" charset="2"/>
              </a:rPr>
              <a:t>3.	Set of connectives:  and (), or (v)‚ not ()</a:t>
            </a:r>
          </a:p>
          <a:p>
            <a:pPr>
              <a:buFont typeface="Monotype Sorts" pitchFamily="2" charset="2"/>
              <a:buNone/>
            </a:pPr>
            <a:r>
              <a:rPr lang="en-US" smtClean="0">
                <a:sym typeface="Symbol" pitchFamily="18" charset="2"/>
              </a:rPr>
              <a:t>4.	Implication (): x  y, if x if true, then y is true</a:t>
            </a:r>
          </a:p>
          <a:p>
            <a:pPr>
              <a:buFont typeface="Monotype Sorts" pitchFamily="2" charset="2"/>
              <a:buNone/>
            </a:pPr>
            <a:r>
              <a:rPr lang="en-US" i="1" smtClean="0">
                <a:sym typeface="Symbol" pitchFamily="18" charset="2"/>
              </a:rPr>
              <a:t>				x</a:t>
            </a:r>
            <a:r>
              <a:rPr lang="en-US" smtClean="0">
                <a:sym typeface="Symbol" pitchFamily="18" charset="2"/>
              </a:rPr>
              <a:t>  </a:t>
            </a:r>
            <a:r>
              <a:rPr lang="en-US" i="1" smtClean="0">
                <a:sym typeface="Symbol" pitchFamily="18" charset="2"/>
              </a:rPr>
              <a:t>y</a:t>
            </a:r>
            <a:r>
              <a:rPr lang="en-US" smtClean="0">
                <a:sym typeface="Symbol" pitchFamily="18" charset="2"/>
              </a:rPr>
              <a:t> </a:t>
            </a:r>
            <a:r>
              <a:rPr lang="en-US" i="1" smtClean="0">
                <a:sym typeface="Symbol" pitchFamily="18" charset="2"/>
              </a:rPr>
              <a:t>x</a:t>
            </a:r>
            <a:r>
              <a:rPr lang="en-US" smtClean="0">
                <a:sym typeface="Symbol" pitchFamily="18" charset="2"/>
              </a:rPr>
              <a:t> v </a:t>
            </a:r>
            <a:r>
              <a:rPr lang="en-US" i="1" smtClean="0">
                <a:sym typeface="Symbol" pitchFamily="18" charset="2"/>
              </a:rPr>
              <a:t>y</a:t>
            </a:r>
          </a:p>
          <a:p>
            <a:pPr>
              <a:buFont typeface="Monotype Sorts" pitchFamily="2" charset="2"/>
              <a:buNone/>
            </a:pPr>
            <a:r>
              <a:rPr lang="en-US" smtClean="0">
                <a:sym typeface="Symbol" pitchFamily="18" charset="2"/>
              </a:rPr>
              <a:t>5.	Set of quantifiers:</a:t>
            </a:r>
          </a:p>
          <a:p>
            <a:pPr lvl="1">
              <a:buFont typeface="Wingdings 3" pitchFamily="18" charset="2"/>
              <a:buChar char=""/>
            </a:pPr>
            <a:r>
              <a:rPr lang="en-US" smtClean="0">
                <a:sym typeface="Symbol" pitchFamily="18" charset="2"/>
              </a:rPr>
              <a:t></a:t>
            </a:r>
            <a:r>
              <a:rPr lang="en-US" i="1" smtClean="0">
                <a:sym typeface="Symbol" pitchFamily="18" charset="2"/>
              </a:rPr>
              <a:t>t </a:t>
            </a:r>
            <a:r>
              <a:rPr lang="en-US" smtClean="0">
                <a:sym typeface="Symbol" pitchFamily="18" charset="2"/>
              </a:rPr>
              <a:t></a:t>
            </a:r>
            <a:r>
              <a:rPr lang="en-US" i="1" smtClean="0">
                <a:sym typeface="Symbol" pitchFamily="18" charset="2"/>
              </a:rPr>
              <a:t>r </a:t>
            </a:r>
            <a:r>
              <a:rPr lang="en-US" smtClean="0">
                <a:sym typeface="Symbol" pitchFamily="18" charset="2"/>
              </a:rPr>
              <a:t>(</a:t>
            </a:r>
            <a:r>
              <a:rPr lang="en-US" i="1" smtClean="0">
                <a:sym typeface="Symbol" pitchFamily="18" charset="2"/>
              </a:rPr>
              <a:t>Q </a:t>
            </a:r>
            <a:r>
              <a:rPr lang="en-US" smtClean="0">
                <a:sym typeface="Symbol" pitchFamily="18" charset="2"/>
              </a:rPr>
              <a:t>(</a:t>
            </a:r>
            <a:r>
              <a:rPr lang="en-US" i="1" smtClean="0">
                <a:sym typeface="Symbol" pitchFamily="18" charset="2"/>
              </a:rPr>
              <a:t>t </a:t>
            </a:r>
            <a:r>
              <a:rPr lang="en-US" smtClean="0">
                <a:sym typeface="Symbol" pitchFamily="18" charset="2"/>
              </a:rPr>
              <a:t>))</a:t>
            </a:r>
            <a:r>
              <a:rPr lang="en-US" i="1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</a:t>
            </a:r>
            <a:r>
              <a:rPr lang="en-US" i="1" smtClean="0">
                <a:sym typeface="Symbol" pitchFamily="18" charset="2"/>
              </a:rPr>
              <a:t></a:t>
            </a:r>
            <a:r>
              <a:rPr lang="en-US" smtClean="0">
                <a:sym typeface="Symbol" pitchFamily="18" charset="2"/>
              </a:rPr>
              <a:t>”there exists” a tuple in </a:t>
            </a:r>
            <a:r>
              <a:rPr lang="en-US" i="1" smtClean="0">
                <a:sym typeface="Symbol" pitchFamily="18" charset="2"/>
              </a:rPr>
              <a:t>t</a:t>
            </a:r>
            <a:r>
              <a:rPr lang="en-US" smtClean="0">
                <a:sym typeface="Symbol" pitchFamily="18" charset="2"/>
              </a:rPr>
              <a:t> in relation </a:t>
            </a:r>
            <a:r>
              <a:rPr lang="en-US" i="1" smtClean="0">
                <a:sym typeface="Symbol" pitchFamily="18" charset="2"/>
              </a:rPr>
              <a:t>r</a:t>
            </a:r>
            <a:r>
              <a:rPr lang="en-US" smtClean="0">
                <a:sym typeface="Symbol" pitchFamily="18" charset="2"/>
              </a:rPr>
              <a:t/>
            </a:r>
            <a:br>
              <a:rPr lang="en-US" smtClean="0">
                <a:sym typeface="Symbol" pitchFamily="18" charset="2"/>
              </a:rPr>
            </a:br>
            <a:r>
              <a:rPr lang="en-US" smtClean="0">
                <a:sym typeface="Symbol" pitchFamily="18" charset="2"/>
              </a:rPr>
              <a:t>                        such that predicate </a:t>
            </a:r>
            <a:r>
              <a:rPr lang="en-US" i="1" smtClean="0">
                <a:sym typeface="Symbol" pitchFamily="18" charset="2"/>
              </a:rPr>
              <a:t>Q </a:t>
            </a:r>
            <a:r>
              <a:rPr lang="en-US" smtClean="0">
                <a:sym typeface="Symbol" pitchFamily="18" charset="2"/>
              </a:rPr>
              <a:t>(</a:t>
            </a:r>
            <a:r>
              <a:rPr lang="en-US" i="1" smtClean="0">
                <a:sym typeface="Symbol" pitchFamily="18" charset="2"/>
              </a:rPr>
              <a:t>t </a:t>
            </a:r>
            <a:r>
              <a:rPr lang="en-US" smtClean="0">
                <a:sym typeface="Symbol" pitchFamily="18" charset="2"/>
              </a:rPr>
              <a:t>) is true</a:t>
            </a:r>
          </a:p>
          <a:p>
            <a:pPr lvl="1">
              <a:buFont typeface="Wingdings 3" pitchFamily="18" charset="2"/>
              <a:buChar char=""/>
            </a:pPr>
            <a:r>
              <a:rPr lang="en-US" smtClean="0">
                <a:sym typeface="Symbol" pitchFamily="18" charset="2"/>
              </a:rPr>
              <a:t></a:t>
            </a:r>
            <a:r>
              <a:rPr lang="en-US" i="1" smtClean="0">
                <a:sym typeface="Symbol" pitchFamily="18" charset="2"/>
              </a:rPr>
              <a:t>t </a:t>
            </a:r>
            <a:r>
              <a:rPr lang="en-US" smtClean="0">
                <a:sym typeface="Symbol" pitchFamily="18" charset="2"/>
              </a:rPr>
              <a:t></a:t>
            </a:r>
            <a:r>
              <a:rPr lang="en-US" i="1" smtClean="0">
                <a:sym typeface="Symbol" pitchFamily="18" charset="2"/>
              </a:rPr>
              <a:t>r</a:t>
            </a:r>
            <a:r>
              <a:rPr lang="en-US" smtClean="0">
                <a:sym typeface="Symbol" pitchFamily="18" charset="2"/>
              </a:rPr>
              <a:t> (</a:t>
            </a:r>
            <a:r>
              <a:rPr lang="en-US" i="1" smtClean="0">
                <a:sym typeface="Symbol" pitchFamily="18" charset="2"/>
              </a:rPr>
              <a:t>Q </a:t>
            </a:r>
            <a:r>
              <a:rPr lang="en-US" smtClean="0">
                <a:sym typeface="Symbol" pitchFamily="18" charset="2"/>
              </a:rPr>
              <a:t>(</a:t>
            </a:r>
            <a:r>
              <a:rPr lang="en-US" i="1" smtClean="0">
                <a:sym typeface="Symbol" pitchFamily="18" charset="2"/>
              </a:rPr>
              <a:t>t </a:t>
            </a:r>
            <a:r>
              <a:rPr lang="en-US" smtClean="0">
                <a:sym typeface="Symbol" pitchFamily="18" charset="2"/>
              </a:rPr>
              <a:t>)) </a:t>
            </a:r>
            <a:r>
              <a:rPr lang="en-US" i="1" smtClean="0">
                <a:sym typeface="Symbol" pitchFamily="18" charset="2"/>
              </a:rPr>
              <a:t>Q</a:t>
            </a:r>
            <a:r>
              <a:rPr lang="en-US" smtClean="0">
                <a:sym typeface="Symbol" pitchFamily="18" charset="2"/>
              </a:rPr>
              <a:t> is true “for all” tuples </a:t>
            </a:r>
            <a:r>
              <a:rPr lang="en-US" i="1" smtClean="0">
                <a:sym typeface="Symbol" pitchFamily="18" charset="2"/>
              </a:rPr>
              <a:t>t</a:t>
            </a:r>
            <a:r>
              <a:rPr lang="en-US" smtClean="0">
                <a:sym typeface="Symbol" pitchFamily="18" charset="2"/>
              </a:rPr>
              <a:t> in relation </a:t>
            </a:r>
            <a:r>
              <a:rPr lang="en-US" i="1" smtClean="0">
                <a:sym typeface="Symbol" pitchFamily="18" charset="2"/>
              </a:rPr>
              <a:t>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Example Queries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6300" y="1165225"/>
            <a:ext cx="7305675" cy="800100"/>
          </a:xfrm>
        </p:spPr>
        <p:txBody>
          <a:bodyPr/>
          <a:lstStyle/>
          <a:p>
            <a:pPr>
              <a:tabLst>
                <a:tab pos="3195638" algn="ctr"/>
              </a:tabLst>
            </a:pPr>
            <a:r>
              <a:rPr lang="en-US" smtClean="0"/>
              <a:t>Find the </a:t>
            </a:r>
            <a:r>
              <a:rPr lang="en-US" i="1" smtClean="0"/>
              <a:t>ID, name, dept_name, salary  </a:t>
            </a:r>
            <a:r>
              <a:rPr lang="en-US" smtClean="0"/>
              <a:t>for instructors whose salary is greater than $80,000</a:t>
            </a:r>
            <a:endParaRPr lang="en-US" smtClean="0">
              <a:sym typeface="Symbol" pitchFamily="18" charset="2"/>
            </a:endParaRPr>
          </a:p>
        </p:txBody>
      </p:sp>
      <p:sp>
        <p:nvSpPr>
          <p:cNvPr id="186372" name="Text Box 4"/>
          <p:cNvSpPr txBox="1">
            <a:spLocks noChangeArrowheads="1"/>
          </p:cNvSpPr>
          <p:nvPr/>
        </p:nvSpPr>
        <p:spPr bwMode="auto">
          <a:xfrm>
            <a:off x="871538" y="2708275"/>
            <a:ext cx="7412037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5000"/>
              </a:spcBef>
              <a:buClr>
                <a:schemeClr val="tx2"/>
              </a:buClr>
              <a:buSzPct val="90000"/>
            </a:pPr>
            <a:r>
              <a:rPr kumimoji="1" lang="en-US"/>
              <a:t> </a:t>
            </a:r>
          </a:p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Char char="n"/>
            </a:pPr>
            <a:r>
              <a:rPr kumimoji="1" lang="en-US"/>
              <a:t>   As in the previous query, but output only the </a:t>
            </a:r>
            <a:r>
              <a:rPr kumimoji="1" lang="en-US" i="1"/>
              <a:t>ID</a:t>
            </a:r>
            <a:r>
              <a:rPr kumimoji="1" lang="en-US"/>
              <a:t> attribute value</a:t>
            </a:r>
          </a:p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Char char="n"/>
            </a:pPr>
            <a:endParaRPr kumimoji="1" lang="en-US" sz="900" i="1">
              <a:sym typeface="Symbol" pitchFamily="18" charset="2"/>
            </a:endParaRPr>
          </a:p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r>
              <a:rPr kumimoji="1" lang="en-US"/>
              <a:t>                 {</a:t>
            </a:r>
            <a:r>
              <a:rPr kumimoji="1" lang="en-US" i="1"/>
              <a:t>t </a:t>
            </a:r>
            <a:r>
              <a:rPr kumimoji="1" lang="en-US"/>
              <a:t>|</a:t>
            </a:r>
            <a:r>
              <a:rPr kumimoji="1" lang="en-US" i="1"/>
              <a:t> </a:t>
            </a:r>
            <a:r>
              <a:rPr kumimoji="1" lang="en-US">
                <a:sym typeface="Symbol" pitchFamily="18" charset="2"/>
              </a:rPr>
              <a:t></a:t>
            </a:r>
            <a:r>
              <a:rPr kumimoji="1" lang="en-US" i="1">
                <a:sym typeface="Symbol" pitchFamily="18" charset="2"/>
              </a:rPr>
              <a:t> s </a:t>
            </a:r>
            <a:r>
              <a:rPr kumimoji="1" lang="en-US">
                <a:sym typeface="Symbol" pitchFamily="18" charset="2"/>
              </a:rPr>
              <a:t>instructor (</a:t>
            </a:r>
            <a:r>
              <a:rPr kumimoji="1" lang="en-US" i="1">
                <a:sym typeface="Symbol" pitchFamily="18" charset="2"/>
              </a:rPr>
              <a:t>t </a:t>
            </a:r>
            <a:r>
              <a:rPr kumimoji="1" lang="en-US">
                <a:sym typeface="Symbol" pitchFamily="18" charset="2"/>
              </a:rPr>
              <a:t>[</a:t>
            </a:r>
            <a:r>
              <a:rPr kumimoji="1" lang="en-US" i="1">
                <a:sym typeface="Symbol" pitchFamily="18" charset="2"/>
              </a:rPr>
              <a:t>ID </a:t>
            </a:r>
            <a:r>
              <a:rPr kumimoji="1" lang="en-US">
                <a:sym typeface="Symbol" pitchFamily="18" charset="2"/>
              </a:rPr>
              <a:t>] = </a:t>
            </a:r>
            <a:r>
              <a:rPr kumimoji="1" lang="en-US" i="1">
                <a:sym typeface="Symbol" pitchFamily="18" charset="2"/>
              </a:rPr>
              <a:t>s </a:t>
            </a:r>
            <a:r>
              <a:rPr kumimoji="1" lang="en-US">
                <a:sym typeface="Symbol" pitchFamily="18" charset="2"/>
              </a:rPr>
              <a:t>[</a:t>
            </a:r>
            <a:r>
              <a:rPr kumimoji="1" lang="en-US" i="1">
                <a:sym typeface="Symbol" pitchFamily="18" charset="2"/>
              </a:rPr>
              <a:t>ID </a:t>
            </a:r>
            <a:r>
              <a:rPr kumimoji="1" lang="en-US">
                <a:sym typeface="Symbol" pitchFamily="18" charset="2"/>
              </a:rPr>
              <a:t>]  </a:t>
            </a:r>
            <a:r>
              <a:rPr kumimoji="1" lang="en-US" i="1">
                <a:sym typeface="Symbol" pitchFamily="18" charset="2"/>
              </a:rPr>
              <a:t>s</a:t>
            </a:r>
            <a:r>
              <a:rPr kumimoji="1" lang="en-US">
                <a:sym typeface="Symbol" pitchFamily="18" charset="2"/>
              </a:rPr>
              <a:t> [</a:t>
            </a:r>
            <a:r>
              <a:rPr kumimoji="1" lang="en-US" i="1">
                <a:sym typeface="Symbol" pitchFamily="18" charset="2"/>
              </a:rPr>
              <a:t>salary </a:t>
            </a:r>
            <a:r>
              <a:rPr kumimoji="1" lang="en-US">
                <a:sym typeface="Symbol" pitchFamily="18" charset="2"/>
              </a:rPr>
              <a:t>]  80000)}</a:t>
            </a:r>
          </a:p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endParaRPr kumimoji="1" lang="en-US">
              <a:sym typeface="Symbol" pitchFamily="18" charset="2"/>
            </a:endParaRPr>
          </a:p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r>
              <a:rPr kumimoji="1" lang="en-US">
                <a:sym typeface="Symbol" pitchFamily="18" charset="2"/>
              </a:rPr>
              <a:t>     </a:t>
            </a:r>
            <a:endParaRPr kumimoji="1" lang="en-US" i="1">
              <a:sym typeface="Symbol" pitchFamily="18" charset="2"/>
            </a:endParaRPr>
          </a:p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endParaRPr kumimoji="1" lang="en-US" i="1">
              <a:sym typeface="Symbol" pitchFamily="18" charset="2"/>
            </a:endParaRPr>
          </a:p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endParaRPr kumimoji="1" lang="en-US" i="1">
              <a:sym typeface="Symbol" pitchFamily="18" charset="2"/>
            </a:endParaRPr>
          </a:p>
        </p:txBody>
      </p:sp>
      <p:sp>
        <p:nvSpPr>
          <p:cNvPr id="186373" name="Text Box 5"/>
          <p:cNvSpPr txBox="1">
            <a:spLocks noChangeArrowheads="1"/>
          </p:cNvSpPr>
          <p:nvPr/>
        </p:nvSpPr>
        <p:spPr bwMode="auto">
          <a:xfrm>
            <a:off x="2714625" y="1925638"/>
            <a:ext cx="4367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r>
              <a:rPr kumimoji="1" lang="en-US" sz="2000"/>
              <a:t>{</a:t>
            </a:r>
            <a:r>
              <a:rPr kumimoji="1" lang="en-US" sz="2000" i="1"/>
              <a:t>t</a:t>
            </a:r>
            <a:r>
              <a:rPr kumimoji="1" lang="en-US" sz="2000"/>
              <a:t> | </a:t>
            </a:r>
            <a:r>
              <a:rPr kumimoji="1" lang="en-US" sz="2000" i="1"/>
              <a:t>t</a:t>
            </a:r>
            <a:r>
              <a:rPr kumimoji="1" lang="en-US" sz="2000"/>
              <a:t> </a:t>
            </a:r>
            <a:r>
              <a:rPr kumimoji="1" lang="en-US" sz="2000">
                <a:sym typeface="Symbol" pitchFamily="18" charset="2"/>
              </a:rPr>
              <a:t> </a:t>
            </a:r>
            <a:r>
              <a:rPr kumimoji="1" lang="en-US" sz="2000" i="1">
                <a:sym typeface="Symbol" pitchFamily="18" charset="2"/>
              </a:rPr>
              <a:t>instructor</a:t>
            </a:r>
            <a:r>
              <a:rPr kumimoji="1" lang="en-US" sz="2000">
                <a:sym typeface="Symbol" pitchFamily="18" charset="2"/>
              </a:rPr>
              <a:t>  </a:t>
            </a:r>
            <a:r>
              <a:rPr kumimoji="1" lang="en-US" sz="2000" i="1">
                <a:sym typeface="Symbol" pitchFamily="18" charset="2"/>
              </a:rPr>
              <a:t>t</a:t>
            </a:r>
            <a:r>
              <a:rPr kumimoji="1" lang="en-US" sz="2000">
                <a:sym typeface="Symbol" pitchFamily="18" charset="2"/>
              </a:rPr>
              <a:t> [</a:t>
            </a:r>
            <a:r>
              <a:rPr kumimoji="1" lang="en-US" sz="2000" i="1">
                <a:sym typeface="Symbol" pitchFamily="18" charset="2"/>
              </a:rPr>
              <a:t>salary </a:t>
            </a:r>
            <a:r>
              <a:rPr kumimoji="1" lang="en-US" sz="2000">
                <a:sym typeface="Symbol" pitchFamily="18" charset="2"/>
              </a:rPr>
              <a:t>]  80000}</a:t>
            </a:r>
            <a:endParaRPr kumimoji="1" lang="en-US" i="1">
              <a:sym typeface="Symbol" pitchFamily="18" charset="2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184275" y="4267200"/>
            <a:ext cx="65293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>
                <a:sym typeface="Symbol" pitchFamily="18" charset="2"/>
              </a:rPr>
              <a:t>Notice that a relation on schema (</a:t>
            </a:r>
            <a:r>
              <a:rPr kumimoji="1" lang="en-US" i="1">
                <a:sym typeface="Symbol" pitchFamily="18" charset="2"/>
              </a:rPr>
              <a:t>ID</a:t>
            </a:r>
            <a:r>
              <a:rPr kumimoji="1" lang="en-US">
                <a:sym typeface="Symbol" pitchFamily="18" charset="2"/>
              </a:rPr>
              <a:t>) is implicitly defined by the query  </a:t>
            </a:r>
            <a:endParaRPr lang="en-US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1149350" y="2449513"/>
            <a:ext cx="74199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>
                <a:sym typeface="Symbol" pitchFamily="18" charset="2"/>
              </a:rPr>
              <a:t>Notice that a relation on schema (</a:t>
            </a:r>
            <a:r>
              <a:rPr kumimoji="1" lang="en-US" i="1">
                <a:sym typeface="Symbol" pitchFamily="18" charset="2"/>
              </a:rPr>
              <a:t>ID, name, dept_name, salary</a:t>
            </a:r>
            <a:r>
              <a:rPr kumimoji="1" lang="en-US">
                <a:sym typeface="Symbol" pitchFamily="18" charset="2"/>
              </a:rPr>
              <a:t>) is   implicitly defined by the query 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 autoUpdateAnimBg="0"/>
      <p:bldP spid="186372" grpId="0" autoUpdateAnimBg="0"/>
      <p:bldP spid="18637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Example Queries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1538" y="1165225"/>
            <a:ext cx="7848600" cy="825500"/>
          </a:xfrm>
        </p:spPr>
        <p:txBody>
          <a:bodyPr/>
          <a:lstStyle/>
          <a:p>
            <a:r>
              <a:rPr lang="en-US" smtClean="0"/>
              <a:t>Find the names of all instructors whose department is in the Watson building</a:t>
            </a:r>
            <a:endParaRPr lang="en-US" smtClean="0">
              <a:sym typeface="Symbol" pitchFamily="18" charset="2"/>
            </a:endParaRPr>
          </a:p>
        </p:txBody>
      </p:sp>
      <p:sp>
        <p:nvSpPr>
          <p:cNvPr id="188420" name="Text Box 4"/>
          <p:cNvSpPr txBox="1">
            <a:spLocks noChangeArrowheads="1"/>
          </p:cNvSpPr>
          <p:nvPr/>
        </p:nvSpPr>
        <p:spPr bwMode="auto">
          <a:xfrm>
            <a:off x="1414463" y="4160838"/>
            <a:ext cx="71342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r>
              <a:rPr kumimoji="1" lang="en-US"/>
              <a:t>{</a:t>
            </a:r>
            <a:r>
              <a:rPr kumimoji="1" lang="en-US" i="1"/>
              <a:t>t </a:t>
            </a:r>
            <a:r>
              <a:rPr kumimoji="1" lang="en-US"/>
              <a:t>|</a:t>
            </a:r>
            <a:r>
              <a:rPr kumimoji="1" lang="en-US" i="1"/>
              <a:t> </a:t>
            </a:r>
            <a:r>
              <a:rPr kumimoji="1" lang="en-US">
                <a:sym typeface="Symbol" pitchFamily="18" charset="2"/>
              </a:rPr>
              <a:t></a:t>
            </a:r>
            <a:r>
              <a:rPr kumimoji="1" lang="en-US" i="1">
                <a:sym typeface="Symbol" pitchFamily="18" charset="2"/>
              </a:rPr>
              <a:t>s </a:t>
            </a:r>
            <a:r>
              <a:rPr kumimoji="1" lang="en-US">
                <a:sym typeface="Symbol" pitchFamily="18" charset="2"/>
              </a:rPr>
              <a:t> </a:t>
            </a:r>
            <a:r>
              <a:rPr kumimoji="1" lang="en-US" i="1">
                <a:sym typeface="Symbol" pitchFamily="18" charset="2"/>
              </a:rPr>
              <a:t>section </a:t>
            </a:r>
            <a:r>
              <a:rPr kumimoji="1" lang="en-US">
                <a:sym typeface="Symbol" pitchFamily="18" charset="2"/>
              </a:rPr>
              <a:t>(</a:t>
            </a:r>
            <a:r>
              <a:rPr kumimoji="1" lang="en-US" i="1">
                <a:sym typeface="Symbol" pitchFamily="18" charset="2"/>
              </a:rPr>
              <a:t>t </a:t>
            </a:r>
            <a:r>
              <a:rPr kumimoji="1" lang="en-US">
                <a:sym typeface="Symbol" pitchFamily="18" charset="2"/>
              </a:rPr>
              <a:t>[</a:t>
            </a:r>
            <a:r>
              <a:rPr kumimoji="1" lang="en-US" i="1">
                <a:sym typeface="Symbol" pitchFamily="18" charset="2"/>
              </a:rPr>
              <a:t>course_id </a:t>
            </a:r>
            <a:r>
              <a:rPr kumimoji="1" lang="en-US">
                <a:sym typeface="Symbol" pitchFamily="18" charset="2"/>
              </a:rPr>
              <a:t>] = </a:t>
            </a:r>
            <a:r>
              <a:rPr kumimoji="1" lang="en-US" i="1">
                <a:sym typeface="Symbol" pitchFamily="18" charset="2"/>
              </a:rPr>
              <a:t>s </a:t>
            </a:r>
            <a:r>
              <a:rPr kumimoji="1" lang="en-US">
                <a:sym typeface="Symbol" pitchFamily="18" charset="2"/>
              </a:rPr>
              <a:t>[</a:t>
            </a:r>
            <a:r>
              <a:rPr kumimoji="1" lang="en-US" i="1">
                <a:sym typeface="Symbol" pitchFamily="18" charset="2"/>
              </a:rPr>
              <a:t>course_id</a:t>
            </a:r>
            <a:r>
              <a:rPr kumimoji="1" lang="en-US">
                <a:sym typeface="Symbol" pitchFamily="18" charset="2"/>
              </a:rPr>
              <a:t> ] </a:t>
            </a:r>
            <a:r>
              <a:rPr kumimoji="1" lang="en-US" sz="1600">
                <a:sym typeface="Symbol" pitchFamily="18" charset="2"/>
              </a:rPr>
              <a:t> </a:t>
            </a:r>
            <a:r>
              <a:rPr kumimoji="1" lang="en-US">
                <a:sym typeface="Symbol" pitchFamily="18" charset="2"/>
              </a:rPr>
              <a:t> </a:t>
            </a:r>
            <a:br>
              <a:rPr kumimoji="1" lang="en-US">
                <a:sym typeface="Symbol" pitchFamily="18" charset="2"/>
              </a:rPr>
            </a:br>
            <a:r>
              <a:rPr kumimoji="1" lang="en-US">
                <a:sym typeface="Symbol" pitchFamily="18" charset="2"/>
              </a:rPr>
              <a:t>                           </a:t>
            </a:r>
            <a:r>
              <a:rPr kumimoji="1" lang="en-US" i="1">
                <a:sym typeface="Symbol" pitchFamily="18" charset="2"/>
              </a:rPr>
              <a:t>s </a:t>
            </a:r>
            <a:r>
              <a:rPr kumimoji="1" lang="en-US">
                <a:sym typeface="Symbol" pitchFamily="18" charset="2"/>
              </a:rPr>
              <a:t>[</a:t>
            </a:r>
            <a:r>
              <a:rPr kumimoji="1" lang="en-US" i="1">
                <a:sym typeface="Symbol" pitchFamily="18" charset="2"/>
              </a:rPr>
              <a:t>semester</a:t>
            </a:r>
            <a:r>
              <a:rPr kumimoji="1" lang="en-US">
                <a:sym typeface="Symbol" pitchFamily="18" charset="2"/>
              </a:rPr>
              <a:t>] = “Fall”  </a:t>
            </a:r>
            <a:r>
              <a:rPr kumimoji="1" lang="en-US" i="1">
                <a:sym typeface="Symbol" pitchFamily="18" charset="2"/>
              </a:rPr>
              <a:t>s </a:t>
            </a:r>
            <a:r>
              <a:rPr kumimoji="1" lang="en-US">
                <a:sym typeface="Symbol" pitchFamily="18" charset="2"/>
              </a:rPr>
              <a:t>[year] </a:t>
            </a:r>
            <a:r>
              <a:rPr kumimoji="1" lang="en-US" i="1">
                <a:sym typeface="Symbol" pitchFamily="18" charset="2"/>
              </a:rPr>
              <a:t>= </a:t>
            </a:r>
            <a:r>
              <a:rPr kumimoji="1" lang="en-US">
                <a:sym typeface="Symbol" pitchFamily="18" charset="2"/>
              </a:rPr>
              <a:t>2009 </a:t>
            </a:r>
            <a:br>
              <a:rPr kumimoji="1" lang="en-US">
                <a:sym typeface="Symbol" pitchFamily="18" charset="2"/>
              </a:rPr>
            </a:br>
            <a:r>
              <a:rPr kumimoji="1" lang="en-US">
                <a:sym typeface="Symbol" pitchFamily="18" charset="2"/>
              </a:rPr>
              <a:t>   v </a:t>
            </a:r>
            <a:r>
              <a:rPr kumimoji="1" lang="en-US" i="1">
                <a:sym typeface="Symbol" pitchFamily="18" charset="2"/>
              </a:rPr>
              <a:t>u </a:t>
            </a:r>
            <a:r>
              <a:rPr kumimoji="1" lang="en-US">
                <a:sym typeface="Symbol" pitchFamily="18" charset="2"/>
              </a:rPr>
              <a:t> </a:t>
            </a:r>
            <a:r>
              <a:rPr kumimoji="1" lang="en-US" i="1">
                <a:sym typeface="Symbol" pitchFamily="18" charset="2"/>
              </a:rPr>
              <a:t>section </a:t>
            </a:r>
            <a:r>
              <a:rPr kumimoji="1" lang="en-US">
                <a:sym typeface="Symbol" pitchFamily="18" charset="2"/>
              </a:rPr>
              <a:t>(</a:t>
            </a:r>
            <a:r>
              <a:rPr kumimoji="1" lang="en-US" i="1">
                <a:sym typeface="Symbol" pitchFamily="18" charset="2"/>
              </a:rPr>
              <a:t>t  </a:t>
            </a:r>
            <a:r>
              <a:rPr kumimoji="1" lang="en-US">
                <a:sym typeface="Symbol" pitchFamily="18" charset="2"/>
              </a:rPr>
              <a:t>[</a:t>
            </a:r>
            <a:r>
              <a:rPr kumimoji="1" lang="en-US" i="1">
                <a:sym typeface="Symbol" pitchFamily="18" charset="2"/>
              </a:rPr>
              <a:t>course_id </a:t>
            </a:r>
            <a:r>
              <a:rPr kumimoji="1" lang="en-US">
                <a:sym typeface="Symbol" pitchFamily="18" charset="2"/>
              </a:rPr>
              <a:t>] = </a:t>
            </a:r>
            <a:r>
              <a:rPr kumimoji="1" lang="en-US" i="1">
                <a:sym typeface="Symbol" pitchFamily="18" charset="2"/>
              </a:rPr>
              <a:t>u </a:t>
            </a:r>
            <a:r>
              <a:rPr kumimoji="1" lang="en-US">
                <a:sym typeface="Symbol" pitchFamily="18" charset="2"/>
              </a:rPr>
              <a:t>[</a:t>
            </a:r>
            <a:r>
              <a:rPr kumimoji="1" lang="en-US" i="1">
                <a:sym typeface="Symbol" pitchFamily="18" charset="2"/>
              </a:rPr>
              <a:t>course_id</a:t>
            </a:r>
            <a:r>
              <a:rPr kumimoji="1" lang="en-US">
                <a:sym typeface="Symbol" pitchFamily="18" charset="2"/>
              </a:rPr>
              <a:t> ]   </a:t>
            </a:r>
            <a:br>
              <a:rPr kumimoji="1" lang="en-US">
                <a:sym typeface="Symbol" pitchFamily="18" charset="2"/>
              </a:rPr>
            </a:br>
            <a:r>
              <a:rPr kumimoji="1" lang="en-US">
                <a:sym typeface="Symbol" pitchFamily="18" charset="2"/>
              </a:rPr>
              <a:t>                           </a:t>
            </a:r>
            <a:r>
              <a:rPr kumimoji="1" lang="en-US" i="1">
                <a:sym typeface="Symbol" pitchFamily="18" charset="2"/>
              </a:rPr>
              <a:t>u </a:t>
            </a:r>
            <a:r>
              <a:rPr kumimoji="1" lang="en-US">
                <a:sym typeface="Symbol" pitchFamily="18" charset="2"/>
              </a:rPr>
              <a:t>[</a:t>
            </a:r>
            <a:r>
              <a:rPr kumimoji="1" lang="en-US" i="1">
                <a:sym typeface="Symbol" pitchFamily="18" charset="2"/>
              </a:rPr>
              <a:t>semester</a:t>
            </a:r>
            <a:r>
              <a:rPr kumimoji="1" lang="en-US">
                <a:sym typeface="Symbol" pitchFamily="18" charset="2"/>
              </a:rPr>
              <a:t>] = “Spring”  </a:t>
            </a:r>
            <a:r>
              <a:rPr kumimoji="1" lang="en-US" i="1">
                <a:sym typeface="Symbol" pitchFamily="18" charset="2"/>
              </a:rPr>
              <a:t>u </a:t>
            </a:r>
            <a:r>
              <a:rPr kumimoji="1" lang="en-US">
                <a:sym typeface="Symbol" pitchFamily="18" charset="2"/>
              </a:rPr>
              <a:t>[year] </a:t>
            </a:r>
            <a:r>
              <a:rPr kumimoji="1" lang="en-US" i="1">
                <a:sym typeface="Symbol" pitchFamily="18" charset="2"/>
              </a:rPr>
              <a:t>= </a:t>
            </a:r>
            <a:r>
              <a:rPr kumimoji="1" lang="en-US">
                <a:sym typeface="Symbol" pitchFamily="18" charset="2"/>
              </a:rPr>
              <a:t>2010</a:t>
            </a:r>
            <a:r>
              <a:rPr kumimoji="1" lang="en-US" i="1">
                <a:sym typeface="Symbol" pitchFamily="18" charset="2"/>
              </a:rPr>
              <a:t> </a:t>
            </a:r>
            <a:r>
              <a:rPr kumimoji="1" lang="en-US">
                <a:sym typeface="Symbol" pitchFamily="18" charset="2"/>
              </a:rPr>
              <a:t>)}</a:t>
            </a:r>
          </a:p>
        </p:txBody>
      </p:sp>
      <p:sp>
        <p:nvSpPr>
          <p:cNvPr id="188421" name="Text Box 5"/>
          <p:cNvSpPr txBox="1">
            <a:spLocks noChangeArrowheads="1"/>
          </p:cNvSpPr>
          <p:nvPr/>
        </p:nvSpPr>
        <p:spPr bwMode="auto">
          <a:xfrm>
            <a:off x="868363" y="3238500"/>
            <a:ext cx="810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Char char="n"/>
            </a:pPr>
            <a:r>
              <a:rPr kumimoji="1" lang="en-US">
                <a:sym typeface="Symbol" pitchFamily="18" charset="2"/>
              </a:rPr>
              <a:t>  Find the set of all courses taught in the Fall 2009 semester, or in </a:t>
            </a:r>
            <a:br>
              <a:rPr kumimoji="1" lang="en-US">
                <a:sym typeface="Symbol" pitchFamily="18" charset="2"/>
              </a:rPr>
            </a:br>
            <a:r>
              <a:rPr kumimoji="1" lang="en-US">
                <a:sym typeface="Symbol" pitchFamily="18" charset="2"/>
              </a:rPr>
              <a:t>    the Spring 2010 semester, or both</a:t>
            </a:r>
          </a:p>
        </p:txBody>
      </p:sp>
      <p:sp>
        <p:nvSpPr>
          <p:cNvPr id="188422" name="Text Box 6"/>
          <p:cNvSpPr txBox="1">
            <a:spLocks noChangeArrowheads="1"/>
          </p:cNvSpPr>
          <p:nvPr/>
        </p:nvSpPr>
        <p:spPr bwMode="auto">
          <a:xfrm>
            <a:off x="1554163" y="2090738"/>
            <a:ext cx="666273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r>
              <a:rPr kumimoji="1" lang="en-US"/>
              <a:t>{</a:t>
            </a:r>
            <a:r>
              <a:rPr kumimoji="1" lang="en-US" i="1"/>
              <a:t>t </a:t>
            </a:r>
            <a:r>
              <a:rPr kumimoji="1" lang="en-US"/>
              <a:t>|</a:t>
            </a:r>
            <a:r>
              <a:rPr kumimoji="1" lang="en-US" i="1"/>
              <a:t> </a:t>
            </a:r>
            <a:r>
              <a:rPr kumimoji="1" lang="en-US">
                <a:sym typeface="Symbol" pitchFamily="18" charset="2"/>
              </a:rPr>
              <a:t></a:t>
            </a:r>
            <a:r>
              <a:rPr kumimoji="1" lang="en-US" i="1">
                <a:sym typeface="Symbol" pitchFamily="18" charset="2"/>
              </a:rPr>
              <a:t>s </a:t>
            </a:r>
            <a:r>
              <a:rPr kumimoji="1" lang="en-US">
                <a:sym typeface="Symbol" pitchFamily="18" charset="2"/>
              </a:rPr>
              <a:t> </a:t>
            </a:r>
            <a:r>
              <a:rPr kumimoji="1" lang="en-US" i="1">
                <a:sym typeface="Symbol" pitchFamily="18" charset="2"/>
              </a:rPr>
              <a:t>instructor </a:t>
            </a:r>
            <a:r>
              <a:rPr kumimoji="1" lang="en-US">
                <a:sym typeface="Symbol" pitchFamily="18" charset="2"/>
              </a:rPr>
              <a:t>(</a:t>
            </a:r>
            <a:r>
              <a:rPr kumimoji="1" lang="en-US" i="1">
                <a:sym typeface="Symbol" pitchFamily="18" charset="2"/>
              </a:rPr>
              <a:t>t </a:t>
            </a:r>
            <a:r>
              <a:rPr kumimoji="1" lang="en-US">
                <a:sym typeface="Symbol" pitchFamily="18" charset="2"/>
              </a:rPr>
              <a:t>[</a:t>
            </a:r>
            <a:r>
              <a:rPr kumimoji="1" lang="en-US" i="1">
                <a:sym typeface="Symbol" pitchFamily="18" charset="2"/>
              </a:rPr>
              <a:t>name </a:t>
            </a:r>
            <a:r>
              <a:rPr kumimoji="1" lang="en-US">
                <a:sym typeface="Symbol" pitchFamily="18" charset="2"/>
              </a:rPr>
              <a:t>] = </a:t>
            </a:r>
            <a:r>
              <a:rPr kumimoji="1" lang="en-US" i="1">
                <a:sym typeface="Symbol" pitchFamily="18" charset="2"/>
              </a:rPr>
              <a:t>s </a:t>
            </a:r>
            <a:r>
              <a:rPr kumimoji="1" lang="en-US">
                <a:sym typeface="Symbol" pitchFamily="18" charset="2"/>
              </a:rPr>
              <a:t>[</a:t>
            </a:r>
            <a:r>
              <a:rPr kumimoji="1" lang="en-US" i="1">
                <a:sym typeface="Symbol" pitchFamily="18" charset="2"/>
              </a:rPr>
              <a:t>name </a:t>
            </a:r>
            <a:r>
              <a:rPr kumimoji="1" lang="en-US">
                <a:sym typeface="Symbol" pitchFamily="18" charset="2"/>
              </a:rPr>
              <a:t>] </a:t>
            </a:r>
            <a:br>
              <a:rPr kumimoji="1" lang="en-US">
                <a:sym typeface="Symbol" pitchFamily="18" charset="2"/>
              </a:rPr>
            </a:br>
            <a:r>
              <a:rPr kumimoji="1" lang="en-US">
                <a:sym typeface="Symbol" pitchFamily="18" charset="2"/>
              </a:rPr>
              <a:t>      </a:t>
            </a:r>
            <a:r>
              <a:rPr kumimoji="1" lang="en-US" i="1">
                <a:sym typeface="Symbol" pitchFamily="18" charset="2"/>
              </a:rPr>
              <a:t>u </a:t>
            </a:r>
            <a:r>
              <a:rPr kumimoji="1" lang="en-US">
                <a:sym typeface="Symbol" pitchFamily="18" charset="2"/>
              </a:rPr>
              <a:t> </a:t>
            </a:r>
            <a:r>
              <a:rPr kumimoji="1" lang="en-US" i="1">
                <a:sym typeface="Symbol" pitchFamily="18" charset="2"/>
              </a:rPr>
              <a:t>department </a:t>
            </a:r>
            <a:r>
              <a:rPr kumimoji="1" lang="en-US">
                <a:sym typeface="Symbol" pitchFamily="18" charset="2"/>
              </a:rPr>
              <a:t>(</a:t>
            </a:r>
            <a:r>
              <a:rPr kumimoji="1" lang="en-US" i="1">
                <a:sym typeface="Symbol" pitchFamily="18" charset="2"/>
              </a:rPr>
              <a:t>u </a:t>
            </a:r>
            <a:r>
              <a:rPr kumimoji="1" lang="en-US">
                <a:sym typeface="Symbol" pitchFamily="18" charset="2"/>
              </a:rPr>
              <a:t>[</a:t>
            </a:r>
            <a:r>
              <a:rPr kumimoji="1" lang="en-US" i="1">
                <a:sym typeface="Symbol" pitchFamily="18" charset="2"/>
              </a:rPr>
              <a:t>dept_name </a:t>
            </a:r>
            <a:r>
              <a:rPr kumimoji="1" lang="en-US">
                <a:sym typeface="Symbol" pitchFamily="18" charset="2"/>
              </a:rPr>
              <a:t>] = </a:t>
            </a:r>
            <a:r>
              <a:rPr kumimoji="1" lang="en-US" i="1">
                <a:sym typeface="Symbol" pitchFamily="18" charset="2"/>
              </a:rPr>
              <a:t>s</a:t>
            </a:r>
            <a:r>
              <a:rPr kumimoji="1" lang="en-US">
                <a:sym typeface="Symbol" pitchFamily="18" charset="2"/>
              </a:rPr>
              <a:t>[</a:t>
            </a:r>
            <a:r>
              <a:rPr kumimoji="1" lang="en-US" i="1">
                <a:sym typeface="Symbol" pitchFamily="18" charset="2"/>
              </a:rPr>
              <a:t>dept_name</a:t>
            </a:r>
            <a:r>
              <a:rPr kumimoji="1" lang="en-US">
                <a:sym typeface="Symbol" pitchFamily="18" charset="2"/>
              </a:rPr>
              <a:t>] “</a:t>
            </a:r>
            <a:br>
              <a:rPr kumimoji="1" lang="en-US">
                <a:sym typeface="Symbol" pitchFamily="18" charset="2"/>
              </a:rPr>
            </a:br>
            <a:r>
              <a:rPr kumimoji="1" lang="en-US">
                <a:sym typeface="Symbol" pitchFamily="18" charset="2"/>
              </a:rPr>
              <a:t>                           </a:t>
            </a:r>
            <a:r>
              <a:rPr kumimoji="1" lang="en-US" i="1">
                <a:sym typeface="Symbol" pitchFamily="18" charset="2"/>
              </a:rPr>
              <a:t>u </a:t>
            </a:r>
            <a:r>
              <a:rPr kumimoji="1" lang="en-US">
                <a:sym typeface="Symbol" pitchFamily="18" charset="2"/>
              </a:rPr>
              <a:t>[</a:t>
            </a:r>
            <a:r>
              <a:rPr kumimoji="1" lang="en-US" i="1">
                <a:sym typeface="Symbol" pitchFamily="18" charset="2"/>
              </a:rPr>
              <a:t>building</a:t>
            </a:r>
            <a:r>
              <a:rPr kumimoji="1" lang="en-US">
                <a:sym typeface="Symbol" pitchFamily="18" charset="2"/>
              </a:rPr>
              <a:t>] = “Watson” ))}</a:t>
            </a:r>
            <a:endParaRPr kumimoji="1" lang="en-US" i="1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build="p" autoUpdateAnimBg="0"/>
      <p:bldP spid="188420" grpId="0" autoUpdateAnimBg="0"/>
      <p:bldP spid="188421" grpId="0" autoUpdateAnimBg="0"/>
      <p:bldP spid="18842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Example Queries</a:t>
            </a:r>
          </a:p>
        </p:txBody>
      </p:sp>
      <p:sp>
        <p:nvSpPr>
          <p:cNvPr id="187400" name="Text Box 8"/>
          <p:cNvSpPr txBox="1">
            <a:spLocks noChangeArrowheads="1"/>
          </p:cNvSpPr>
          <p:nvPr/>
        </p:nvSpPr>
        <p:spPr bwMode="auto">
          <a:xfrm>
            <a:off x="1350963" y="2017713"/>
            <a:ext cx="71342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r>
              <a:rPr kumimoji="1" lang="en-US"/>
              <a:t>{</a:t>
            </a:r>
            <a:r>
              <a:rPr kumimoji="1" lang="en-US" i="1"/>
              <a:t>t </a:t>
            </a:r>
            <a:r>
              <a:rPr kumimoji="1" lang="en-US"/>
              <a:t>|</a:t>
            </a:r>
            <a:r>
              <a:rPr kumimoji="1" lang="en-US" i="1"/>
              <a:t> </a:t>
            </a:r>
            <a:r>
              <a:rPr kumimoji="1" lang="en-US">
                <a:sym typeface="Symbol" pitchFamily="18" charset="2"/>
              </a:rPr>
              <a:t></a:t>
            </a:r>
            <a:r>
              <a:rPr kumimoji="1" lang="en-US" i="1">
                <a:sym typeface="Symbol" pitchFamily="18" charset="2"/>
              </a:rPr>
              <a:t>s </a:t>
            </a:r>
            <a:r>
              <a:rPr kumimoji="1" lang="en-US">
                <a:sym typeface="Symbol" pitchFamily="18" charset="2"/>
              </a:rPr>
              <a:t> </a:t>
            </a:r>
            <a:r>
              <a:rPr kumimoji="1" lang="en-US" i="1">
                <a:sym typeface="Symbol" pitchFamily="18" charset="2"/>
              </a:rPr>
              <a:t>section </a:t>
            </a:r>
            <a:r>
              <a:rPr kumimoji="1" lang="en-US">
                <a:sym typeface="Symbol" pitchFamily="18" charset="2"/>
              </a:rPr>
              <a:t>(</a:t>
            </a:r>
            <a:r>
              <a:rPr kumimoji="1" lang="en-US" i="1">
                <a:sym typeface="Symbol" pitchFamily="18" charset="2"/>
              </a:rPr>
              <a:t>t </a:t>
            </a:r>
            <a:r>
              <a:rPr kumimoji="1" lang="en-US">
                <a:sym typeface="Symbol" pitchFamily="18" charset="2"/>
              </a:rPr>
              <a:t>[</a:t>
            </a:r>
            <a:r>
              <a:rPr kumimoji="1" lang="en-US" i="1">
                <a:sym typeface="Symbol" pitchFamily="18" charset="2"/>
              </a:rPr>
              <a:t>course_id </a:t>
            </a:r>
            <a:r>
              <a:rPr kumimoji="1" lang="en-US">
                <a:sym typeface="Symbol" pitchFamily="18" charset="2"/>
              </a:rPr>
              <a:t>] = </a:t>
            </a:r>
            <a:r>
              <a:rPr kumimoji="1" lang="en-US" i="1">
                <a:sym typeface="Symbol" pitchFamily="18" charset="2"/>
              </a:rPr>
              <a:t>s </a:t>
            </a:r>
            <a:r>
              <a:rPr kumimoji="1" lang="en-US">
                <a:sym typeface="Symbol" pitchFamily="18" charset="2"/>
              </a:rPr>
              <a:t>[</a:t>
            </a:r>
            <a:r>
              <a:rPr kumimoji="1" lang="en-US" i="1">
                <a:sym typeface="Symbol" pitchFamily="18" charset="2"/>
              </a:rPr>
              <a:t>course_id</a:t>
            </a:r>
            <a:r>
              <a:rPr kumimoji="1" lang="en-US">
                <a:sym typeface="Symbol" pitchFamily="18" charset="2"/>
              </a:rPr>
              <a:t> ] </a:t>
            </a:r>
            <a:r>
              <a:rPr kumimoji="1" lang="en-US" sz="1600">
                <a:sym typeface="Symbol" pitchFamily="18" charset="2"/>
              </a:rPr>
              <a:t> </a:t>
            </a:r>
            <a:r>
              <a:rPr kumimoji="1" lang="en-US">
                <a:sym typeface="Symbol" pitchFamily="18" charset="2"/>
              </a:rPr>
              <a:t> </a:t>
            </a:r>
            <a:br>
              <a:rPr kumimoji="1" lang="en-US">
                <a:sym typeface="Symbol" pitchFamily="18" charset="2"/>
              </a:rPr>
            </a:br>
            <a:r>
              <a:rPr kumimoji="1" lang="en-US">
                <a:sym typeface="Symbol" pitchFamily="18" charset="2"/>
              </a:rPr>
              <a:t>                           </a:t>
            </a:r>
            <a:r>
              <a:rPr kumimoji="1" lang="en-US" i="1">
                <a:sym typeface="Symbol" pitchFamily="18" charset="2"/>
              </a:rPr>
              <a:t>s </a:t>
            </a:r>
            <a:r>
              <a:rPr kumimoji="1" lang="en-US">
                <a:sym typeface="Symbol" pitchFamily="18" charset="2"/>
              </a:rPr>
              <a:t>[</a:t>
            </a:r>
            <a:r>
              <a:rPr kumimoji="1" lang="en-US" i="1">
                <a:sym typeface="Symbol" pitchFamily="18" charset="2"/>
              </a:rPr>
              <a:t>semester</a:t>
            </a:r>
            <a:r>
              <a:rPr kumimoji="1" lang="en-US">
                <a:sym typeface="Symbol" pitchFamily="18" charset="2"/>
              </a:rPr>
              <a:t>] = “Fall”  </a:t>
            </a:r>
            <a:r>
              <a:rPr kumimoji="1" lang="en-US" i="1">
                <a:sym typeface="Symbol" pitchFamily="18" charset="2"/>
              </a:rPr>
              <a:t>s </a:t>
            </a:r>
            <a:r>
              <a:rPr kumimoji="1" lang="en-US">
                <a:sym typeface="Symbol" pitchFamily="18" charset="2"/>
              </a:rPr>
              <a:t>[year] </a:t>
            </a:r>
            <a:r>
              <a:rPr kumimoji="1" lang="en-US" i="1">
                <a:sym typeface="Symbol" pitchFamily="18" charset="2"/>
              </a:rPr>
              <a:t>= </a:t>
            </a:r>
            <a:r>
              <a:rPr kumimoji="1" lang="en-US">
                <a:sym typeface="Symbol" pitchFamily="18" charset="2"/>
              </a:rPr>
              <a:t>2009 </a:t>
            </a:r>
            <a:br>
              <a:rPr kumimoji="1" lang="en-US">
                <a:sym typeface="Symbol" pitchFamily="18" charset="2"/>
              </a:rPr>
            </a:br>
            <a:r>
              <a:rPr kumimoji="1" lang="en-US">
                <a:sym typeface="Symbol" pitchFamily="18" charset="2"/>
              </a:rPr>
              <a:t>  </a:t>
            </a:r>
            <a:r>
              <a:rPr kumimoji="1" lang="en-US" i="1">
                <a:sym typeface="Symbol" pitchFamily="18" charset="2"/>
              </a:rPr>
              <a:t>u </a:t>
            </a:r>
            <a:r>
              <a:rPr kumimoji="1" lang="en-US">
                <a:sym typeface="Symbol" pitchFamily="18" charset="2"/>
              </a:rPr>
              <a:t> </a:t>
            </a:r>
            <a:r>
              <a:rPr kumimoji="1" lang="en-US" i="1">
                <a:sym typeface="Symbol" pitchFamily="18" charset="2"/>
              </a:rPr>
              <a:t>section </a:t>
            </a:r>
            <a:r>
              <a:rPr kumimoji="1" lang="en-US">
                <a:sym typeface="Symbol" pitchFamily="18" charset="2"/>
              </a:rPr>
              <a:t>(</a:t>
            </a:r>
            <a:r>
              <a:rPr kumimoji="1" lang="en-US" i="1">
                <a:sym typeface="Symbol" pitchFamily="18" charset="2"/>
              </a:rPr>
              <a:t>t  </a:t>
            </a:r>
            <a:r>
              <a:rPr kumimoji="1" lang="en-US">
                <a:sym typeface="Symbol" pitchFamily="18" charset="2"/>
              </a:rPr>
              <a:t>[</a:t>
            </a:r>
            <a:r>
              <a:rPr kumimoji="1" lang="en-US" i="1">
                <a:sym typeface="Symbol" pitchFamily="18" charset="2"/>
              </a:rPr>
              <a:t>course_id </a:t>
            </a:r>
            <a:r>
              <a:rPr kumimoji="1" lang="en-US">
                <a:sym typeface="Symbol" pitchFamily="18" charset="2"/>
              </a:rPr>
              <a:t>] = </a:t>
            </a:r>
            <a:r>
              <a:rPr kumimoji="1" lang="en-US" i="1">
                <a:sym typeface="Symbol" pitchFamily="18" charset="2"/>
              </a:rPr>
              <a:t>u </a:t>
            </a:r>
            <a:r>
              <a:rPr kumimoji="1" lang="en-US">
                <a:sym typeface="Symbol" pitchFamily="18" charset="2"/>
              </a:rPr>
              <a:t>[</a:t>
            </a:r>
            <a:r>
              <a:rPr kumimoji="1" lang="en-US" i="1">
                <a:sym typeface="Symbol" pitchFamily="18" charset="2"/>
              </a:rPr>
              <a:t>course_id</a:t>
            </a:r>
            <a:r>
              <a:rPr kumimoji="1" lang="en-US">
                <a:sym typeface="Symbol" pitchFamily="18" charset="2"/>
              </a:rPr>
              <a:t> ]   </a:t>
            </a:r>
            <a:br>
              <a:rPr kumimoji="1" lang="en-US">
                <a:sym typeface="Symbol" pitchFamily="18" charset="2"/>
              </a:rPr>
            </a:br>
            <a:r>
              <a:rPr kumimoji="1" lang="en-US">
                <a:sym typeface="Symbol" pitchFamily="18" charset="2"/>
              </a:rPr>
              <a:t>                           </a:t>
            </a:r>
            <a:r>
              <a:rPr kumimoji="1" lang="en-US" i="1">
                <a:sym typeface="Symbol" pitchFamily="18" charset="2"/>
              </a:rPr>
              <a:t>u </a:t>
            </a:r>
            <a:r>
              <a:rPr kumimoji="1" lang="en-US">
                <a:sym typeface="Symbol" pitchFamily="18" charset="2"/>
              </a:rPr>
              <a:t>[</a:t>
            </a:r>
            <a:r>
              <a:rPr kumimoji="1" lang="en-US" i="1">
                <a:sym typeface="Symbol" pitchFamily="18" charset="2"/>
              </a:rPr>
              <a:t>semester</a:t>
            </a:r>
            <a:r>
              <a:rPr kumimoji="1" lang="en-US">
                <a:sym typeface="Symbol" pitchFamily="18" charset="2"/>
              </a:rPr>
              <a:t>] = “Spring”  </a:t>
            </a:r>
            <a:r>
              <a:rPr kumimoji="1" lang="en-US" i="1">
                <a:sym typeface="Symbol" pitchFamily="18" charset="2"/>
              </a:rPr>
              <a:t>u </a:t>
            </a:r>
            <a:r>
              <a:rPr kumimoji="1" lang="en-US">
                <a:sym typeface="Symbol" pitchFamily="18" charset="2"/>
              </a:rPr>
              <a:t>[year] </a:t>
            </a:r>
            <a:r>
              <a:rPr kumimoji="1" lang="en-US" i="1">
                <a:sym typeface="Symbol" pitchFamily="18" charset="2"/>
              </a:rPr>
              <a:t>= </a:t>
            </a:r>
            <a:r>
              <a:rPr kumimoji="1" lang="en-US">
                <a:sym typeface="Symbol" pitchFamily="18" charset="2"/>
              </a:rPr>
              <a:t>2010</a:t>
            </a:r>
            <a:r>
              <a:rPr kumimoji="1" lang="en-US" i="1">
                <a:sym typeface="Symbol" pitchFamily="18" charset="2"/>
              </a:rPr>
              <a:t> </a:t>
            </a:r>
            <a:r>
              <a:rPr kumimoji="1" lang="en-US">
                <a:sym typeface="Symbol" pitchFamily="18" charset="2"/>
              </a:rPr>
              <a:t>)}</a:t>
            </a:r>
          </a:p>
        </p:txBody>
      </p:sp>
      <p:sp>
        <p:nvSpPr>
          <p:cNvPr id="187401" name="Text Box 9"/>
          <p:cNvSpPr txBox="1">
            <a:spLocks noChangeArrowheads="1"/>
          </p:cNvSpPr>
          <p:nvPr/>
        </p:nvSpPr>
        <p:spPr bwMode="auto">
          <a:xfrm>
            <a:off x="804863" y="1095375"/>
            <a:ext cx="810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Char char="n"/>
            </a:pPr>
            <a:r>
              <a:rPr kumimoji="1" lang="en-US">
                <a:sym typeface="Symbol" pitchFamily="18" charset="2"/>
              </a:rPr>
              <a:t>  Find the set of all courses taught in the Fall 2009 semester, and in </a:t>
            </a:r>
            <a:br>
              <a:rPr kumimoji="1" lang="en-US">
                <a:sym typeface="Symbol" pitchFamily="18" charset="2"/>
              </a:rPr>
            </a:br>
            <a:r>
              <a:rPr kumimoji="1" lang="en-US">
                <a:sym typeface="Symbol" pitchFamily="18" charset="2"/>
              </a:rPr>
              <a:t>    the Spring 2010 semester</a:t>
            </a:r>
          </a:p>
        </p:txBody>
      </p:sp>
      <p:sp>
        <p:nvSpPr>
          <p:cNvPr id="187402" name="Text Box 10"/>
          <p:cNvSpPr txBox="1">
            <a:spLocks noChangeArrowheads="1"/>
          </p:cNvSpPr>
          <p:nvPr/>
        </p:nvSpPr>
        <p:spPr bwMode="auto">
          <a:xfrm>
            <a:off x="1328738" y="4614863"/>
            <a:ext cx="71342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r>
              <a:rPr kumimoji="1" lang="en-US"/>
              <a:t>{</a:t>
            </a:r>
            <a:r>
              <a:rPr kumimoji="1" lang="en-US" i="1"/>
              <a:t>t </a:t>
            </a:r>
            <a:r>
              <a:rPr kumimoji="1" lang="en-US"/>
              <a:t>|</a:t>
            </a:r>
            <a:r>
              <a:rPr kumimoji="1" lang="en-US" i="1"/>
              <a:t> </a:t>
            </a:r>
            <a:r>
              <a:rPr kumimoji="1" lang="en-US">
                <a:sym typeface="Symbol" pitchFamily="18" charset="2"/>
              </a:rPr>
              <a:t></a:t>
            </a:r>
            <a:r>
              <a:rPr kumimoji="1" lang="en-US" i="1">
                <a:sym typeface="Symbol" pitchFamily="18" charset="2"/>
              </a:rPr>
              <a:t>s </a:t>
            </a:r>
            <a:r>
              <a:rPr kumimoji="1" lang="en-US">
                <a:sym typeface="Symbol" pitchFamily="18" charset="2"/>
              </a:rPr>
              <a:t> </a:t>
            </a:r>
            <a:r>
              <a:rPr kumimoji="1" lang="en-US" i="1">
                <a:sym typeface="Symbol" pitchFamily="18" charset="2"/>
              </a:rPr>
              <a:t>section </a:t>
            </a:r>
            <a:r>
              <a:rPr kumimoji="1" lang="en-US">
                <a:sym typeface="Symbol" pitchFamily="18" charset="2"/>
              </a:rPr>
              <a:t>(</a:t>
            </a:r>
            <a:r>
              <a:rPr kumimoji="1" lang="en-US" i="1">
                <a:sym typeface="Symbol" pitchFamily="18" charset="2"/>
              </a:rPr>
              <a:t>t </a:t>
            </a:r>
            <a:r>
              <a:rPr kumimoji="1" lang="en-US">
                <a:sym typeface="Symbol" pitchFamily="18" charset="2"/>
              </a:rPr>
              <a:t>[</a:t>
            </a:r>
            <a:r>
              <a:rPr kumimoji="1" lang="en-US" i="1">
                <a:sym typeface="Symbol" pitchFamily="18" charset="2"/>
              </a:rPr>
              <a:t>course_id </a:t>
            </a:r>
            <a:r>
              <a:rPr kumimoji="1" lang="en-US">
                <a:sym typeface="Symbol" pitchFamily="18" charset="2"/>
              </a:rPr>
              <a:t>] = </a:t>
            </a:r>
            <a:r>
              <a:rPr kumimoji="1" lang="en-US" i="1">
                <a:sym typeface="Symbol" pitchFamily="18" charset="2"/>
              </a:rPr>
              <a:t>s </a:t>
            </a:r>
            <a:r>
              <a:rPr kumimoji="1" lang="en-US">
                <a:sym typeface="Symbol" pitchFamily="18" charset="2"/>
              </a:rPr>
              <a:t>[</a:t>
            </a:r>
            <a:r>
              <a:rPr kumimoji="1" lang="en-US" i="1">
                <a:sym typeface="Symbol" pitchFamily="18" charset="2"/>
              </a:rPr>
              <a:t>course_id</a:t>
            </a:r>
            <a:r>
              <a:rPr kumimoji="1" lang="en-US">
                <a:sym typeface="Symbol" pitchFamily="18" charset="2"/>
              </a:rPr>
              <a:t> ] </a:t>
            </a:r>
            <a:r>
              <a:rPr kumimoji="1" lang="en-US" sz="1600">
                <a:sym typeface="Symbol" pitchFamily="18" charset="2"/>
              </a:rPr>
              <a:t> </a:t>
            </a:r>
            <a:r>
              <a:rPr kumimoji="1" lang="en-US">
                <a:sym typeface="Symbol" pitchFamily="18" charset="2"/>
              </a:rPr>
              <a:t> </a:t>
            </a:r>
            <a:br>
              <a:rPr kumimoji="1" lang="en-US">
                <a:sym typeface="Symbol" pitchFamily="18" charset="2"/>
              </a:rPr>
            </a:br>
            <a:r>
              <a:rPr kumimoji="1" lang="en-US">
                <a:sym typeface="Symbol" pitchFamily="18" charset="2"/>
              </a:rPr>
              <a:t>                           </a:t>
            </a:r>
            <a:r>
              <a:rPr kumimoji="1" lang="en-US" i="1">
                <a:sym typeface="Symbol" pitchFamily="18" charset="2"/>
              </a:rPr>
              <a:t>s </a:t>
            </a:r>
            <a:r>
              <a:rPr kumimoji="1" lang="en-US">
                <a:sym typeface="Symbol" pitchFamily="18" charset="2"/>
              </a:rPr>
              <a:t>[</a:t>
            </a:r>
            <a:r>
              <a:rPr kumimoji="1" lang="en-US" i="1">
                <a:sym typeface="Symbol" pitchFamily="18" charset="2"/>
              </a:rPr>
              <a:t>semester</a:t>
            </a:r>
            <a:r>
              <a:rPr kumimoji="1" lang="en-US">
                <a:sym typeface="Symbol" pitchFamily="18" charset="2"/>
              </a:rPr>
              <a:t>] = “Fall”  </a:t>
            </a:r>
            <a:r>
              <a:rPr kumimoji="1" lang="en-US" i="1">
                <a:sym typeface="Symbol" pitchFamily="18" charset="2"/>
              </a:rPr>
              <a:t>s </a:t>
            </a:r>
            <a:r>
              <a:rPr kumimoji="1" lang="en-US">
                <a:sym typeface="Symbol" pitchFamily="18" charset="2"/>
              </a:rPr>
              <a:t>[year] </a:t>
            </a:r>
            <a:r>
              <a:rPr kumimoji="1" lang="en-US" i="1">
                <a:sym typeface="Symbol" pitchFamily="18" charset="2"/>
              </a:rPr>
              <a:t>= </a:t>
            </a:r>
            <a:r>
              <a:rPr kumimoji="1" lang="en-US">
                <a:sym typeface="Symbol" pitchFamily="18" charset="2"/>
              </a:rPr>
              <a:t>2009 </a:t>
            </a:r>
            <a:br>
              <a:rPr kumimoji="1" lang="en-US">
                <a:sym typeface="Symbol" pitchFamily="18" charset="2"/>
              </a:rPr>
            </a:br>
            <a:r>
              <a:rPr kumimoji="1" lang="en-US">
                <a:sym typeface="Symbol" pitchFamily="18" charset="2"/>
              </a:rPr>
              <a:t>   </a:t>
            </a:r>
            <a:r>
              <a:rPr kumimoji="1" lang="en-US" i="1">
                <a:sym typeface="Symbol" pitchFamily="18" charset="2"/>
              </a:rPr>
              <a:t>u </a:t>
            </a:r>
            <a:r>
              <a:rPr kumimoji="1" lang="en-US">
                <a:sym typeface="Symbol" pitchFamily="18" charset="2"/>
              </a:rPr>
              <a:t> </a:t>
            </a:r>
            <a:r>
              <a:rPr kumimoji="1" lang="en-US" i="1">
                <a:sym typeface="Symbol" pitchFamily="18" charset="2"/>
              </a:rPr>
              <a:t>section </a:t>
            </a:r>
            <a:r>
              <a:rPr kumimoji="1" lang="en-US">
                <a:sym typeface="Symbol" pitchFamily="18" charset="2"/>
              </a:rPr>
              <a:t>(</a:t>
            </a:r>
            <a:r>
              <a:rPr kumimoji="1" lang="en-US" i="1">
                <a:sym typeface="Symbol" pitchFamily="18" charset="2"/>
              </a:rPr>
              <a:t>t  </a:t>
            </a:r>
            <a:r>
              <a:rPr kumimoji="1" lang="en-US">
                <a:sym typeface="Symbol" pitchFamily="18" charset="2"/>
              </a:rPr>
              <a:t>[</a:t>
            </a:r>
            <a:r>
              <a:rPr kumimoji="1" lang="en-US" i="1">
                <a:sym typeface="Symbol" pitchFamily="18" charset="2"/>
              </a:rPr>
              <a:t>course_id </a:t>
            </a:r>
            <a:r>
              <a:rPr kumimoji="1" lang="en-US">
                <a:sym typeface="Symbol" pitchFamily="18" charset="2"/>
              </a:rPr>
              <a:t>] = </a:t>
            </a:r>
            <a:r>
              <a:rPr kumimoji="1" lang="en-US" i="1">
                <a:sym typeface="Symbol" pitchFamily="18" charset="2"/>
              </a:rPr>
              <a:t>u </a:t>
            </a:r>
            <a:r>
              <a:rPr kumimoji="1" lang="en-US">
                <a:sym typeface="Symbol" pitchFamily="18" charset="2"/>
              </a:rPr>
              <a:t>[</a:t>
            </a:r>
            <a:r>
              <a:rPr kumimoji="1" lang="en-US" i="1">
                <a:sym typeface="Symbol" pitchFamily="18" charset="2"/>
              </a:rPr>
              <a:t>course_id</a:t>
            </a:r>
            <a:r>
              <a:rPr kumimoji="1" lang="en-US">
                <a:sym typeface="Symbol" pitchFamily="18" charset="2"/>
              </a:rPr>
              <a:t> ]   </a:t>
            </a:r>
            <a:br>
              <a:rPr kumimoji="1" lang="en-US">
                <a:sym typeface="Symbol" pitchFamily="18" charset="2"/>
              </a:rPr>
            </a:br>
            <a:r>
              <a:rPr kumimoji="1" lang="en-US">
                <a:sym typeface="Symbol" pitchFamily="18" charset="2"/>
              </a:rPr>
              <a:t>                           </a:t>
            </a:r>
            <a:r>
              <a:rPr kumimoji="1" lang="en-US" i="1">
                <a:sym typeface="Symbol" pitchFamily="18" charset="2"/>
              </a:rPr>
              <a:t>u </a:t>
            </a:r>
            <a:r>
              <a:rPr kumimoji="1" lang="en-US">
                <a:sym typeface="Symbol" pitchFamily="18" charset="2"/>
              </a:rPr>
              <a:t>[</a:t>
            </a:r>
            <a:r>
              <a:rPr kumimoji="1" lang="en-US" i="1">
                <a:sym typeface="Symbol" pitchFamily="18" charset="2"/>
              </a:rPr>
              <a:t>semester</a:t>
            </a:r>
            <a:r>
              <a:rPr kumimoji="1" lang="en-US">
                <a:sym typeface="Symbol" pitchFamily="18" charset="2"/>
              </a:rPr>
              <a:t>] = “Spring”  </a:t>
            </a:r>
            <a:r>
              <a:rPr kumimoji="1" lang="en-US" i="1">
                <a:sym typeface="Symbol" pitchFamily="18" charset="2"/>
              </a:rPr>
              <a:t>u </a:t>
            </a:r>
            <a:r>
              <a:rPr kumimoji="1" lang="en-US">
                <a:sym typeface="Symbol" pitchFamily="18" charset="2"/>
              </a:rPr>
              <a:t>[year] </a:t>
            </a:r>
            <a:r>
              <a:rPr kumimoji="1" lang="en-US" i="1">
                <a:sym typeface="Symbol" pitchFamily="18" charset="2"/>
              </a:rPr>
              <a:t>= </a:t>
            </a:r>
            <a:r>
              <a:rPr kumimoji="1" lang="en-US">
                <a:sym typeface="Symbol" pitchFamily="18" charset="2"/>
              </a:rPr>
              <a:t>2010 )}</a:t>
            </a:r>
          </a:p>
        </p:txBody>
      </p:sp>
      <p:sp>
        <p:nvSpPr>
          <p:cNvPr id="187403" name="Text Box 11"/>
          <p:cNvSpPr txBox="1">
            <a:spLocks noChangeArrowheads="1"/>
          </p:cNvSpPr>
          <p:nvPr/>
        </p:nvSpPr>
        <p:spPr bwMode="auto">
          <a:xfrm>
            <a:off x="782638" y="3692525"/>
            <a:ext cx="810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Char char="n"/>
            </a:pPr>
            <a:r>
              <a:rPr kumimoji="1" lang="en-US">
                <a:sym typeface="Symbol" pitchFamily="18" charset="2"/>
              </a:rPr>
              <a:t>  Find the set of all courses taught in the Fall 2009 semester, but not in </a:t>
            </a:r>
            <a:br>
              <a:rPr kumimoji="1" lang="en-US">
                <a:sym typeface="Symbol" pitchFamily="18" charset="2"/>
              </a:rPr>
            </a:br>
            <a:r>
              <a:rPr kumimoji="1" lang="en-US">
                <a:sym typeface="Symbol" pitchFamily="18" charset="2"/>
              </a:rPr>
              <a:t>    the Spring 2010 semester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400" grpId="0" autoUpdateAnimBg="0"/>
      <p:bldP spid="187401" grpId="0" autoUpdateAnimBg="0"/>
      <p:bldP spid="187402" grpId="0" autoUpdateAnimBg="0"/>
      <p:bldP spid="187403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Universal Quantification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smtClean="0"/>
              <a:t>Find all students who have taken all courses offered in the Biology department</a:t>
            </a:r>
          </a:p>
          <a:p>
            <a:pPr lvl="1"/>
            <a:r>
              <a:rPr lang="en-US" sz="2000" smtClean="0"/>
              <a:t>    {</a:t>
            </a:r>
            <a:r>
              <a:rPr lang="en-US" sz="2000" i="1" smtClean="0"/>
              <a:t>t </a:t>
            </a:r>
            <a:r>
              <a:rPr lang="en-US" sz="2000" smtClean="0"/>
              <a:t>|</a:t>
            </a:r>
            <a:r>
              <a:rPr lang="en-US" sz="2000" i="1" smtClean="0"/>
              <a:t> </a:t>
            </a:r>
            <a:r>
              <a:rPr lang="en-US" sz="2000" smtClean="0">
                <a:sym typeface="Symbol" pitchFamily="18" charset="2"/>
              </a:rPr>
              <a:t> </a:t>
            </a:r>
            <a:r>
              <a:rPr lang="en-US" sz="2000" i="1" smtClean="0">
                <a:sym typeface="Symbol" pitchFamily="18" charset="2"/>
              </a:rPr>
              <a:t>r </a:t>
            </a:r>
            <a:r>
              <a:rPr lang="en-US" sz="2000" smtClean="0">
                <a:sym typeface="Symbol" pitchFamily="18" charset="2"/>
              </a:rPr>
              <a:t> </a:t>
            </a:r>
            <a:r>
              <a:rPr lang="en-US" sz="2000" i="1" smtClean="0">
                <a:sym typeface="Symbol" pitchFamily="18" charset="2"/>
              </a:rPr>
              <a:t>student </a:t>
            </a:r>
            <a:r>
              <a:rPr lang="en-US" sz="2000" smtClean="0">
                <a:sym typeface="Symbol" pitchFamily="18" charset="2"/>
              </a:rPr>
              <a:t>(</a:t>
            </a:r>
            <a:r>
              <a:rPr lang="en-US" sz="2000" i="1" smtClean="0">
                <a:sym typeface="Symbol" pitchFamily="18" charset="2"/>
              </a:rPr>
              <a:t>t </a:t>
            </a:r>
            <a:r>
              <a:rPr lang="en-US" sz="2000" smtClean="0">
                <a:sym typeface="Symbol" pitchFamily="18" charset="2"/>
              </a:rPr>
              <a:t>[</a:t>
            </a:r>
            <a:r>
              <a:rPr lang="en-US" sz="2000" i="1" smtClean="0">
                <a:sym typeface="Symbol" pitchFamily="18" charset="2"/>
              </a:rPr>
              <a:t>ID</a:t>
            </a:r>
            <a:r>
              <a:rPr lang="en-US" sz="2000" smtClean="0">
                <a:sym typeface="Symbol" pitchFamily="18" charset="2"/>
              </a:rPr>
              <a:t>] = </a:t>
            </a:r>
            <a:r>
              <a:rPr lang="en-US" sz="2000" i="1" smtClean="0">
                <a:sym typeface="Symbol" pitchFamily="18" charset="2"/>
              </a:rPr>
              <a:t>r </a:t>
            </a:r>
            <a:r>
              <a:rPr lang="en-US" sz="2000" smtClean="0">
                <a:sym typeface="Symbol" pitchFamily="18" charset="2"/>
              </a:rPr>
              <a:t>[</a:t>
            </a:r>
            <a:r>
              <a:rPr lang="en-US" sz="2000" i="1" smtClean="0">
                <a:sym typeface="Symbol" pitchFamily="18" charset="2"/>
              </a:rPr>
              <a:t>ID</a:t>
            </a:r>
            <a:r>
              <a:rPr lang="en-US" sz="2000" smtClean="0">
                <a:sym typeface="Symbol" pitchFamily="18" charset="2"/>
              </a:rPr>
              <a:t>]) </a:t>
            </a:r>
            <a:br>
              <a:rPr lang="en-US" sz="2000" smtClean="0">
                <a:sym typeface="Symbol" pitchFamily="18" charset="2"/>
              </a:rPr>
            </a:br>
            <a:r>
              <a:rPr lang="en-US" sz="2000" smtClean="0">
                <a:sym typeface="Symbol" pitchFamily="18" charset="2"/>
              </a:rPr>
              <a:t>         ( </a:t>
            </a:r>
            <a:r>
              <a:rPr lang="en-US" sz="2000" i="1" smtClean="0">
                <a:sym typeface="Symbol" pitchFamily="18" charset="2"/>
              </a:rPr>
              <a:t>u</a:t>
            </a:r>
            <a:r>
              <a:rPr lang="en-US" sz="2000" smtClean="0">
                <a:sym typeface="Symbol" pitchFamily="18" charset="2"/>
              </a:rPr>
              <a:t>  </a:t>
            </a:r>
            <a:r>
              <a:rPr lang="en-US" sz="2000" i="1" smtClean="0">
                <a:sym typeface="Symbol" pitchFamily="18" charset="2"/>
              </a:rPr>
              <a:t>course</a:t>
            </a:r>
            <a:r>
              <a:rPr lang="en-US" sz="2000" smtClean="0">
                <a:sym typeface="Symbol" pitchFamily="18" charset="2"/>
              </a:rPr>
              <a:t> (</a:t>
            </a:r>
            <a:r>
              <a:rPr lang="en-US" sz="2000" i="1" smtClean="0">
                <a:sym typeface="Symbol" pitchFamily="18" charset="2"/>
              </a:rPr>
              <a:t>u </a:t>
            </a:r>
            <a:r>
              <a:rPr lang="en-US" sz="2000" smtClean="0">
                <a:sym typeface="Symbol" pitchFamily="18" charset="2"/>
              </a:rPr>
              <a:t>[</a:t>
            </a:r>
            <a:r>
              <a:rPr lang="en-US" sz="2000" i="1" smtClean="0">
                <a:sym typeface="Symbol" pitchFamily="18" charset="2"/>
              </a:rPr>
              <a:t>dept_name</a:t>
            </a:r>
            <a:r>
              <a:rPr lang="en-US" sz="2000" smtClean="0">
                <a:sym typeface="Symbol" pitchFamily="18" charset="2"/>
              </a:rPr>
              <a:t>]=“Biology”  </a:t>
            </a:r>
            <a:r>
              <a:rPr lang="en-US" sz="2000" smtClean="0">
                <a:sym typeface="Wingdings" pitchFamily="2" charset="2"/>
              </a:rPr>
              <a:t> </a:t>
            </a:r>
            <a:r>
              <a:rPr lang="en-US" sz="2000" smtClean="0">
                <a:sym typeface="Symbol" pitchFamily="18" charset="2"/>
              </a:rPr>
              <a:t/>
            </a:r>
            <a:br>
              <a:rPr lang="en-US" sz="2000" smtClean="0">
                <a:sym typeface="Symbol" pitchFamily="18" charset="2"/>
              </a:rPr>
            </a:br>
            <a:r>
              <a:rPr lang="en-US" sz="2000" smtClean="0">
                <a:sym typeface="Symbol" pitchFamily="18" charset="2"/>
              </a:rPr>
              <a:t>                        </a:t>
            </a:r>
            <a:r>
              <a:rPr lang="en-US" sz="2000" i="1" smtClean="0">
                <a:sym typeface="Symbol" pitchFamily="18" charset="2"/>
              </a:rPr>
              <a:t> s </a:t>
            </a:r>
            <a:r>
              <a:rPr lang="en-US" sz="2000" smtClean="0">
                <a:sym typeface="Symbol" pitchFamily="18" charset="2"/>
              </a:rPr>
              <a:t> </a:t>
            </a:r>
            <a:r>
              <a:rPr lang="en-US" sz="2000" i="1" smtClean="0">
                <a:sym typeface="Symbol" pitchFamily="18" charset="2"/>
              </a:rPr>
              <a:t>takes </a:t>
            </a:r>
            <a:r>
              <a:rPr lang="en-US" sz="2000" smtClean="0">
                <a:sym typeface="Symbol" pitchFamily="18" charset="2"/>
              </a:rPr>
              <a:t>(</a:t>
            </a:r>
            <a:r>
              <a:rPr lang="en-US" sz="2000" i="1" smtClean="0">
                <a:sym typeface="Symbol" pitchFamily="18" charset="2"/>
              </a:rPr>
              <a:t>t </a:t>
            </a:r>
            <a:r>
              <a:rPr lang="en-US" sz="2000" smtClean="0">
                <a:sym typeface="Symbol" pitchFamily="18" charset="2"/>
              </a:rPr>
              <a:t>[</a:t>
            </a:r>
            <a:r>
              <a:rPr lang="en-US" sz="2000" i="1" smtClean="0">
                <a:sym typeface="Symbol" pitchFamily="18" charset="2"/>
              </a:rPr>
              <a:t>ID</a:t>
            </a:r>
            <a:r>
              <a:rPr lang="en-US" sz="2000" smtClean="0">
                <a:sym typeface="Symbol" pitchFamily="18" charset="2"/>
              </a:rPr>
              <a:t>] = </a:t>
            </a:r>
            <a:r>
              <a:rPr lang="en-US" sz="2000" i="1" smtClean="0">
                <a:sym typeface="Symbol" pitchFamily="18" charset="2"/>
              </a:rPr>
              <a:t>s </a:t>
            </a:r>
            <a:r>
              <a:rPr lang="en-US" sz="2000" smtClean="0">
                <a:sym typeface="Symbol" pitchFamily="18" charset="2"/>
              </a:rPr>
              <a:t>[</a:t>
            </a:r>
            <a:r>
              <a:rPr lang="en-US" sz="2000" i="1" smtClean="0">
                <a:sym typeface="Symbol" pitchFamily="18" charset="2"/>
              </a:rPr>
              <a:t>ID</a:t>
            </a:r>
            <a:r>
              <a:rPr lang="en-US" sz="2000" smtClean="0">
                <a:sym typeface="Symbol" pitchFamily="18" charset="2"/>
              </a:rPr>
              <a:t> ]   </a:t>
            </a:r>
            <a:br>
              <a:rPr lang="en-US" sz="2000" smtClean="0">
                <a:sym typeface="Symbol" pitchFamily="18" charset="2"/>
              </a:rPr>
            </a:br>
            <a:r>
              <a:rPr lang="en-US" sz="2000" smtClean="0">
                <a:sym typeface="Symbol" pitchFamily="18" charset="2"/>
              </a:rPr>
              <a:t>                                </a:t>
            </a:r>
            <a:r>
              <a:rPr lang="en-US" sz="2000" i="1" smtClean="0">
                <a:sym typeface="Symbol" pitchFamily="18" charset="2"/>
              </a:rPr>
              <a:t>s </a:t>
            </a:r>
            <a:r>
              <a:rPr lang="en-US" sz="2000" smtClean="0">
                <a:sym typeface="Symbol" pitchFamily="18" charset="2"/>
              </a:rPr>
              <a:t>[</a:t>
            </a:r>
            <a:r>
              <a:rPr lang="en-US" sz="2000" i="1" smtClean="0">
                <a:sym typeface="Symbol" pitchFamily="18" charset="2"/>
              </a:rPr>
              <a:t>course_id</a:t>
            </a:r>
            <a:r>
              <a:rPr lang="en-US" sz="2000" smtClean="0">
                <a:sym typeface="Symbol" pitchFamily="18" charset="2"/>
              </a:rPr>
              <a:t>] = </a:t>
            </a:r>
            <a:r>
              <a:rPr lang="en-US" sz="2000" i="1" smtClean="0">
                <a:sym typeface="Symbol" pitchFamily="18" charset="2"/>
              </a:rPr>
              <a:t>u </a:t>
            </a:r>
            <a:r>
              <a:rPr lang="en-US" sz="2000" smtClean="0">
                <a:sym typeface="Symbol" pitchFamily="18" charset="2"/>
              </a:rPr>
              <a:t>[</a:t>
            </a:r>
            <a:r>
              <a:rPr lang="en-US" sz="2000" i="1" smtClean="0">
                <a:sym typeface="Symbol" pitchFamily="18" charset="2"/>
              </a:rPr>
              <a:t>course_id</a:t>
            </a:r>
            <a:r>
              <a:rPr lang="en-US" sz="2000" smtClean="0">
                <a:sym typeface="Symbol" pitchFamily="18" charset="2"/>
              </a:rPr>
              <a:t>]))}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Safety of Expressions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1538" y="1165225"/>
            <a:ext cx="7427912" cy="4876800"/>
          </a:xfrm>
        </p:spPr>
        <p:txBody>
          <a:bodyPr/>
          <a:lstStyle/>
          <a:p>
            <a:r>
              <a:rPr lang="en-US" smtClean="0"/>
              <a:t>It is possible to write tuple calculus expressions that generate infinite relations.</a:t>
            </a:r>
          </a:p>
          <a:p>
            <a:r>
              <a:rPr lang="en-US" smtClean="0"/>
              <a:t>For example, { t | </a:t>
            </a:r>
            <a:r>
              <a:rPr lang="en-US" smtClean="0">
                <a:sym typeface="Symbol" pitchFamily="18" charset="2"/>
              </a:rPr>
              <a:t> </a:t>
            </a:r>
            <a:r>
              <a:rPr lang="en-US" i="1" smtClean="0">
                <a:sym typeface="Symbol" pitchFamily="18" charset="2"/>
              </a:rPr>
              <a:t>t</a:t>
            </a:r>
            <a:r>
              <a:rPr lang="en-US" smtClean="0">
                <a:sym typeface="Symbol" pitchFamily="18" charset="2"/>
              </a:rPr>
              <a:t> </a:t>
            </a:r>
            <a:r>
              <a:rPr lang="en-US" i="1" smtClean="0">
                <a:sym typeface="Symbol" pitchFamily="18" charset="2"/>
              </a:rPr>
              <a:t>r </a:t>
            </a:r>
            <a:r>
              <a:rPr lang="en-US" smtClean="0">
                <a:sym typeface="Symbol" pitchFamily="18" charset="2"/>
              </a:rPr>
              <a:t>} results in an infinite relation if the domain of any attribute of relation </a:t>
            </a:r>
            <a:r>
              <a:rPr lang="en-US" i="1" smtClean="0">
                <a:sym typeface="Symbol" pitchFamily="18" charset="2"/>
              </a:rPr>
              <a:t>r</a:t>
            </a:r>
            <a:r>
              <a:rPr lang="en-US" smtClean="0">
                <a:sym typeface="Symbol" pitchFamily="18" charset="2"/>
              </a:rPr>
              <a:t> is infinite</a:t>
            </a:r>
          </a:p>
          <a:p>
            <a:r>
              <a:rPr lang="en-US" smtClean="0">
                <a:sym typeface="Symbol" pitchFamily="18" charset="2"/>
              </a:rPr>
              <a:t>To guard against the problem, we restrict the set of allowable expressions to safe expressions.</a:t>
            </a:r>
          </a:p>
          <a:p>
            <a:r>
              <a:rPr lang="en-US" smtClean="0">
                <a:sym typeface="Symbol" pitchFamily="18" charset="2"/>
              </a:rPr>
              <a:t>An expression {</a:t>
            </a:r>
            <a:r>
              <a:rPr lang="en-US" i="1" smtClean="0">
                <a:sym typeface="Symbol" pitchFamily="18" charset="2"/>
              </a:rPr>
              <a:t>t</a:t>
            </a:r>
            <a:r>
              <a:rPr lang="en-US" smtClean="0">
                <a:sym typeface="Symbol" pitchFamily="18" charset="2"/>
              </a:rPr>
              <a:t> | </a:t>
            </a:r>
            <a:r>
              <a:rPr lang="en-US" i="1" smtClean="0">
                <a:sym typeface="Symbol" pitchFamily="18" charset="2"/>
              </a:rPr>
              <a:t>P </a:t>
            </a:r>
            <a:r>
              <a:rPr lang="en-US" smtClean="0">
                <a:sym typeface="Symbol" pitchFamily="18" charset="2"/>
              </a:rPr>
              <a:t>(</a:t>
            </a:r>
            <a:r>
              <a:rPr lang="en-US" i="1" smtClean="0">
                <a:sym typeface="Symbol" pitchFamily="18" charset="2"/>
              </a:rPr>
              <a:t>t </a:t>
            </a:r>
            <a:r>
              <a:rPr lang="en-US" smtClean="0">
                <a:sym typeface="Symbol" pitchFamily="18" charset="2"/>
              </a:rPr>
              <a:t>)}</a:t>
            </a:r>
            <a:r>
              <a:rPr lang="en-US" i="1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in the tuple relational calculus is </a:t>
            </a:r>
            <a:r>
              <a:rPr lang="en-US" i="1" smtClean="0">
                <a:sym typeface="Symbol" pitchFamily="18" charset="2"/>
              </a:rPr>
              <a:t>safe</a:t>
            </a:r>
            <a:r>
              <a:rPr lang="en-US" smtClean="0">
                <a:sym typeface="Symbol" pitchFamily="18" charset="2"/>
              </a:rPr>
              <a:t> if every component of </a:t>
            </a:r>
            <a:r>
              <a:rPr lang="en-US" i="1" smtClean="0">
                <a:sym typeface="Symbol" pitchFamily="18" charset="2"/>
              </a:rPr>
              <a:t>t</a:t>
            </a:r>
            <a:r>
              <a:rPr lang="en-US" smtClean="0">
                <a:sym typeface="Symbol" pitchFamily="18" charset="2"/>
              </a:rPr>
              <a:t> appears in one of the relations, tuples, or constants that appear in </a:t>
            </a:r>
            <a:r>
              <a:rPr lang="en-US" i="1" smtClean="0">
                <a:sym typeface="Symbol" pitchFamily="18" charset="2"/>
              </a:rPr>
              <a:t>P</a:t>
            </a:r>
          </a:p>
          <a:p>
            <a:pPr lvl="1"/>
            <a:r>
              <a:rPr lang="en-US" smtClean="0"/>
              <a:t>NOTE: this is more than just a syntax condition. </a:t>
            </a:r>
          </a:p>
          <a:p>
            <a:pPr lvl="2"/>
            <a:r>
              <a:rPr lang="en-US" smtClean="0"/>
              <a:t>E.g. { </a:t>
            </a:r>
            <a:r>
              <a:rPr lang="en-US" i="1" smtClean="0"/>
              <a:t>t</a:t>
            </a:r>
            <a:r>
              <a:rPr lang="en-US" smtClean="0"/>
              <a:t> | </a:t>
            </a:r>
            <a:r>
              <a:rPr lang="en-US" i="1" smtClean="0"/>
              <a:t>t </a:t>
            </a:r>
            <a:r>
              <a:rPr lang="en-US" smtClean="0"/>
              <a:t>[</a:t>
            </a:r>
            <a:r>
              <a:rPr lang="en-US" i="1" smtClean="0"/>
              <a:t>A</a:t>
            </a:r>
            <a:r>
              <a:rPr lang="en-US" smtClean="0"/>
              <a:t>] = 5 </a:t>
            </a:r>
            <a:r>
              <a:rPr lang="en-US" sz="2000" smtClean="0">
                <a:sym typeface="Symbol" pitchFamily="18" charset="2"/>
              </a:rPr>
              <a:t></a:t>
            </a:r>
            <a:r>
              <a:rPr lang="en-US" smtClean="0"/>
              <a:t> </a:t>
            </a:r>
            <a:r>
              <a:rPr lang="en-US" b="1" smtClean="0"/>
              <a:t>true</a:t>
            </a:r>
            <a:r>
              <a:rPr lang="en-US" smtClean="0"/>
              <a:t> } is not safe --- it defines an infinite set with attribute values that do not appear in any relation or tuples or constants in </a:t>
            </a:r>
            <a:r>
              <a:rPr lang="en-US" i="1" smtClean="0"/>
              <a:t>P</a:t>
            </a:r>
            <a:r>
              <a:rPr lang="en-US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98500" y="42863"/>
            <a:ext cx="8382000" cy="6096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Outline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1538" y="1165225"/>
            <a:ext cx="7848600" cy="4876800"/>
          </a:xfrm>
        </p:spPr>
        <p:txBody>
          <a:bodyPr/>
          <a:lstStyle/>
          <a:p>
            <a:r>
              <a:rPr lang="en-US" smtClean="0"/>
              <a:t>Relational Algebra</a:t>
            </a:r>
          </a:p>
          <a:p>
            <a:r>
              <a:rPr lang="en-US" smtClean="0"/>
              <a:t>Tuple Relational Calculus</a:t>
            </a:r>
          </a:p>
          <a:p>
            <a:r>
              <a:rPr lang="en-US" smtClean="0"/>
              <a:t>Domain Relational Calculus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Safety of Expressions (Cont.)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smtClean="0"/>
              <a:t>Consider again that query to find all students who have taken all courses offered in the Biology department</a:t>
            </a:r>
          </a:p>
          <a:p>
            <a:pPr lvl="1"/>
            <a:r>
              <a:rPr lang="en-US" sz="2000" smtClean="0"/>
              <a:t>    {</a:t>
            </a:r>
            <a:r>
              <a:rPr lang="en-US" sz="2000" i="1" smtClean="0"/>
              <a:t>t </a:t>
            </a:r>
            <a:r>
              <a:rPr lang="en-US" sz="2000" smtClean="0"/>
              <a:t>|</a:t>
            </a:r>
            <a:r>
              <a:rPr lang="en-US" sz="2000" i="1" smtClean="0"/>
              <a:t> </a:t>
            </a:r>
            <a:r>
              <a:rPr lang="en-US" sz="2000" smtClean="0">
                <a:sym typeface="Symbol" pitchFamily="18" charset="2"/>
              </a:rPr>
              <a:t> </a:t>
            </a:r>
            <a:r>
              <a:rPr lang="en-US" sz="2000" i="1" smtClean="0">
                <a:sym typeface="Symbol" pitchFamily="18" charset="2"/>
              </a:rPr>
              <a:t>r </a:t>
            </a:r>
            <a:r>
              <a:rPr lang="en-US" sz="2000" smtClean="0">
                <a:sym typeface="Symbol" pitchFamily="18" charset="2"/>
              </a:rPr>
              <a:t> </a:t>
            </a:r>
            <a:r>
              <a:rPr lang="en-US" sz="2000" i="1" smtClean="0">
                <a:sym typeface="Symbol" pitchFamily="18" charset="2"/>
              </a:rPr>
              <a:t>student </a:t>
            </a:r>
            <a:r>
              <a:rPr lang="en-US" sz="2000" smtClean="0">
                <a:sym typeface="Symbol" pitchFamily="18" charset="2"/>
              </a:rPr>
              <a:t>(</a:t>
            </a:r>
            <a:r>
              <a:rPr lang="en-US" sz="2000" i="1" smtClean="0">
                <a:sym typeface="Symbol" pitchFamily="18" charset="2"/>
              </a:rPr>
              <a:t>t </a:t>
            </a:r>
            <a:r>
              <a:rPr lang="en-US" sz="2000" smtClean="0">
                <a:sym typeface="Symbol" pitchFamily="18" charset="2"/>
              </a:rPr>
              <a:t>[</a:t>
            </a:r>
            <a:r>
              <a:rPr lang="en-US" sz="2000" i="1" smtClean="0">
                <a:sym typeface="Symbol" pitchFamily="18" charset="2"/>
              </a:rPr>
              <a:t>ID</a:t>
            </a:r>
            <a:r>
              <a:rPr lang="en-US" sz="2000" smtClean="0">
                <a:sym typeface="Symbol" pitchFamily="18" charset="2"/>
              </a:rPr>
              <a:t>] = </a:t>
            </a:r>
            <a:r>
              <a:rPr lang="en-US" sz="2000" i="1" smtClean="0">
                <a:sym typeface="Symbol" pitchFamily="18" charset="2"/>
              </a:rPr>
              <a:t>r </a:t>
            </a:r>
            <a:r>
              <a:rPr lang="en-US" sz="2000" smtClean="0">
                <a:sym typeface="Symbol" pitchFamily="18" charset="2"/>
              </a:rPr>
              <a:t>[</a:t>
            </a:r>
            <a:r>
              <a:rPr lang="en-US" sz="2000" i="1" smtClean="0">
                <a:sym typeface="Symbol" pitchFamily="18" charset="2"/>
              </a:rPr>
              <a:t>ID</a:t>
            </a:r>
            <a:r>
              <a:rPr lang="en-US" sz="2000" smtClean="0">
                <a:sym typeface="Symbol" pitchFamily="18" charset="2"/>
              </a:rPr>
              <a:t>]) </a:t>
            </a:r>
            <a:br>
              <a:rPr lang="en-US" sz="2000" smtClean="0">
                <a:sym typeface="Symbol" pitchFamily="18" charset="2"/>
              </a:rPr>
            </a:br>
            <a:r>
              <a:rPr lang="en-US" sz="2000" smtClean="0">
                <a:sym typeface="Symbol" pitchFamily="18" charset="2"/>
              </a:rPr>
              <a:t>         ( </a:t>
            </a:r>
            <a:r>
              <a:rPr lang="en-US" sz="2000" i="1" smtClean="0">
                <a:sym typeface="Symbol" pitchFamily="18" charset="2"/>
              </a:rPr>
              <a:t>u</a:t>
            </a:r>
            <a:r>
              <a:rPr lang="en-US" sz="2000" smtClean="0">
                <a:sym typeface="Symbol" pitchFamily="18" charset="2"/>
              </a:rPr>
              <a:t>  </a:t>
            </a:r>
            <a:r>
              <a:rPr lang="en-US" sz="2000" i="1" smtClean="0">
                <a:sym typeface="Symbol" pitchFamily="18" charset="2"/>
              </a:rPr>
              <a:t>course</a:t>
            </a:r>
            <a:r>
              <a:rPr lang="en-US" sz="2000" smtClean="0">
                <a:sym typeface="Symbol" pitchFamily="18" charset="2"/>
              </a:rPr>
              <a:t> (</a:t>
            </a:r>
            <a:r>
              <a:rPr lang="en-US" sz="2000" i="1" smtClean="0">
                <a:sym typeface="Symbol" pitchFamily="18" charset="2"/>
              </a:rPr>
              <a:t>u </a:t>
            </a:r>
            <a:r>
              <a:rPr lang="en-US" sz="2000" smtClean="0">
                <a:sym typeface="Symbol" pitchFamily="18" charset="2"/>
              </a:rPr>
              <a:t>[</a:t>
            </a:r>
            <a:r>
              <a:rPr lang="en-US" sz="2000" i="1" smtClean="0">
                <a:sym typeface="Symbol" pitchFamily="18" charset="2"/>
              </a:rPr>
              <a:t>dept_name</a:t>
            </a:r>
            <a:r>
              <a:rPr lang="en-US" sz="2000" smtClean="0">
                <a:sym typeface="Symbol" pitchFamily="18" charset="2"/>
              </a:rPr>
              <a:t>]=“Biology”  </a:t>
            </a:r>
            <a:r>
              <a:rPr lang="en-US" sz="2000" smtClean="0">
                <a:sym typeface="Wingdings" pitchFamily="2" charset="2"/>
              </a:rPr>
              <a:t> </a:t>
            </a:r>
            <a:r>
              <a:rPr lang="en-US" sz="2000" smtClean="0">
                <a:sym typeface="Symbol" pitchFamily="18" charset="2"/>
              </a:rPr>
              <a:t/>
            </a:r>
            <a:br>
              <a:rPr lang="en-US" sz="2000" smtClean="0">
                <a:sym typeface="Symbol" pitchFamily="18" charset="2"/>
              </a:rPr>
            </a:br>
            <a:r>
              <a:rPr lang="en-US" sz="2000" smtClean="0">
                <a:sym typeface="Symbol" pitchFamily="18" charset="2"/>
              </a:rPr>
              <a:t>                        </a:t>
            </a:r>
            <a:r>
              <a:rPr lang="en-US" sz="2000" i="1" smtClean="0">
                <a:sym typeface="Symbol" pitchFamily="18" charset="2"/>
              </a:rPr>
              <a:t> s </a:t>
            </a:r>
            <a:r>
              <a:rPr lang="en-US" sz="2000" smtClean="0">
                <a:sym typeface="Symbol" pitchFamily="18" charset="2"/>
              </a:rPr>
              <a:t> </a:t>
            </a:r>
            <a:r>
              <a:rPr lang="en-US" sz="2000" i="1" smtClean="0">
                <a:sym typeface="Symbol" pitchFamily="18" charset="2"/>
              </a:rPr>
              <a:t>takes </a:t>
            </a:r>
            <a:r>
              <a:rPr lang="en-US" sz="2000" smtClean="0">
                <a:sym typeface="Symbol" pitchFamily="18" charset="2"/>
              </a:rPr>
              <a:t>(</a:t>
            </a:r>
            <a:r>
              <a:rPr lang="en-US" sz="2000" i="1" smtClean="0">
                <a:sym typeface="Symbol" pitchFamily="18" charset="2"/>
              </a:rPr>
              <a:t>t </a:t>
            </a:r>
            <a:r>
              <a:rPr lang="en-US" sz="2000" smtClean="0">
                <a:sym typeface="Symbol" pitchFamily="18" charset="2"/>
              </a:rPr>
              <a:t>[</a:t>
            </a:r>
            <a:r>
              <a:rPr lang="en-US" sz="2000" i="1" smtClean="0">
                <a:sym typeface="Symbol" pitchFamily="18" charset="2"/>
              </a:rPr>
              <a:t>ID</a:t>
            </a:r>
            <a:r>
              <a:rPr lang="en-US" sz="2000" smtClean="0">
                <a:sym typeface="Symbol" pitchFamily="18" charset="2"/>
              </a:rPr>
              <a:t>] = </a:t>
            </a:r>
            <a:r>
              <a:rPr lang="en-US" sz="2000" i="1" smtClean="0">
                <a:sym typeface="Symbol" pitchFamily="18" charset="2"/>
              </a:rPr>
              <a:t>s </a:t>
            </a:r>
            <a:r>
              <a:rPr lang="en-US" sz="2000" smtClean="0">
                <a:sym typeface="Symbol" pitchFamily="18" charset="2"/>
              </a:rPr>
              <a:t>[</a:t>
            </a:r>
            <a:r>
              <a:rPr lang="en-US" sz="2000" i="1" smtClean="0">
                <a:sym typeface="Symbol" pitchFamily="18" charset="2"/>
              </a:rPr>
              <a:t>ID</a:t>
            </a:r>
            <a:r>
              <a:rPr lang="en-US" sz="2000" smtClean="0">
                <a:sym typeface="Symbol" pitchFamily="18" charset="2"/>
              </a:rPr>
              <a:t> ]   </a:t>
            </a:r>
            <a:br>
              <a:rPr lang="en-US" sz="2000" smtClean="0">
                <a:sym typeface="Symbol" pitchFamily="18" charset="2"/>
              </a:rPr>
            </a:br>
            <a:r>
              <a:rPr lang="en-US" sz="2000" smtClean="0">
                <a:sym typeface="Symbol" pitchFamily="18" charset="2"/>
              </a:rPr>
              <a:t>                                </a:t>
            </a:r>
            <a:r>
              <a:rPr lang="en-US" sz="2000" i="1" smtClean="0">
                <a:sym typeface="Symbol" pitchFamily="18" charset="2"/>
              </a:rPr>
              <a:t>s </a:t>
            </a:r>
            <a:r>
              <a:rPr lang="en-US" sz="2000" smtClean="0">
                <a:sym typeface="Symbol" pitchFamily="18" charset="2"/>
              </a:rPr>
              <a:t>[</a:t>
            </a:r>
            <a:r>
              <a:rPr lang="en-US" sz="2000" i="1" smtClean="0">
                <a:sym typeface="Symbol" pitchFamily="18" charset="2"/>
              </a:rPr>
              <a:t>course_id</a:t>
            </a:r>
            <a:r>
              <a:rPr lang="en-US" sz="2000" smtClean="0">
                <a:sym typeface="Symbol" pitchFamily="18" charset="2"/>
              </a:rPr>
              <a:t>] = </a:t>
            </a:r>
            <a:r>
              <a:rPr lang="en-US" sz="2000" i="1" smtClean="0">
                <a:sym typeface="Symbol" pitchFamily="18" charset="2"/>
              </a:rPr>
              <a:t>u </a:t>
            </a:r>
            <a:r>
              <a:rPr lang="en-US" sz="2000" smtClean="0">
                <a:sym typeface="Symbol" pitchFamily="18" charset="2"/>
              </a:rPr>
              <a:t>[</a:t>
            </a:r>
            <a:r>
              <a:rPr lang="en-US" sz="2000" i="1" smtClean="0">
                <a:sym typeface="Symbol" pitchFamily="18" charset="2"/>
              </a:rPr>
              <a:t>course_id</a:t>
            </a:r>
            <a:r>
              <a:rPr lang="en-US" sz="2000" smtClean="0">
                <a:sym typeface="Symbol" pitchFamily="18" charset="2"/>
              </a:rPr>
              <a:t>]))}</a:t>
            </a:r>
          </a:p>
          <a:p>
            <a:r>
              <a:rPr lang="en-US" sz="2000" smtClean="0"/>
              <a:t>Without the existential quantification on student, the above query would be unsafe if the Biology department has not offered any courses.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2441575"/>
            <a:ext cx="8077200" cy="609600"/>
          </a:xfrm>
        </p:spPr>
        <p:txBody>
          <a:bodyPr/>
          <a:lstStyle/>
          <a:p>
            <a:pPr>
              <a:defRPr/>
            </a:pPr>
            <a:r>
              <a:rPr lang="en-US" smtClean="0"/>
              <a:t>Domain Relational Calculus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Domain Relational Calculus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1538" y="1165225"/>
            <a:ext cx="7848600" cy="4876800"/>
          </a:xfrm>
        </p:spPr>
        <p:txBody>
          <a:bodyPr/>
          <a:lstStyle/>
          <a:p>
            <a:r>
              <a:rPr lang="en-US" smtClean="0"/>
              <a:t>A nonprocedural query language equivalent in power to the tuple relational calculus</a:t>
            </a:r>
          </a:p>
          <a:p>
            <a:r>
              <a:rPr lang="en-US" smtClean="0"/>
              <a:t>Each query is an expression of the form:</a:t>
            </a:r>
          </a:p>
          <a:p>
            <a:pPr>
              <a:buFont typeface="Monotype Sorts" pitchFamily="2" charset="2"/>
              <a:buNone/>
            </a:pPr>
            <a:endParaRPr lang="en-US" smtClean="0"/>
          </a:p>
          <a:p>
            <a:pPr>
              <a:buFont typeface="Monotype Sorts" pitchFamily="2" charset="2"/>
              <a:buNone/>
            </a:pPr>
            <a:r>
              <a:rPr lang="en-US" smtClean="0"/>
              <a:t>			{ </a:t>
            </a:r>
            <a:r>
              <a:rPr lang="en-US" smtClean="0">
                <a:sym typeface="Symbol" pitchFamily="18" charset="2"/>
              </a:rPr>
              <a:t> </a:t>
            </a:r>
            <a:r>
              <a:rPr lang="en-US" i="1" smtClean="0">
                <a:sym typeface="Symbol" pitchFamily="18" charset="2"/>
              </a:rPr>
              <a:t>x</a:t>
            </a:r>
            <a:r>
              <a:rPr lang="en-US" sz="1900" baseline="-25000" smtClean="0">
                <a:sym typeface="Symbol" pitchFamily="18" charset="2"/>
              </a:rPr>
              <a:t>1</a:t>
            </a:r>
            <a:r>
              <a:rPr lang="en-US" i="1" smtClean="0">
                <a:sym typeface="Symbol" pitchFamily="18" charset="2"/>
              </a:rPr>
              <a:t>, x</a:t>
            </a:r>
            <a:r>
              <a:rPr lang="en-US" sz="1900" baseline="-25000" smtClean="0">
                <a:sym typeface="Symbol" pitchFamily="18" charset="2"/>
              </a:rPr>
              <a:t>2</a:t>
            </a:r>
            <a:r>
              <a:rPr lang="en-US" i="1" smtClean="0">
                <a:sym typeface="Symbol" pitchFamily="18" charset="2"/>
              </a:rPr>
              <a:t>, …, x</a:t>
            </a:r>
            <a:r>
              <a:rPr lang="en-US" sz="1900" i="1" baseline="-25000" smtClean="0">
                <a:sym typeface="Symbol" pitchFamily="18" charset="2"/>
              </a:rPr>
              <a:t>n</a:t>
            </a:r>
            <a:r>
              <a:rPr lang="en-US" smtClean="0">
                <a:sym typeface="Symbol" pitchFamily="18" charset="2"/>
              </a:rPr>
              <a:t>  | </a:t>
            </a:r>
            <a:r>
              <a:rPr lang="en-US" i="1" smtClean="0">
                <a:sym typeface="Symbol" pitchFamily="18" charset="2"/>
              </a:rPr>
              <a:t>P </a:t>
            </a:r>
            <a:r>
              <a:rPr lang="en-US" smtClean="0">
                <a:sym typeface="Symbol" pitchFamily="18" charset="2"/>
              </a:rPr>
              <a:t>(</a:t>
            </a:r>
            <a:r>
              <a:rPr lang="en-US" i="1" smtClean="0">
                <a:sym typeface="Symbol" pitchFamily="18" charset="2"/>
              </a:rPr>
              <a:t>x</a:t>
            </a:r>
            <a:r>
              <a:rPr lang="en-US" sz="1900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, </a:t>
            </a:r>
            <a:r>
              <a:rPr lang="en-US" i="1" smtClean="0">
                <a:sym typeface="Symbol" pitchFamily="18" charset="2"/>
              </a:rPr>
              <a:t>x</a:t>
            </a:r>
            <a:r>
              <a:rPr lang="en-US" sz="1900" baseline="-25000" smtClean="0">
                <a:sym typeface="Symbol" pitchFamily="18" charset="2"/>
              </a:rPr>
              <a:t>2</a:t>
            </a:r>
            <a:r>
              <a:rPr lang="en-US" i="1" smtClean="0">
                <a:sym typeface="Symbol" pitchFamily="18" charset="2"/>
              </a:rPr>
              <a:t>, …, x</a:t>
            </a:r>
            <a:r>
              <a:rPr lang="en-US" sz="1900" i="1" baseline="-25000" smtClean="0">
                <a:sym typeface="Symbol" pitchFamily="18" charset="2"/>
              </a:rPr>
              <a:t>n</a:t>
            </a:r>
            <a:r>
              <a:rPr lang="en-US" smtClean="0">
                <a:sym typeface="Symbol" pitchFamily="18" charset="2"/>
              </a:rPr>
              <a:t>)}</a:t>
            </a:r>
            <a:br>
              <a:rPr lang="en-US" smtClean="0">
                <a:sym typeface="Symbol" pitchFamily="18" charset="2"/>
              </a:rPr>
            </a:br>
            <a:endParaRPr lang="en-US" smtClean="0">
              <a:sym typeface="Symbol" pitchFamily="18" charset="2"/>
            </a:endParaRPr>
          </a:p>
          <a:p>
            <a:pPr lvl="1"/>
            <a:r>
              <a:rPr lang="en-US" i="1" smtClean="0">
                <a:sym typeface="Symbol" pitchFamily="18" charset="2"/>
              </a:rPr>
              <a:t>x</a:t>
            </a:r>
            <a:r>
              <a:rPr lang="en-US" sz="2100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, </a:t>
            </a:r>
            <a:r>
              <a:rPr lang="en-US" i="1" smtClean="0">
                <a:sym typeface="Symbol" pitchFamily="18" charset="2"/>
              </a:rPr>
              <a:t>x</a:t>
            </a:r>
            <a:r>
              <a:rPr lang="en-US" sz="2100" baseline="-25000" smtClean="0">
                <a:sym typeface="Symbol" pitchFamily="18" charset="2"/>
              </a:rPr>
              <a:t>2</a:t>
            </a:r>
            <a:r>
              <a:rPr lang="en-US" i="1" smtClean="0">
                <a:sym typeface="Symbol" pitchFamily="18" charset="2"/>
              </a:rPr>
              <a:t>, …, x</a:t>
            </a:r>
            <a:r>
              <a:rPr lang="en-US" sz="2100" i="1" baseline="-25000" smtClean="0">
                <a:sym typeface="Symbol" pitchFamily="18" charset="2"/>
              </a:rPr>
              <a:t>n</a:t>
            </a:r>
            <a:r>
              <a:rPr lang="en-US" i="1" baseline="-25000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represent domain variables</a:t>
            </a:r>
          </a:p>
          <a:p>
            <a:pPr lvl="1"/>
            <a:r>
              <a:rPr lang="en-US" i="1" smtClean="0">
                <a:sym typeface="Symbol" pitchFamily="18" charset="2"/>
              </a:rPr>
              <a:t>P</a:t>
            </a:r>
            <a:r>
              <a:rPr lang="en-US" smtClean="0">
                <a:sym typeface="Symbol" pitchFamily="18" charset="2"/>
              </a:rPr>
              <a:t> represents a formula similar to that of the predicate calculus</a:t>
            </a:r>
          </a:p>
          <a:p>
            <a:pPr lvl="1">
              <a:buFont typeface="Monotype Sorts" pitchFamily="2" charset="2"/>
              <a:buNone/>
            </a:pPr>
            <a:endParaRPr lang="en-US" i="1" baseline="-2500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Example Queries</a:t>
            </a:r>
          </a:p>
        </p:txBody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6300" y="1165225"/>
            <a:ext cx="7700963" cy="3590925"/>
          </a:xfrm>
        </p:spPr>
        <p:txBody>
          <a:bodyPr/>
          <a:lstStyle/>
          <a:p>
            <a:pPr>
              <a:tabLst>
                <a:tab pos="3195638" algn="ctr"/>
              </a:tabLst>
            </a:pPr>
            <a:r>
              <a:rPr lang="en-US" smtClean="0"/>
              <a:t>Find the </a:t>
            </a:r>
            <a:r>
              <a:rPr lang="en-US" i="1" smtClean="0"/>
              <a:t>ID, name, dept_name, salary  </a:t>
            </a:r>
            <a:r>
              <a:rPr lang="en-US" smtClean="0"/>
              <a:t>for instructors whose salary is greater than $80,000</a:t>
            </a:r>
          </a:p>
          <a:p>
            <a:pPr lvl="1">
              <a:tabLst>
                <a:tab pos="3195638" algn="ctr"/>
              </a:tabLst>
            </a:pPr>
            <a:r>
              <a:rPr lang="en-US" smtClean="0"/>
              <a:t>{</a:t>
            </a:r>
            <a:r>
              <a:rPr lang="en-US" i="1" smtClean="0"/>
              <a:t>&lt; i, n, d, s&gt; </a:t>
            </a:r>
            <a:r>
              <a:rPr lang="en-US" smtClean="0"/>
              <a:t>| </a:t>
            </a:r>
            <a:r>
              <a:rPr lang="en-US" i="1" smtClean="0"/>
              <a:t> &lt; i, n, d, s&gt;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 </a:t>
            </a:r>
            <a:r>
              <a:rPr lang="en-US" i="1" smtClean="0">
                <a:sym typeface="Symbol" pitchFamily="18" charset="2"/>
              </a:rPr>
              <a:t>instructor</a:t>
            </a:r>
            <a:r>
              <a:rPr lang="en-US" smtClean="0">
                <a:sym typeface="Symbol" pitchFamily="18" charset="2"/>
              </a:rPr>
              <a:t>  </a:t>
            </a:r>
            <a:r>
              <a:rPr lang="en-US" i="1" smtClean="0">
                <a:sym typeface="Symbol" pitchFamily="18" charset="2"/>
              </a:rPr>
              <a:t>s</a:t>
            </a:r>
            <a:r>
              <a:rPr lang="en-US" smtClean="0">
                <a:sym typeface="Symbol" pitchFamily="18" charset="2"/>
              </a:rPr>
              <a:t>  80000}</a:t>
            </a:r>
          </a:p>
          <a:p>
            <a:pPr>
              <a:tabLst>
                <a:tab pos="3195638" algn="ctr"/>
              </a:tabLst>
            </a:pPr>
            <a:r>
              <a:rPr lang="en-US" smtClean="0"/>
              <a:t> As in the previous query, but output only the </a:t>
            </a:r>
            <a:r>
              <a:rPr lang="en-US" i="1" smtClean="0"/>
              <a:t>ID</a:t>
            </a:r>
            <a:r>
              <a:rPr lang="en-US" smtClean="0"/>
              <a:t> attribute value</a:t>
            </a:r>
          </a:p>
          <a:p>
            <a:pPr lvl="1">
              <a:tabLst>
                <a:tab pos="3195638" algn="ctr"/>
              </a:tabLst>
            </a:pPr>
            <a:r>
              <a:rPr lang="en-US" smtClean="0"/>
              <a:t>{</a:t>
            </a:r>
            <a:r>
              <a:rPr lang="en-US" i="1" smtClean="0"/>
              <a:t>&lt; i&gt; </a:t>
            </a:r>
            <a:r>
              <a:rPr lang="en-US" smtClean="0"/>
              <a:t> |</a:t>
            </a:r>
            <a:r>
              <a:rPr lang="en-US" i="1" smtClean="0"/>
              <a:t> &lt; i, n, d, s&gt;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 </a:t>
            </a:r>
            <a:r>
              <a:rPr lang="en-US" i="1" smtClean="0">
                <a:sym typeface="Symbol" pitchFamily="18" charset="2"/>
              </a:rPr>
              <a:t>instructor</a:t>
            </a:r>
            <a:r>
              <a:rPr lang="en-US" smtClean="0">
                <a:sym typeface="Symbol" pitchFamily="18" charset="2"/>
              </a:rPr>
              <a:t>  </a:t>
            </a:r>
            <a:r>
              <a:rPr lang="en-US" i="1" smtClean="0">
                <a:sym typeface="Symbol" pitchFamily="18" charset="2"/>
              </a:rPr>
              <a:t>s</a:t>
            </a:r>
            <a:r>
              <a:rPr lang="en-US" smtClean="0">
                <a:sym typeface="Symbol" pitchFamily="18" charset="2"/>
              </a:rPr>
              <a:t>  80000}</a:t>
            </a:r>
          </a:p>
          <a:p>
            <a:pPr>
              <a:tabLst>
                <a:tab pos="3195638" algn="ctr"/>
              </a:tabLst>
            </a:pPr>
            <a:r>
              <a:rPr lang="en-US" smtClean="0"/>
              <a:t>Find the names of all instructors whose department is in the Watson building</a:t>
            </a:r>
          </a:p>
          <a:p>
            <a:pPr>
              <a:buFont typeface="Monotype Sorts" pitchFamily="2" charset="2"/>
              <a:buNone/>
              <a:tabLst>
                <a:tab pos="3195638" algn="ctr"/>
              </a:tabLst>
            </a:pPr>
            <a:r>
              <a:rPr lang="en-US" smtClean="0"/>
              <a:t>         {</a:t>
            </a:r>
            <a:r>
              <a:rPr lang="en-US" i="1" smtClean="0"/>
              <a:t>&lt; n &gt; </a:t>
            </a:r>
            <a:r>
              <a:rPr lang="en-US" smtClean="0"/>
              <a:t>| </a:t>
            </a:r>
            <a:r>
              <a:rPr lang="en-US" i="1" smtClean="0"/>
              <a:t> </a:t>
            </a:r>
            <a:r>
              <a:rPr lang="en-US" smtClean="0">
                <a:sym typeface="Symbol" pitchFamily="18" charset="2"/>
              </a:rPr>
              <a:t> </a:t>
            </a:r>
            <a:r>
              <a:rPr lang="en-US" i="1" smtClean="0">
                <a:sym typeface="Symbol" pitchFamily="18" charset="2"/>
              </a:rPr>
              <a:t>i, d, s (&lt;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 i="1" smtClean="0">
                <a:sym typeface="Symbol" pitchFamily="18" charset="2"/>
              </a:rPr>
              <a:t>i, n, d, s</a:t>
            </a:r>
            <a:r>
              <a:rPr lang="en-US" smtClean="0">
                <a:sym typeface="Symbol" pitchFamily="18" charset="2"/>
              </a:rPr>
              <a:t> &gt;</a:t>
            </a:r>
            <a:r>
              <a:rPr lang="en-US" i="1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 </a:t>
            </a:r>
            <a:r>
              <a:rPr lang="en-US" i="1" smtClean="0">
                <a:sym typeface="Symbol" pitchFamily="18" charset="2"/>
              </a:rPr>
              <a:t>instructor </a:t>
            </a:r>
            <a:r>
              <a:rPr lang="en-US" smtClean="0">
                <a:sym typeface="Symbol" pitchFamily="18" charset="2"/>
              </a:rPr>
              <a:t/>
            </a:r>
            <a:br>
              <a:rPr lang="en-US" smtClean="0">
                <a:sym typeface="Symbol" pitchFamily="18" charset="2"/>
              </a:rPr>
            </a:br>
            <a:r>
              <a:rPr lang="en-US" smtClean="0">
                <a:sym typeface="Symbol" pitchFamily="18" charset="2"/>
              </a:rPr>
              <a:t>                 b, a (&lt;</a:t>
            </a:r>
            <a:r>
              <a:rPr lang="en-US" i="1" smtClean="0">
                <a:sym typeface="Symbol" pitchFamily="18" charset="2"/>
              </a:rPr>
              <a:t> d, b, a&gt; </a:t>
            </a:r>
            <a:r>
              <a:rPr lang="en-US" smtClean="0">
                <a:sym typeface="Symbol" pitchFamily="18" charset="2"/>
              </a:rPr>
              <a:t> </a:t>
            </a:r>
            <a:r>
              <a:rPr lang="en-US" i="1" smtClean="0">
                <a:sym typeface="Symbol" pitchFamily="18" charset="2"/>
              </a:rPr>
              <a:t>department  </a:t>
            </a:r>
            <a:r>
              <a:rPr lang="en-US" smtClean="0">
                <a:sym typeface="Symbol" pitchFamily="18" charset="2"/>
              </a:rPr>
              <a:t>  </a:t>
            </a:r>
            <a:r>
              <a:rPr lang="en-US" i="1" smtClean="0">
                <a:sym typeface="Symbol" pitchFamily="18" charset="2"/>
              </a:rPr>
              <a:t>b</a:t>
            </a:r>
            <a:r>
              <a:rPr lang="en-US" smtClean="0">
                <a:sym typeface="Symbol" pitchFamily="18" charset="2"/>
              </a:rPr>
              <a:t> = “Watson” ))}</a:t>
            </a:r>
          </a:p>
          <a:p>
            <a:pPr lvl="1">
              <a:tabLst>
                <a:tab pos="3195638" algn="ctr"/>
              </a:tabLst>
            </a:pPr>
            <a:endParaRPr lang="en-US" smtClean="0">
              <a:sym typeface="Symbol" pitchFamily="18" charset="2"/>
            </a:endParaRPr>
          </a:p>
          <a:p>
            <a:pPr>
              <a:tabLst>
                <a:tab pos="3195638" algn="ctr"/>
              </a:tabLst>
            </a:pPr>
            <a:endParaRPr lang="en-US" smtClean="0">
              <a:sym typeface="Symbol" pitchFamily="18" charset="2"/>
            </a:endParaRPr>
          </a:p>
          <a:p>
            <a:pPr>
              <a:tabLst>
                <a:tab pos="3195638" algn="ctr"/>
              </a:tabLst>
            </a:pPr>
            <a:endParaRPr lang="en-US" smtClean="0">
              <a:sym typeface="Symbol" pitchFamily="18" charset="2"/>
            </a:endParaRPr>
          </a:p>
          <a:p>
            <a:pPr lvl="1">
              <a:tabLst>
                <a:tab pos="3195638" algn="ctr"/>
              </a:tabLst>
            </a:pPr>
            <a:endParaRPr lang="en-US" smtClean="0">
              <a:sym typeface="Symbol" pitchFamily="18" charset="2"/>
            </a:endParaRPr>
          </a:p>
        </p:txBody>
      </p:sp>
      <p:sp>
        <p:nvSpPr>
          <p:cNvPr id="759812" name="Text Box 4"/>
          <p:cNvSpPr txBox="1">
            <a:spLocks noChangeArrowheads="1"/>
          </p:cNvSpPr>
          <p:nvPr/>
        </p:nvSpPr>
        <p:spPr bwMode="auto">
          <a:xfrm>
            <a:off x="871538" y="2755900"/>
            <a:ext cx="7412037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endParaRPr kumimoji="1" lang="en-US" sz="2000"/>
          </a:p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endParaRPr kumimoji="1" lang="en-US" i="1">
              <a:sym typeface="Symbol" pitchFamily="18" charset="2"/>
            </a:endParaRPr>
          </a:p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endParaRPr kumimoji="1" lang="en-US" i="1">
              <a:sym typeface="Symbol" pitchFamily="18" charset="2"/>
            </a:endParaRPr>
          </a:p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endParaRPr kumimoji="1" lang="en-US" i="1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9811" grpId="0" build="p" autoUpdateAnimBg="0"/>
      <p:bldP spid="759812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Example Queries</a:t>
            </a:r>
          </a:p>
        </p:txBody>
      </p:sp>
      <p:sp>
        <p:nvSpPr>
          <p:cNvPr id="761860" name="Text Box 4"/>
          <p:cNvSpPr txBox="1">
            <a:spLocks noChangeArrowheads="1"/>
          </p:cNvSpPr>
          <p:nvPr/>
        </p:nvSpPr>
        <p:spPr bwMode="auto">
          <a:xfrm>
            <a:off x="1247775" y="1784350"/>
            <a:ext cx="7134225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r>
              <a:rPr kumimoji="1" lang="en-US"/>
              <a:t>{</a:t>
            </a:r>
            <a:r>
              <a:rPr kumimoji="1" lang="en-US" i="1"/>
              <a:t>&lt;c&gt; </a:t>
            </a:r>
            <a:r>
              <a:rPr kumimoji="1" lang="en-US"/>
              <a:t>|</a:t>
            </a:r>
            <a:r>
              <a:rPr kumimoji="1" lang="en-US" i="1"/>
              <a:t>  </a:t>
            </a:r>
            <a:r>
              <a:rPr kumimoji="1" lang="en-US">
                <a:sym typeface="Symbol" pitchFamily="18" charset="2"/>
              </a:rPr>
              <a:t></a:t>
            </a:r>
            <a:r>
              <a:rPr kumimoji="1" lang="en-US" i="1">
                <a:sym typeface="Symbol" pitchFamily="18" charset="2"/>
              </a:rPr>
              <a:t> a, s, y, b, r, t  </a:t>
            </a:r>
            <a:r>
              <a:rPr kumimoji="1" lang="en-US">
                <a:sym typeface="Symbol" pitchFamily="18" charset="2"/>
              </a:rPr>
              <a:t>( &lt;</a:t>
            </a:r>
            <a:r>
              <a:rPr kumimoji="1" lang="en-US" i="1">
                <a:sym typeface="Symbol" pitchFamily="18" charset="2"/>
              </a:rPr>
              <a:t>c, a, s, y, b, r, t</a:t>
            </a:r>
            <a:r>
              <a:rPr kumimoji="1" lang="en-US">
                <a:sym typeface="Symbol" pitchFamily="18" charset="2"/>
              </a:rPr>
              <a:t> &gt;</a:t>
            </a:r>
            <a:r>
              <a:rPr kumimoji="1" lang="en-US" i="1">
                <a:sym typeface="Symbol" pitchFamily="18" charset="2"/>
              </a:rPr>
              <a:t> </a:t>
            </a:r>
            <a:r>
              <a:rPr kumimoji="1" lang="en-US">
                <a:sym typeface="Symbol" pitchFamily="18" charset="2"/>
              </a:rPr>
              <a:t> </a:t>
            </a:r>
            <a:r>
              <a:rPr kumimoji="1" lang="en-US" i="1">
                <a:sym typeface="Symbol" pitchFamily="18" charset="2"/>
              </a:rPr>
              <a:t>section  </a:t>
            </a:r>
            <a:r>
              <a:rPr kumimoji="1" lang="en-US" sz="1600">
                <a:sym typeface="Symbol" pitchFamily="18" charset="2"/>
              </a:rPr>
              <a:t> </a:t>
            </a:r>
            <a:r>
              <a:rPr kumimoji="1" lang="en-US">
                <a:sym typeface="Symbol" pitchFamily="18" charset="2"/>
              </a:rPr>
              <a:t> </a:t>
            </a:r>
            <a:br>
              <a:rPr kumimoji="1" lang="en-US">
                <a:sym typeface="Symbol" pitchFamily="18" charset="2"/>
              </a:rPr>
            </a:br>
            <a:r>
              <a:rPr kumimoji="1" lang="en-US">
                <a:sym typeface="Symbol" pitchFamily="18" charset="2"/>
              </a:rPr>
              <a:t>                           </a:t>
            </a:r>
            <a:r>
              <a:rPr kumimoji="1" lang="en-US" i="1">
                <a:sym typeface="Symbol" pitchFamily="18" charset="2"/>
              </a:rPr>
              <a:t>s </a:t>
            </a:r>
            <a:r>
              <a:rPr kumimoji="1" lang="en-US">
                <a:sym typeface="Symbol" pitchFamily="18" charset="2"/>
              </a:rPr>
              <a:t>= “Fall”  </a:t>
            </a:r>
            <a:r>
              <a:rPr kumimoji="1" lang="en-US" i="1">
                <a:sym typeface="Symbol" pitchFamily="18" charset="2"/>
              </a:rPr>
              <a:t>y</a:t>
            </a:r>
            <a:r>
              <a:rPr kumimoji="1" lang="en-US">
                <a:sym typeface="Symbol" pitchFamily="18" charset="2"/>
              </a:rPr>
              <a:t> </a:t>
            </a:r>
            <a:r>
              <a:rPr kumimoji="1" lang="en-US" i="1">
                <a:sym typeface="Symbol" pitchFamily="18" charset="2"/>
              </a:rPr>
              <a:t>= 2009</a:t>
            </a:r>
            <a:r>
              <a:rPr kumimoji="1" lang="en-US">
                <a:sym typeface="Symbol" pitchFamily="18" charset="2"/>
              </a:rPr>
              <a:t> )</a:t>
            </a:r>
            <a:br>
              <a:rPr kumimoji="1" lang="en-US">
                <a:sym typeface="Symbol" pitchFamily="18" charset="2"/>
              </a:rPr>
            </a:br>
            <a:r>
              <a:rPr kumimoji="1" lang="en-US">
                <a:sym typeface="Symbol" pitchFamily="18" charset="2"/>
              </a:rPr>
              <a:t>         v  </a:t>
            </a:r>
            <a:r>
              <a:rPr kumimoji="1" lang="en-US" i="1">
                <a:sym typeface="Symbol" pitchFamily="18" charset="2"/>
              </a:rPr>
              <a:t>a, s, y, b, r, t </a:t>
            </a:r>
            <a:r>
              <a:rPr kumimoji="1" lang="en-US" sz="1600">
                <a:sym typeface="Symbol" pitchFamily="18" charset="2"/>
              </a:rPr>
              <a:t>( </a:t>
            </a:r>
            <a:r>
              <a:rPr kumimoji="1" lang="en-US">
                <a:sym typeface="Symbol" pitchFamily="18" charset="2"/>
              </a:rPr>
              <a:t>&lt;</a:t>
            </a:r>
            <a:r>
              <a:rPr kumimoji="1" lang="en-US" i="1">
                <a:sym typeface="Symbol" pitchFamily="18" charset="2"/>
              </a:rPr>
              <a:t>c, a, s, y, b, r, t</a:t>
            </a:r>
            <a:r>
              <a:rPr kumimoji="1" lang="en-US">
                <a:sym typeface="Symbol" pitchFamily="18" charset="2"/>
              </a:rPr>
              <a:t> &gt;</a:t>
            </a:r>
            <a:r>
              <a:rPr kumimoji="1" lang="en-US" i="1">
                <a:sym typeface="Symbol" pitchFamily="18" charset="2"/>
              </a:rPr>
              <a:t> </a:t>
            </a:r>
            <a:r>
              <a:rPr kumimoji="1" lang="en-US">
                <a:sym typeface="Symbol" pitchFamily="18" charset="2"/>
              </a:rPr>
              <a:t> </a:t>
            </a:r>
            <a:r>
              <a:rPr kumimoji="1" lang="en-US" i="1">
                <a:sym typeface="Symbol" pitchFamily="18" charset="2"/>
              </a:rPr>
              <a:t>section</a:t>
            </a:r>
            <a:r>
              <a:rPr kumimoji="1" lang="en-US">
                <a:sym typeface="Symbol" pitchFamily="18" charset="2"/>
              </a:rPr>
              <a:t> </a:t>
            </a:r>
            <a:r>
              <a:rPr kumimoji="1" lang="en-US" sz="2000">
                <a:sym typeface="Symbol" pitchFamily="18" charset="2"/>
              </a:rPr>
              <a:t>]</a:t>
            </a:r>
            <a:r>
              <a:rPr kumimoji="1" lang="en-US">
                <a:sym typeface="Symbol" pitchFamily="18" charset="2"/>
              </a:rPr>
              <a:t>   </a:t>
            </a:r>
            <a:br>
              <a:rPr kumimoji="1" lang="en-US">
                <a:sym typeface="Symbol" pitchFamily="18" charset="2"/>
              </a:rPr>
            </a:br>
            <a:r>
              <a:rPr kumimoji="1" lang="en-US">
                <a:sym typeface="Symbol" pitchFamily="18" charset="2"/>
              </a:rPr>
              <a:t>                           </a:t>
            </a:r>
            <a:r>
              <a:rPr kumimoji="1" lang="en-US" i="1">
                <a:sym typeface="Symbol" pitchFamily="18" charset="2"/>
              </a:rPr>
              <a:t>s </a:t>
            </a:r>
            <a:r>
              <a:rPr kumimoji="1" lang="en-US">
                <a:sym typeface="Symbol" pitchFamily="18" charset="2"/>
              </a:rPr>
              <a:t>= “Spring”  </a:t>
            </a:r>
            <a:r>
              <a:rPr kumimoji="1" lang="en-US" i="1">
                <a:sym typeface="Symbol" pitchFamily="18" charset="2"/>
              </a:rPr>
              <a:t>y</a:t>
            </a:r>
            <a:r>
              <a:rPr kumimoji="1" lang="en-US">
                <a:sym typeface="Symbol" pitchFamily="18" charset="2"/>
              </a:rPr>
              <a:t> </a:t>
            </a:r>
            <a:r>
              <a:rPr kumimoji="1" lang="en-US" i="1">
                <a:sym typeface="Symbol" pitchFamily="18" charset="2"/>
              </a:rPr>
              <a:t>= </a:t>
            </a:r>
            <a:r>
              <a:rPr kumimoji="1" lang="en-US">
                <a:sym typeface="Symbol" pitchFamily="18" charset="2"/>
              </a:rPr>
              <a:t>2010)}</a:t>
            </a:r>
          </a:p>
        </p:txBody>
      </p:sp>
      <p:sp>
        <p:nvSpPr>
          <p:cNvPr id="761861" name="Text Box 5"/>
          <p:cNvSpPr txBox="1">
            <a:spLocks noChangeArrowheads="1"/>
          </p:cNvSpPr>
          <p:nvPr/>
        </p:nvSpPr>
        <p:spPr bwMode="auto">
          <a:xfrm>
            <a:off x="868363" y="1079500"/>
            <a:ext cx="810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Char char="n"/>
            </a:pPr>
            <a:r>
              <a:rPr kumimoji="1" lang="en-US">
                <a:sym typeface="Symbol" pitchFamily="18" charset="2"/>
              </a:rPr>
              <a:t>  Find the set of all courses taught in the Fall 2009 semester, or in </a:t>
            </a:r>
            <a:br>
              <a:rPr kumimoji="1" lang="en-US">
                <a:sym typeface="Symbol" pitchFamily="18" charset="2"/>
              </a:rPr>
            </a:br>
            <a:r>
              <a:rPr kumimoji="1" lang="en-US">
                <a:sym typeface="Symbol" pitchFamily="18" charset="2"/>
              </a:rPr>
              <a:t>    the Spring 2010 semester, or both</a:t>
            </a:r>
          </a:p>
        </p:txBody>
      </p:sp>
      <p:sp>
        <p:nvSpPr>
          <p:cNvPr id="761862" name="Text Box 6"/>
          <p:cNvSpPr txBox="1">
            <a:spLocks noChangeArrowheads="1"/>
          </p:cNvSpPr>
          <p:nvPr/>
        </p:nvSpPr>
        <p:spPr bwMode="auto">
          <a:xfrm>
            <a:off x="1554163" y="2090738"/>
            <a:ext cx="66627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endParaRPr kumimoji="1" lang="en-US">
              <a:sym typeface="Symbol" pitchFamily="18" charset="2"/>
            </a:endParaRPr>
          </a:p>
        </p:txBody>
      </p:sp>
      <p:sp>
        <p:nvSpPr>
          <p:cNvPr id="761863" name="Text Box 7"/>
          <p:cNvSpPr txBox="1">
            <a:spLocks noChangeArrowheads="1"/>
          </p:cNvSpPr>
          <p:nvPr/>
        </p:nvSpPr>
        <p:spPr bwMode="auto">
          <a:xfrm>
            <a:off x="1338263" y="3055938"/>
            <a:ext cx="71342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r>
              <a:rPr kumimoji="1" lang="en-US"/>
              <a:t>This case can also be written as</a:t>
            </a:r>
            <a:br>
              <a:rPr kumimoji="1" lang="en-US"/>
            </a:br>
            <a:r>
              <a:rPr kumimoji="1" lang="en-US"/>
              <a:t>{</a:t>
            </a:r>
            <a:r>
              <a:rPr kumimoji="1" lang="en-US" i="1"/>
              <a:t>&lt;c&gt; </a:t>
            </a:r>
            <a:r>
              <a:rPr kumimoji="1" lang="en-US"/>
              <a:t>|</a:t>
            </a:r>
            <a:r>
              <a:rPr kumimoji="1" lang="en-US" i="1"/>
              <a:t>  </a:t>
            </a:r>
            <a:r>
              <a:rPr kumimoji="1" lang="en-US">
                <a:sym typeface="Symbol" pitchFamily="18" charset="2"/>
              </a:rPr>
              <a:t></a:t>
            </a:r>
            <a:r>
              <a:rPr kumimoji="1" lang="en-US" i="1">
                <a:sym typeface="Symbol" pitchFamily="18" charset="2"/>
              </a:rPr>
              <a:t> a, s, y, b, r, t  </a:t>
            </a:r>
            <a:r>
              <a:rPr kumimoji="1" lang="en-US">
                <a:sym typeface="Symbol" pitchFamily="18" charset="2"/>
              </a:rPr>
              <a:t>( &lt;</a:t>
            </a:r>
            <a:r>
              <a:rPr kumimoji="1" lang="en-US" i="1">
                <a:sym typeface="Symbol" pitchFamily="18" charset="2"/>
              </a:rPr>
              <a:t>c, a, s, y, b, r, t</a:t>
            </a:r>
            <a:r>
              <a:rPr kumimoji="1" lang="en-US">
                <a:sym typeface="Symbol" pitchFamily="18" charset="2"/>
              </a:rPr>
              <a:t> &gt;</a:t>
            </a:r>
            <a:r>
              <a:rPr kumimoji="1" lang="en-US" i="1">
                <a:sym typeface="Symbol" pitchFamily="18" charset="2"/>
              </a:rPr>
              <a:t> </a:t>
            </a:r>
            <a:r>
              <a:rPr kumimoji="1" lang="en-US">
                <a:sym typeface="Symbol" pitchFamily="18" charset="2"/>
              </a:rPr>
              <a:t> </a:t>
            </a:r>
            <a:r>
              <a:rPr kumimoji="1" lang="en-US" i="1">
                <a:sym typeface="Symbol" pitchFamily="18" charset="2"/>
              </a:rPr>
              <a:t>section  </a:t>
            </a:r>
            <a:r>
              <a:rPr kumimoji="1" lang="en-US" sz="1600">
                <a:sym typeface="Symbol" pitchFamily="18" charset="2"/>
              </a:rPr>
              <a:t> </a:t>
            </a:r>
            <a:r>
              <a:rPr kumimoji="1" lang="en-US">
                <a:sym typeface="Symbol" pitchFamily="18" charset="2"/>
              </a:rPr>
              <a:t> </a:t>
            </a:r>
            <a:br>
              <a:rPr kumimoji="1" lang="en-US">
                <a:sym typeface="Symbol" pitchFamily="18" charset="2"/>
              </a:rPr>
            </a:br>
            <a:r>
              <a:rPr kumimoji="1" lang="en-US">
                <a:sym typeface="Symbol" pitchFamily="18" charset="2"/>
              </a:rPr>
              <a:t>                    ( (</a:t>
            </a:r>
            <a:r>
              <a:rPr kumimoji="1" lang="en-US" i="1">
                <a:sym typeface="Symbol" pitchFamily="18" charset="2"/>
              </a:rPr>
              <a:t>s </a:t>
            </a:r>
            <a:r>
              <a:rPr kumimoji="1" lang="en-US">
                <a:sym typeface="Symbol" pitchFamily="18" charset="2"/>
              </a:rPr>
              <a:t>= “Fall”  </a:t>
            </a:r>
            <a:r>
              <a:rPr kumimoji="1" lang="en-US" i="1">
                <a:sym typeface="Symbol" pitchFamily="18" charset="2"/>
              </a:rPr>
              <a:t>y</a:t>
            </a:r>
            <a:r>
              <a:rPr kumimoji="1" lang="en-US">
                <a:sym typeface="Symbol" pitchFamily="18" charset="2"/>
              </a:rPr>
              <a:t> </a:t>
            </a:r>
            <a:r>
              <a:rPr kumimoji="1" lang="en-US" i="1">
                <a:sym typeface="Symbol" pitchFamily="18" charset="2"/>
              </a:rPr>
              <a:t>= 2009</a:t>
            </a:r>
            <a:r>
              <a:rPr kumimoji="1" lang="en-US">
                <a:sym typeface="Symbol" pitchFamily="18" charset="2"/>
              </a:rPr>
              <a:t> )  v (</a:t>
            </a:r>
            <a:r>
              <a:rPr kumimoji="1" lang="en-US" i="1">
                <a:sym typeface="Symbol" pitchFamily="18" charset="2"/>
              </a:rPr>
              <a:t>s </a:t>
            </a:r>
            <a:r>
              <a:rPr kumimoji="1" lang="en-US">
                <a:sym typeface="Symbol" pitchFamily="18" charset="2"/>
              </a:rPr>
              <a:t>= “Spring”  </a:t>
            </a:r>
            <a:r>
              <a:rPr kumimoji="1" lang="en-US" i="1">
                <a:sym typeface="Symbol" pitchFamily="18" charset="2"/>
              </a:rPr>
              <a:t>y</a:t>
            </a:r>
            <a:r>
              <a:rPr kumimoji="1" lang="en-US">
                <a:sym typeface="Symbol" pitchFamily="18" charset="2"/>
              </a:rPr>
              <a:t> </a:t>
            </a:r>
            <a:r>
              <a:rPr kumimoji="1" lang="en-US" i="1">
                <a:sym typeface="Symbol" pitchFamily="18" charset="2"/>
              </a:rPr>
              <a:t>= </a:t>
            </a:r>
            <a:r>
              <a:rPr kumimoji="1" lang="en-US">
                <a:sym typeface="Symbol" pitchFamily="18" charset="2"/>
              </a:rPr>
              <a:t>2010))}</a:t>
            </a:r>
          </a:p>
        </p:txBody>
      </p:sp>
      <p:sp>
        <p:nvSpPr>
          <p:cNvPr id="761864" name="Text Box 8"/>
          <p:cNvSpPr txBox="1">
            <a:spLocks noChangeArrowheads="1"/>
          </p:cNvSpPr>
          <p:nvPr/>
        </p:nvSpPr>
        <p:spPr bwMode="auto">
          <a:xfrm>
            <a:off x="758825" y="4044950"/>
            <a:ext cx="810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Char char="n"/>
            </a:pPr>
            <a:r>
              <a:rPr kumimoji="1" lang="en-US">
                <a:sym typeface="Symbol" pitchFamily="18" charset="2"/>
              </a:rPr>
              <a:t>  Find the set of all courses taught in the Fall 2009 semester, and in </a:t>
            </a:r>
            <a:br>
              <a:rPr kumimoji="1" lang="en-US">
                <a:sym typeface="Symbol" pitchFamily="18" charset="2"/>
              </a:rPr>
            </a:br>
            <a:r>
              <a:rPr kumimoji="1" lang="en-US">
                <a:sym typeface="Symbol" pitchFamily="18" charset="2"/>
              </a:rPr>
              <a:t>    the Spring 2010 semester</a:t>
            </a:r>
          </a:p>
        </p:txBody>
      </p:sp>
      <p:sp>
        <p:nvSpPr>
          <p:cNvPr id="761865" name="Text Box 9"/>
          <p:cNvSpPr txBox="1">
            <a:spLocks noChangeArrowheads="1"/>
          </p:cNvSpPr>
          <p:nvPr/>
        </p:nvSpPr>
        <p:spPr bwMode="auto">
          <a:xfrm>
            <a:off x="1244600" y="4883150"/>
            <a:ext cx="71342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r>
              <a:rPr kumimoji="1" lang="en-US"/>
              <a:t>{</a:t>
            </a:r>
            <a:r>
              <a:rPr kumimoji="1" lang="en-US" i="1"/>
              <a:t>&lt;c&gt; </a:t>
            </a:r>
            <a:r>
              <a:rPr kumimoji="1" lang="en-US"/>
              <a:t>|</a:t>
            </a:r>
            <a:r>
              <a:rPr kumimoji="1" lang="en-US" i="1"/>
              <a:t>  </a:t>
            </a:r>
            <a:r>
              <a:rPr kumimoji="1" lang="en-US">
                <a:sym typeface="Symbol" pitchFamily="18" charset="2"/>
              </a:rPr>
              <a:t></a:t>
            </a:r>
            <a:r>
              <a:rPr kumimoji="1" lang="en-US" i="1">
                <a:sym typeface="Symbol" pitchFamily="18" charset="2"/>
              </a:rPr>
              <a:t> a, s, y, b, r, t  </a:t>
            </a:r>
            <a:r>
              <a:rPr kumimoji="1" lang="en-US">
                <a:sym typeface="Symbol" pitchFamily="18" charset="2"/>
              </a:rPr>
              <a:t>( &lt;</a:t>
            </a:r>
            <a:r>
              <a:rPr kumimoji="1" lang="en-US" i="1">
                <a:sym typeface="Symbol" pitchFamily="18" charset="2"/>
              </a:rPr>
              <a:t>c, a, s, y, b, r, t</a:t>
            </a:r>
            <a:r>
              <a:rPr kumimoji="1" lang="en-US">
                <a:sym typeface="Symbol" pitchFamily="18" charset="2"/>
              </a:rPr>
              <a:t> &gt;</a:t>
            </a:r>
            <a:r>
              <a:rPr kumimoji="1" lang="en-US" i="1">
                <a:sym typeface="Symbol" pitchFamily="18" charset="2"/>
              </a:rPr>
              <a:t> </a:t>
            </a:r>
            <a:r>
              <a:rPr kumimoji="1" lang="en-US">
                <a:sym typeface="Symbol" pitchFamily="18" charset="2"/>
              </a:rPr>
              <a:t> </a:t>
            </a:r>
            <a:r>
              <a:rPr kumimoji="1" lang="en-US" i="1">
                <a:sym typeface="Symbol" pitchFamily="18" charset="2"/>
              </a:rPr>
              <a:t>section  </a:t>
            </a:r>
            <a:r>
              <a:rPr kumimoji="1" lang="en-US">
                <a:sym typeface="Symbol" pitchFamily="18" charset="2"/>
              </a:rPr>
              <a:t>  </a:t>
            </a:r>
            <a:br>
              <a:rPr kumimoji="1" lang="en-US">
                <a:sym typeface="Symbol" pitchFamily="18" charset="2"/>
              </a:rPr>
            </a:br>
            <a:r>
              <a:rPr kumimoji="1" lang="en-US">
                <a:sym typeface="Symbol" pitchFamily="18" charset="2"/>
              </a:rPr>
              <a:t>                           </a:t>
            </a:r>
            <a:r>
              <a:rPr kumimoji="1" lang="en-US" i="1">
                <a:sym typeface="Symbol" pitchFamily="18" charset="2"/>
              </a:rPr>
              <a:t>s </a:t>
            </a:r>
            <a:r>
              <a:rPr kumimoji="1" lang="en-US">
                <a:sym typeface="Symbol" pitchFamily="18" charset="2"/>
              </a:rPr>
              <a:t>= “Fall”  </a:t>
            </a:r>
            <a:r>
              <a:rPr kumimoji="1" lang="en-US" i="1">
                <a:sym typeface="Symbol" pitchFamily="18" charset="2"/>
              </a:rPr>
              <a:t>y</a:t>
            </a:r>
            <a:r>
              <a:rPr kumimoji="1" lang="en-US">
                <a:sym typeface="Symbol" pitchFamily="18" charset="2"/>
              </a:rPr>
              <a:t> </a:t>
            </a:r>
            <a:r>
              <a:rPr kumimoji="1" lang="en-US" i="1">
                <a:sym typeface="Symbol" pitchFamily="18" charset="2"/>
              </a:rPr>
              <a:t>= 2009</a:t>
            </a:r>
            <a:r>
              <a:rPr kumimoji="1" lang="en-US">
                <a:sym typeface="Symbol" pitchFamily="18" charset="2"/>
              </a:rPr>
              <a:t> )</a:t>
            </a:r>
            <a:br>
              <a:rPr kumimoji="1" lang="en-US">
                <a:sym typeface="Symbol" pitchFamily="18" charset="2"/>
              </a:rPr>
            </a:br>
            <a:r>
              <a:rPr kumimoji="1" lang="en-US">
                <a:sym typeface="Symbol" pitchFamily="18" charset="2"/>
              </a:rPr>
              <a:t>          </a:t>
            </a:r>
            <a:r>
              <a:rPr kumimoji="1" lang="en-US" i="1">
                <a:sym typeface="Symbol" pitchFamily="18" charset="2"/>
              </a:rPr>
              <a:t>a, s, y, b, r, t </a:t>
            </a:r>
            <a:r>
              <a:rPr kumimoji="1" lang="en-US">
                <a:sym typeface="Symbol" pitchFamily="18" charset="2"/>
              </a:rPr>
              <a:t>( &lt;</a:t>
            </a:r>
            <a:r>
              <a:rPr kumimoji="1" lang="en-US" i="1">
                <a:sym typeface="Symbol" pitchFamily="18" charset="2"/>
              </a:rPr>
              <a:t>c, a, s, y, b, r, t</a:t>
            </a:r>
            <a:r>
              <a:rPr kumimoji="1" lang="en-US">
                <a:sym typeface="Symbol" pitchFamily="18" charset="2"/>
              </a:rPr>
              <a:t> &gt;</a:t>
            </a:r>
            <a:r>
              <a:rPr kumimoji="1" lang="en-US" i="1">
                <a:sym typeface="Symbol" pitchFamily="18" charset="2"/>
              </a:rPr>
              <a:t> </a:t>
            </a:r>
            <a:r>
              <a:rPr kumimoji="1" lang="en-US">
                <a:sym typeface="Symbol" pitchFamily="18" charset="2"/>
              </a:rPr>
              <a:t> </a:t>
            </a:r>
            <a:r>
              <a:rPr kumimoji="1" lang="en-US" i="1">
                <a:sym typeface="Symbol" pitchFamily="18" charset="2"/>
              </a:rPr>
              <a:t>section</a:t>
            </a:r>
            <a:r>
              <a:rPr kumimoji="1" lang="en-US">
                <a:sym typeface="Symbol" pitchFamily="18" charset="2"/>
              </a:rPr>
              <a:t> ]   </a:t>
            </a:r>
            <a:br>
              <a:rPr kumimoji="1" lang="en-US">
                <a:sym typeface="Symbol" pitchFamily="18" charset="2"/>
              </a:rPr>
            </a:br>
            <a:r>
              <a:rPr kumimoji="1" lang="en-US">
                <a:sym typeface="Symbol" pitchFamily="18" charset="2"/>
              </a:rPr>
              <a:t>                           </a:t>
            </a:r>
            <a:r>
              <a:rPr kumimoji="1" lang="en-US" i="1">
                <a:sym typeface="Symbol" pitchFamily="18" charset="2"/>
              </a:rPr>
              <a:t>s </a:t>
            </a:r>
            <a:r>
              <a:rPr kumimoji="1" lang="en-US">
                <a:sym typeface="Symbol" pitchFamily="18" charset="2"/>
              </a:rPr>
              <a:t>= “Spring”  </a:t>
            </a:r>
            <a:r>
              <a:rPr kumimoji="1" lang="en-US" i="1">
                <a:sym typeface="Symbol" pitchFamily="18" charset="2"/>
              </a:rPr>
              <a:t>y</a:t>
            </a:r>
            <a:r>
              <a:rPr kumimoji="1" lang="en-US">
                <a:sym typeface="Symbol" pitchFamily="18" charset="2"/>
              </a:rPr>
              <a:t> </a:t>
            </a:r>
            <a:r>
              <a:rPr kumimoji="1" lang="en-US" i="1">
                <a:sym typeface="Symbol" pitchFamily="18" charset="2"/>
              </a:rPr>
              <a:t>= </a:t>
            </a:r>
            <a:r>
              <a:rPr kumimoji="1" lang="en-US">
                <a:sym typeface="Symbol" pitchFamily="18" charset="2"/>
              </a:rPr>
              <a:t>2010)}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1860" grpId="0" autoUpdateAnimBg="0"/>
      <p:bldP spid="761861" grpId="0" autoUpdateAnimBg="0"/>
      <p:bldP spid="761862" grpId="0" autoUpdateAnimBg="0"/>
      <p:bldP spid="761863" grpId="0" autoUpdateAnimBg="0"/>
      <p:bldP spid="761864" grpId="0" autoUpdateAnimBg="0"/>
      <p:bldP spid="761865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Safety of Expressions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1538" y="1165225"/>
            <a:ext cx="7848600" cy="4876800"/>
          </a:xfrm>
        </p:spPr>
        <p:txBody>
          <a:bodyPr/>
          <a:lstStyle/>
          <a:p>
            <a:pPr>
              <a:buFont typeface="Monotype Sorts" pitchFamily="2" charset="2"/>
              <a:buNone/>
              <a:tabLst>
                <a:tab pos="635000" algn="l"/>
                <a:tab pos="3195638" algn="ctr"/>
              </a:tabLst>
            </a:pPr>
            <a:r>
              <a:rPr lang="en-US" smtClean="0"/>
              <a:t>The expression:</a:t>
            </a:r>
          </a:p>
          <a:p>
            <a:pPr>
              <a:buFont typeface="Monotype Sorts" pitchFamily="2" charset="2"/>
              <a:buNone/>
              <a:tabLst>
                <a:tab pos="635000" algn="l"/>
                <a:tab pos="3195638" algn="ctr"/>
              </a:tabLst>
            </a:pPr>
            <a:r>
              <a:rPr lang="en-US" smtClean="0"/>
              <a:t>			{ </a:t>
            </a:r>
            <a:r>
              <a:rPr lang="en-US" smtClean="0">
                <a:sym typeface="Symbol" pitchFamily="18" charset="2"/>
              </a:rPr>
              <a:t> </a:t>
            </a:r>
            <a:r>
              <a:rPr lang="en-US" i="1" smtClean="0">
                <a:sym typeface="Symbol" pitchFamily="18" charset="2"/>
              </a:rPr>
              <a:t>x</a:t>
            </a:r>
            <a:r>
              <a:rPr lang="en-US" sz="1900" baseline="-25000" smtClean="0">
                <a:sym typeface="Symbol" pitchFamily="18" charset="2"/>
              </a:rPr>
              <a:t>1</a:t>
            </a:r>
            <a:r>
              <a:rPr lang="en-US" i="1" smtClean="0">
                <a:sym typeface="Symbol" pitchFamily="18" charset="2"/>
              </a:rPr>
              <a:t>, x</a:t>
            </a:r>
            <a:r>
              <a:rPr lang="en-US" sz="1900" baseline="-25000" smtClean="0">
                <a:sym typeface="Symbol" pitchFamily="18" charset="2"/>
              </a:rPr>
              <a:t>2</a:t>
            </a:r>
            <a:r>
              <a:rPr lang="en-US" i="1" smtClean="0">
                <a:sym typeface="Symbol" pitchFamily="18" charset="2"/>
              </a:rPr>
              <a:t>, …, x</a:t>
            </a:r>
            <a:r>
              <a:rPr lang="en-US" sz="1900" i="1" baseline="-25000" smtClean="0">
                <a:sym typeface="Symbol" pitchFamily="18" charset="2"/>
              </a:rPr>
              <a:t>n</a:t>
            </a:r>
            <a:r>
              <a:rPr lang="en-US" smtClean="0">
                <a:sym typeface="Symbol" pitchFamily="18" charset="2"/>
              </a:rPr>
              <a:t>  | </a:t>
            </a:r>
            <a:r>
              <a:rPr lang="en-US" i="1" smtClean="0">
                <a:sym typeface="Symbol" pitchFamily="18" charset="2"/>
              </a:rPr>
              <a:t>P </a:t>
            </a:r>
            <a:r>
              <a:rPr lang="en-US" smtClean="0">
                <a:sym typeface="Symbol" pitchFamily="18" charset="2"/>
              </a:rPr>
              <a:t>(</a:t>
            </a:r>
            <a:r>
              <a:rPr lang="en-US" i="1" smtClean="0">
                <a:sym typeface="Symbol" pitchFamily="18" charset="2"/>
              </a:rPr>
              <a:t>x</a:t>
            </a:r>
            <a:r>
              <a:rPr lang="en-US" sz="1900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, </a:t>
            </a:r>
            <a:r>
              <a:rPr lang="en-US" i="1" smtClean="0">
                <a:sym typeface="Symbol" pitchFamily="18" charset="2"/>
              </a:rPr>
              <a:t>x</a:t>
            </a:r>
            <a:r>
              <a:rPr lang="en-US" sz="1900" baseline="-25000" smtClean="0">
                <a:sym typeface="Symbol" pitchFamily="18" charset="2"/>
              </a:rPr>
              <a:t>2</a:t>
            </a:r>
            <a:r>
              <a:rPr lang="en-US" i="1" smtClean="0">
                <a:sym typeface="Symbol" pitchFamily="18" charset="2"/>
              </a:rPr>
              <a:t>, …, x</a:t>
            </a:r>
            <a:r>
              <a:rPr lang="en-US" sz="1900" i="1" baseline="-25000" smtClean="0">
                <a:sym typeface="Symbol" pitchFamily="18" charset="2"/>
              </a:rPr>
              <a:t>n </a:t>
            </a:r>
            <a:r>
              <a:rPr lang="en-US" smtClean="0">
                <a:sym typeface="Symbol" pitchFamily="18" charset="2"/>
              </a:rPr>
              <a:t>)}</a:t>
            </a:r>
            <a:br>
              <a:rPr lang="en-US" smtClean="0">
                <a:sym typeface="Symbol" pitchFamily="18" charset="2"/>
              </a:rPr>
            </a:br>
            <a:endParaRPr lang="en-US" smtClean="0">
              <a:sym typeface="Symbol" pitchFamily="18" charset="2"/>
            </a:endParaRPr>
          </a:p>
          <a:p>
            <a:pPr>
              <a:buFont typeface="Monotype Sorts" pitchFamily="2" charset="2"/>
              <a:buNone/>
              <a:tabLst>
                <a:tab pos="635000" algn="l"/>
                <a:tab pos="3195638" algn="ctr"/>
              </a:tabLst>
            </a:pPr>
            <a:r>
              <a:rPr lang="en-US" smtClean="0">
                <a:sym typeface="Symbol" pitchFamily="18" charset="2"/>
              </a:rPr>
              <a:t>is safe if all of the following hold:</a:t>
            </a:r>
          </a:p>
          <a:p>
            <a:pPr>
              <a:buFont typeface="Arial" charset="0"/>
              <a:buAutoNum type="arabicPeriod"/>
              <a:tabLst>
                <a:tab pos="635000" algn="l"/>
                <a:tab pos="3195638" algn="ctr"/>
              </a:tabLst>
            </a:pPr>
            <a:r>
              <a:rPr lang="en-US" smtClean="0">
                <a:sym typeface="Symbol" pitchFamily="18" charset="2"/>
              </a:rPr>
              <a:t>All values that appear in tuples of the expression are values 	from </a:t>
            </a:r>
            <a:r>
              <a:rPr lang="en-US" i="1" smtClean="0">
                <a:solidFill>
                  <a:schemeClr val="tx2"/>
                </a:solidFill>
                <a:sym typeface="Symbol" pitchFamily="18" charset="2"/>
              </a:rPr>
              <a:t>dom </a:t>
            </a:r>
            <a:r>
              <a:rPr lang="en-US" smtClean="0">
                <a:sym typeface="Symbol" pitchFamily="18" charset="2"/>
              </a:rPr>
              <a:t>(</a:t>
            </a:r>
            <a:r>
              <a:rPr lang="en-US" i="1" smtClean="0">
                <a:sym typeface="Symbol" pitchFamily="18" charset="2"/>
              </a:rPr>
              <a:t>P </a:t>
            </a:r>
            <a:r>
              <a:rPr lang="en-US" smtClean="0">
                <a:sym typeface="Symbol" pitchFamily="18" charset="2"/>
              </a:rPr>
              <a:t>) (that is, the values appear either in </a:t>
            </a:r>
            <a:r>
              <a:rPr lang="en-US" i="1" smtClean="0">
                <a:sym typeface="Symbol" pitchFamily="18" charset="2"/>
              </a:rPr>
              <a:t>P</a:t>
            </a:r>
            <a:r>
              <a:rPr lang="en-US" smtClean="0">
                <a:sym typeface="Symbol" pitchFamily="18" charset="2"/>
              </a:rPr>
              <a:t> or in a tuple of a 	relation mentioned in </a:t>
            </a:r>
            <a:r>
              <a:rPr lang="en-US" i="1" smtClean="0">
                <a:sym typeface="Symbol" pitchFamily="18" charset="2"/>
              </a:rPr>
              <a:t>P </a:t>
            </a:r>
            <a:r>
              <a:rPr lang="en-US" smtClean="0">
                <a:sym typeface="Symbol" pitchFamily="18" charset="2"/>
              </a:rPr>
              <a:t>).</a:t>
            </a:r>
          </a:p>
          <a:p>
            <a:pPr>
              <a:buFont typeface="Arial" charset="0"/>
              <a:buAutoNum type="arabicPeriod"/>
              <a:tabLst>
                <a:tab pos="635000" algn="l"/>
                <a:tab pos="3195638" algn="ctr"/>
              </a:tabLst>
            </a:pPr>
            <a:r>
              <a:rPr lang="en-US" smtClean="0">
                <a:sym typeface="Symbol" pitchFamily="18" charset="2"/>
              </a:rPr>
              <a:t>For every “there exists” subformula of the form  </a:t>
            </a:r>
            <a:r>
              <a:rPr lang="en-US" i="1" smtClean="0">
                <a:sym typeface="Symbol" pitchFamily="18" charset="2"/>
              </a:rPr>
              <a:t>x</a:t>
            </a:r>
            <a:r>
              <a:rPr lang="en-US" smtClean="0">
                <a:sym typeface="Symbol" pitchFamily="18" charset="2"/>
              </a:rPr>
              <a:t> (</a:t>
            </a:r>
            <a:r>
              <a:rPr lang="en-US" i="1" smtClean="0">
                <a:sym typeface="Symbol" pitchFamily="18" charset="2"/>
              </a:rPr>
              <a:t>P</a:t>
            </a:r>
            <a:r>
              <a:rPr lang="en-US" sz="1900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(</a:t>
            </a:r>
            <a:r>
              <a:rPr lang="en-US" i="1" smtClean="0">
                <a:sym typeface="Symbol" pitchFamily="18" charset="2"/>
              </a:rPr>
              <a:t>x </a:t>
            </a:r>
            <a:r>
              <a:rPr lang="en-US" smtClean="0">
                <a:sym typeface="Symbol" pitchFamily="18" charset="2"/>
              </a:rPr>
              <a:t>)), the 	subformula is true if and only if there is a value of </a:t>
            </a:r>
            <a:r>
              <a:rPr lang="en-US" i="1" smtClean="0">
                <a:sym typeface="Symbol" pitchFamily="18" charset="2"/>
              </a:rPr>
              <a:t>x</a:t>
            </a:r>
            <a:r>
              <a:rPr lang="en-US" smtClean="0">
                <a:sym typeface="Symbol" pitchFamily="18" charset="2"/>
              </a:rPr>
              <a:t> in </a:t>
            </a:r>
            <a:r>
              <a:rPr lang="en-US" i="1" smtClean="0">
                <a:sym typeface="Symbol" pitchFamily="18" charset="2"/>
              </a:rPr>
              <a:t>dom </a:t>
            </a:r>
            <a:r>
              <a:rPr lang="en-US" smtClean="0">
                <a:sym typeface="Symbol" pitchFamily="18" charset="2"/>
              </a:rPr>
              <a:t>(</a:t>
            </a:r>
            <a:r>
              <a:rPr lang="en-US" i="1" smtClean="0">
                <a:sym typeface="Symbol" pitchFamily="18" charset="2"/>
              </a:rPr>
              <a:t>P</a:t>
            </a:r>
            <a:r>
              <a:rPr lang="en-US" sz="1900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)	such that </a:t>
            </a:r>
            <a:r>
              <a:rPr lang="en-US" i="1" smtClean="0">
                <a:sym typeface="Symbol" pitchFamily="18" charset="2"/>
              </a:rPr>
              <a:t>P</a:t>
            </a:r>
            <a:r>
              <a:rPr lang="en-US" sz="1900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(</a:t>
            </a:r>
            <a:r>
              <a:rPr lang="en-US" i="1" smtClean="0">
                <a:sym typeface="Symbol" pitchFamily="18" charset="2"/>
              </a:rPr>
              <a:t>x </a:t>
            </a:r>
            <a:r>
              <a:rPr lang="en-US" smtClean="0">
                <a:sym typeface="Symbol" pitchFamily="18" charset="2"/>
              </a:rPr>
              <a:t>) is true.</a:t>
            </a:r>
          </a:p>
          <a:p>
            <a:pPr>
              <a:buFont typeface="Arial" charset="0"/>
              <a:buAutoNum type="arabicPeriod"/>
              <a:tabLst>
                <a:tab pos="635000" algn="l"/>
                <a:tab pos="3195638" algn="ctr"/>
              </a:tabLst>
            </a:pPr>
            <a:r>
              <a:rPr lang="en-US" smtClean="0">
                <a:sym typeface="Symbol" pitchFamily="18" charset="2"/>
              </a:rPr>
              <a:t>For every “for all” subformula of the form </a:t>
            </a:r>
            <a:r>
              <a:rPr lang="en-US" sz="2000" baseline="-25000" smtClean="0">
                <a:sym typeface="Symbol" pitchFamily="18" charset="2"/>
              </a:rPr>
              <a:t>x</a:t>
            </a:r>
            <a:r>
              <a:rPr lang="en-US" smtClean="0">
                <a:sym typeface="Symbol" pitchFamily="18" charset="2"/>
              </a:rPr>
              <a:t> (</a:t>
            </a:r>
            <a:r>
              <a:rPr lang="en-US" i="1" smtClean="0">
                <a:sym typeface="Symbol" pitchFamily="18" charset="2"/>
              </a:rPr>
              <a:t>P</a:t>
            </a:r>
            <a:r>
              <a:rPr lang="en-US" sz="1900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(</a:t>
            </a:r>
            <a:r>
              <a:rPr lang="en-US" i="1" smtClean="0">
                <a:sym typeface="Symbol" pitchFamily="18" charset="2"/>
              </a:rPr>
              <a:t>x </a:t>
            </a:r>
            <a:r>
              <a:rPr lang="en-US" smtClean="0">
                <a:sym typeface="Symbol" pitchFamily="18" charset="2"/>
              </a:rPr>
              <a:t>)), the subformula is true if and only if </a:t>
            </a:r>
            <a:r>
              <a:rPr lang="en-US" i="1" smtClean="0">
                <a:sym typeface="Symbol" pitchFamily="18" charset="2"/>
              </a:rPr>
              <a:t>P</a:t>
            </a:r>
            <a:r>
              <a:rPr lang="en-US" sz="1900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(</a:t>
            </a:r>
            <a:r>
              <a:rPr lang="en-US" i="1" smtClean="0">
                <a:sym typeface="Symbol" pitchFamily="18" charset="2"/>
              </a:rPr>
              <a:t>x </a:t>
            </a:r>
            <a:r>
              <a:rPr lang="en-US" smtClean="0">
                <a:sym typeface="Symbol" pitchFamily="18" charset="2"/>
              </a:rPr>
              <a:t>) is true for all values </a:t>
            </a:r>
            <a:r>
              <a:rPr lang="en-US" i="1" smtClean="0">
                <a:sym typeface="Symbol" pitchFamily="18" charset="2"/>
              </a:rPr>
              <a:t>x</a:t>
            </a:r>
            <a:r>
              <a:rPr lang="en-US" smtClean="0">
                <a:sym typeface="Symbol" pitchFamily="18" charset="2"/>
              </a:rPr>
              <a:t>  from </a:t>
            </a:r>
            <a:r>
              <a:rPr lang="en-US" i="1" smtClean="0">
                <a:sym typeface="Symbol" pitchFamily="18" charset="2"/>
              </a:rPr>
              <a:t>dom </a:t>
            </a:r>
            <a:r>
              <a:rPr lang="en-US" smtClean="0">
                <a:sym typeface="Symbol" pitchFamily="18" charset="2"/>
              </a:rPr>
              <a:t>(</a:t>
            </a:r>
            <a:r>
              <a:rPr lang="en-US" i="1" smtClean="0">
                <a:sym typeface="Symbol" pitchFamily="18" charset="2"/>
              </a:rPr>
              <a:t>P</a:t>
            </a:r>
            <a:r>
              <a:rPr lang="en-US" sz="1900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Universal Quantification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9425" y="1231900"/>
            <a:ext cx="8027988" cy="4903788"/>
          </a:xfrm>
        </p:spPr>
        <p:txBody>
          <a:bodyPr/>
          <a:lstStyle/>
          <a:p>
            <a:r>
              <a:rPr lang="en-US" sz="2000" smtClean="0"/>
              <a:t>Find all students who have taken all courses offered in the Biology department</a:t>
            </a:r>
          </a:p>
          <a:p>
            <a:pPr lvl="1"/>
            <a:r>
              <a:rPr lang="en-US" sz="2000" smtClean="0"/>
              <a:t> {&lt; </a:t>
            </a:r>
            <a:r>
              <a:rPr lang="en-US" sz="2000" i="1" smtClean="0"/>
              <a:t>i </a:t>
            </a:r>
            <a:r>
              <a:rPr lang="en-US" sz="2000" smtClean="0"/>
              <a:t>&gt; | </a:t>
            </a:r>
            <a:r>
              <a:rPr lang="en-US" sz="2000" smtClean="0">
                <a:sym typeface="Symbol" pitchFamily="18" charset="2"/>
              </a:rPr>
              <a:t> </a:t>
            </a:r>
            <a:r>
              <a:rPr lang="en-US" sz="2000" i="1" smtClean="0">
                <a:sym typeface="Symbol" pitchFamily="18" charset="2"/>
              </a:rPr>
              <a:t>n, d, tc</a:t>
            </a:r>
            <a:r>
              <a:rPr lang="en-US" sz="2000" smtClean="0">
                <a:sym typeface="Symbol" pitchFamily="18" charset="2"/>
              </a:rPr>
              <a:t> ( &lt; </a:t>
            </a:r>
            <a:r>
              <a:rPr lang="en-US" sz="2000" i="1" smtClean="0">
                <a:sym typeface="Symbol" pitchFamily="18" charset="2"/>
              </a:rPr>
              <a:t>i, n, d, tc</a:t>
            </a:r>
            <a:r>
              <a:rPr lang="en-US" sz="2000" smtClean="0">
                <a:sym typeface="Symbol" pitchFamily="18" charset="2"/>
              </a:rPr>
              <a:t> &gt;  </a:t>
            </a:r>
            <a:r>
              <a:rPr lang="en-US" sz="2000" i="1" smtClean="0">
                <a:sym typeface="Symbol" pitchFamily="18" charset="2"/>
              </a:rPr>
              <a:t>student  </a:t>
            </a:r>
            <a:r>
              <a:rPr lang="en-US" sz="2000" smtClean="0">
                <a:sym typeface="Symbol" pitchFamily="18" charset="2"/>
              </a:rPr>
              <a:t></a:t>
            </a:r>
            <a:br>
              <a:rPr lang="en-US" sz="2000" smtClean="0">
                <a:sym typeface="Symbol" pitchFamily="18" charset="2"/>
              </a:rPr>
            </a:br>
            <a:r>
              <a:rPr lang="en-US" sz="2000" smtClean="0">
                <a:sym typeface="Symbol" pitchFamily="18" charset="2"/>
              </a:rPr>
              <a:t>       ( </a:t>
            </a:r>
            <a:r>
              <a:rPr lang="en-US" sz="2000" i="1" smtClean="0">
                <a:sym typeface="Symbol" pitchFamily="18" charset="2"/>
              </a:rPr>
              <a:t>ci, ti, dn, cr </a:t>
            </a:r>
            <a:r>
              <a:rPr lang="en-US" sz="2000" smtClean="0">
                <a:sym typeface="Symbol" pitchFamily="18" charset="2"/>
              </a:rPr>
              <a:t>( &lt; </a:t>
            </a:r>
            <a:r>
              <a:rPr lang="en-US" sz="2000" i="1" smtClean="0">
                <a:sym typeface="Symbol" pitchFamily="18" charset="2"/>
              </a:rPr>
              <a:t>ci, ti, dn, cr</a:t>
            </a:r>
            <a:r>
              <a:rPr lang="en-US" sz="2000" smtClean="0">
                <a:sym typeface="Symbol" pitchFamily="18" charset="2"/>
              </a:rPr>
              <a:t> &gt;  </a:t>
            </a:r>
            <a:r>
              <a:rPr lang="en-US" sz="2000" i="1" smtClean="0">
                <a:sym typeface="Symbol" pitchFamily="18" charset="2"/>
              </a:rPr>
              <a:t>course</a:t>
            </a:r>
            <a:r>
              <a:rPr lang="en-US" sz="2000" smtClean="0">
                <a:sym typeface="Symbol" pitchFamily="18" charset="2"/>
              </a:rPr>
              <a:t>  </a:t>
            </a:r>
            <a:r>
              <a:rPr lang="en-US" sz="2000" i="1" smtClean="0">
                <a:sym typeface="Symbol" pitchFamily="18" charset="2"/>
              </a:rPr>
              <a:t>dn </a:t>
            </a:r>
            <a:r>
              <a:rPr lang="en-US" sz="2000" smtClean="0">
                <a:sym typeface="Symbol" pitchFamily="18" charset="2"/>
              </a:rPr>
              <a:t>=“Biology”                </a:t>
            </a:r>
            <a:br>
              <a:rPr lang="en-US" sz="2000" smtClean="0">
                <a:sym typeface="Symbol" pitchFamily="18" charset="2"/>
              </a:rPr>
            </a:br>
            <a:r>
              <a:rPr lang="en-US" sz="2000" smtClean="0">
                <a:sym typeface="Symbol" pitchFamily="18" charset="2"/>
              </a:rPr>
              <a:t>                            </a:t>
            </a:r>
            <a:r>
              <a:rPr lang="en-US" sz="2000" smtClean="0">
                <a:sym typeface="Wingdings" pitchFamily="2" charset="2"/>
              </a:rPr>
              <a:t> </a:t>
            </a:r>
            <a:r>
              <a:rPr lang="en-US" sz="2000" smtClean="0">
                <a:sym typeface="Symbol" pitchFamily="18" charset="2"/>
              </a:rPr>
              <a:t></a:t>
            </a:r>
            <a:r>
              <a:rPr lang="en-US" sz="2000" i="1" smtClean="0">
                <a:sym typeface="Symbol" pitchFamily="18" charset="2"/>
              </a:rPr>
              <a:t> si, se, y, g </a:t>
            </a:r>
            <a:r>
              <a:rPr lang="en-US" sz="2000" smtClean="0">
                <a:sym typeface="Symbol" pitchFamily="18" charset="2"/>
              </a:rPr>
              <a:t>( &lt;</a:t>
            </a:r>
            <a:r>
              <a:rPr lang="en-US" sz="2000" i="1" smtClean="0">
                <a:sym typeface="Symbol" pitchFamily="18" charset="2"/>
              </a:rPr>
              <a:t>i, ci, si, se, y, g</a:t>
            </a:r>
            <a:r>
              <a:rPr lang="en-US" sz="2000" smtClean="0">
                <a:sym typeface="Symbol" pitchFamily="18" charset="2"/>
              </a:rPr>
              <a:t>&gt;  </a:t>
            </a:r>
            <a:r>
              <a:rPr lang="en-US" sz="2000" i="1" smtClean="0">
                <a:sym typeface="Symbol" pitchFamily="18" charset="2"/>
              </a:rPr>
              <a:t>takes </a:t>
            </a:r>
            <a:r>
              <a:rPr lang="en-US" sz="2000" smtClean="0">
                <a:sym typeface="Symbol" pitchFamily="18" charset="2"/>
              </a:rPr>
              <a:t>))}</a:t>
            </a:r>
          </a:p>
          <a:p>
            <a:pPr lvl="1"/>
            <a:r>
              <a:rPr lang="en-US" sz="2000" smtClean="0"/>
              <a:t>Note that without the existential quantification on student, the above query would be unsafe if the Biology department has not offered any courses.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>
            <a:extLst>
              <a:ext uri="{FF2B5EF4-FFF2-40B4-BE49-F238E27FC236}">
                <a16:creationId xmlns:a16="http://schemas.microsoft.com/office/drawing/2014/main" xmlns="" id="{96F74244-C32C-0745-ED67-903526952AC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447800"/>
          </a:xfrm>
        </p:spPr>
        <p:txBody>
          <a:bodyPr/>
          <a:lstStyle/>
          <a:p>
            <a:pPr>
              <a:defRPr/>
            </a:pPr>
            <a:r>
              <a:rPr lang="en-US" altLang="en-US" sz="4000" dirty="0" smtClean="0"/>
              <a:t>  UNIT 3</a:t>
            </a:r>
            <a:br>
              <a:rPr lang="en-US" altLang="en-US" sz="4000" dirty="0" smtClean="0"/>
            </a:br>
            <a:r>
              <a:rPr lang="en-US" altLang="en-US" sz="4000" dirty="0" smtClean="0"/>
              <a:t> </a:t>
            </a:r>
            <a:r>
              <a:rPr lang="en-US" altLang="en-US" sz="4000" dirty="0"/>
              <a:t>SQL</a:t>
            </a:r>
          </a:p>
        </p:txBody>
      </p:sp>
      <p:sp>
        <p:nvSpPr>
          <p:cNvPr id="12291" name="TextBox 2">
            <a:extLst>
              <a:ext uri="{FF2B5EF4-FFF2-40B4-BE49-F238E27FC236}">
                <a16:creationId xmlns:a16="http://schemas.microsoft.com/office/drawing/2014/main" xmlns="" id="{E1A6E503-34CC-80D4-1476-CADBD41755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5054600"/>
            <a:ext cx="184731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IN" altLang="en-US" b="1" dirty="0"/>
          </a:p>
          <a:p>
            <a:endParaRPr lang="en-IN" altLang="en-US" dirty="0"/>
          </a:p>
          <a:p>
            <a:endParaRPr lang="en-IN" altLang="en-US" dirty="0"/>
          </a:p>
          <a:p>
            <a:endParaRPr lang="en-IN" altLang="en-US" dirty="0"/>
          </a:p>
          <a:p>
            <a:endParaRPr lang="en-IN" altLang="en-US" dirty="0"/>
          </a:p>
          <a:p>
            <a:endParaRPr lang="en-IN" altLang="en-US" dirty="0"/>
          </a:p>
          <a:p>
            <a:endParaRPr lang="en-IN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36D152DF-108F-0EFB-CAF9-AEFC4E748F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altLang="en-US" dirty="0"/>
              <a:t>SQL</a:t>
            </a:r>
          </a:p>
        </p:txBody>
      </p:sp>
      <p:sp>
        <p:nvSpPr>
          <p:cNvPr id="13315" name="Rectangle 4">
            <a:extLst>
              <a:ext uri="{FF2B5EF4-FFF2-40B4-BE49-F238E27FC236}">
                <a16:creationId xmlns:a16="http://schemas.microsoft.com/office/drawing/2014/main" xmlns="" id="{54D65C54-4578-8286-F89C-891E9E2D64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09625" y="1104900"/>
            <a:ext cx="7413625" cy="4732338"/>
          </a:xfrm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Data Definition</a:t>
            </a:r>
          </a:p>
          <a:p>
            <a:r>
              <a:rPr lang="en-US" altLang="en-US"/>
              <a:t>Basic Query Structure</a:t>
            </a:r>
          </a:p>
          <a:p>
            <a:r>
              <a:rPr lang="en-US" altLang="en-US"/>
              <a:t>Set Operations</a:t>
            </a:r>
          </a:p>
          <a:p>
            <a:r>
              <a:rPr lang="en-US" altLang="en-US"/>
              <a:t>Aggregate Functions</a:t>
            </a:r>
          </a:p>
          <a:p>
            <a:r>
              <a:rPr lang="en-US" altLang="en-US"/>
              <a:t>Null Values</a:t>
            </a:r>
          </a:p>
          <a:p>
            <a:r>
              <a:rPr lang="en-US" altLang="en-US"/>
              <a:t>Nested Subqueries</a:t>
            </a:r>
          </a:p>
          <a:p>
            <a:r>
              <a:rPr lang="en-US" altLang="en-US"/>
              <a:t>Complex Queries </a:t>
            </a:r>
          </a:p>
          <a:p>
            <a:r>
              <a:rPr lang="en-US" altLang="en-US"/>
              <a:t>Views</a:t>
            </a:r>
          </a:p>
          <a:p>
            <a:r>
              <a:rPr lang="en-US" altLang="en-US"/>
              <a:t>Modification of the Database</a:t>
            </a:r>
          </a:p>
          <a:p>
            <a:r>
              <a:rPr lang="en-US" altLang="en-US"/>
              <a:t>Joined Relations** </a:t>
            </a:r>
          </a:p>
        </p:txBody>
      </p:sp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>
            <a:extLst>
              <a:ext uri="{FF2B5EF4-FFF2-40B4-BE49-F238E27FC236}">
                <a16:creationId xmlns:a16="http://schemas.microsoft.com/office/drawing/2014/main" xmlns="" id="{9342EB1B-66EB-9AFE-1D07-346879B262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History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xmlns="" id="{733E1FBD-2728-C06E-548B-1C2ACDB9D9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IBM Sequel language developed as part of System R project at the IBM San Jose Research Laboratory</a:t>
            </a:r>
          </a:p>
          <a:p>
            <a:r>
              <a:rPr lang="en-US" altLang="en-US"/>
              <a:t>Renamed Structured Query Language (SQL)</a:t>
            </a:r>
          </a:p>
          <a:p>
            <a:r>
              <a:rPr lang="en-US" altLang="en-US"/>
              <a:t>ANSI and ISO standard SQL:</a:t>
            </a:r>
          </a:p>
          <a:p>
            <a:pPr lvl="1"/>
            <a:r>
              <a:rPr lang="en-US" altLang="en-US"/>
              <a:t>SQL-86</a:t>
            </a:r>
          </a:p>
          <a:p>
            <a:pPr lvl="1"/>
            <a:r>
              <a:rPr lang="en-US" altLang="en-US"/>
              <a:t>SQL-89</a:t>
            </a:r>
          </a:p>
          <a:p>
            <a:pPr lvl="1"/>
            <a:r>
              <a:rPr lang="en-US" altLang="en-US"/>
              <a:t>SQL-92 </a:t>
            </a:r>
          </a:p>
          <a:p>
            <a:pPr lvl="1"/>
            <a:r>
              <a:rPr lang="en-US" altLang="en-US"/>
              <a:t>SQL:1999 (language name became Y2K compliant!)</a:t>
            </a:r>
          </a:p>
          <a:p>
            <a:pPr lvl="1"/>
            <a:r>
              <a:rPr lang="en-US" altLang="en-US"/>
              <a:t>SQL:2003</a:t>
            </a:r>
          </a:p>
          <a:p>
            <a:r>
              <a:rPr lang="en-US" altLang="en-US"/>
              <a:t>Commercial systems offer most, if not all, SQL-92 features, plus varying feature sets from later standards and special proprietary features.  </a:t>
            </a:r>
          </a:p>
          <a:p>
            <a:pPr lvl="1"/>
            <a:r>
              <a:rPr lang="en-US" altLang="en-US"/>
              <a:t>Not all examples here may work on your particular system.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Relational Algebra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8513" y="1077913"/>
            <a:ext cx="7615237" cy="4876800"/>
          </a:xfrm>
        </p:spPr>
        <p:txBody>
          <a:bodyPr/>
          <a:lstStyle/>
          <a:p>
            <a:r>
              <a:rPr lang="en-US" smtClean="0"/>
              <a:t>Procedural language</a:t>
            </a:r>
          </a:p>
          <a:p>
            <a:r>
              <a:rPr lang="en-US" smtClean="0"/>
              <a:t>Six basic operators</a:t>
            </a:r>
          </a:p>
          <a:p>
            <a:pPr lvl="1"/>
            <a:r>
              <a:rPr lang="en-US" smtClean="0"/>
              <a:t>select: </a:t>
            </a:r>
            <a:r>
              <a:rPr kumimoji="0" lang="en-US" sz="2400" smtClean="0">
                <a:sym typeface="Symbol" pitchFamily="18" charset="2"/>
              </a:rPr>
              <a:t></a:t>
            </a:r>
            <a:endParaRPr lang="en-US" smtClean="0"/>
          </a:p>
          <a:p>
            <a:pPr lvl="1"/>
            <a:r>
              <a:rPr lang="en-US" smtClean="0"/>
              <a:t>project: </a:t>
            </a:r>
            <a:r>
              <a:rPr lang="en-US" smtClean="0">
                <a:sym typeface="Symbol" pitchFamily="18" charset="2"/>
              </a:rPr>
              <a:t></a:t>
            </a:r>
            <a:endParaRPr lang="en-US" smtClean="0"/>
          </a:p>
          <a:p>
            <a:pPr lvl="1"/>
            <a:r>
              <a:rPr lang="en-US" smtClean="0"/>
              <a:t>union: </a:t>
            </a:r>
            <a:r>
              <a:rPr lang="en-US" smtClean="0">
                <a:sym typeface="Symbol" pitchFamily="18" charset="2"/>
              </a:rPr>
              <a:t></a:t>
            </a:r>
            <a:endParaRPr lang="en-US" smtClean="0"/>
          </a:p>
          <a:p>
            <a:pPr lvl="1"/>
            <a:r>
              <a:rPr lang="en-US" smtClean="0"/>
              <a:t>set difference: </a:t>
            </a:r>
            <a:r>
              <a:rPr lang="en-US" i="1" smtClean="0"/>
              <a:t>–</a:t>
            </a:r>
            <a:r>
              <a:rPr lang="en-US" smtClean="0"/>
              <a:t> </a:t>
            </a:r>
          </a:p>
          <a:p>
            <a:pPr lvl="1"/>
            <a:r>
              <a:rPr lang="en-US" smtClean="0"/>
              <a:t>Cartesian product: x</a:t>
            </a:r>
          </a:p>
          <a:p>
            <a:pPr lvl="1"/>
            <a:r>
              <a:rPr lang="en-US" smtClean="0"/>
              <a:t>rename: </a:t>
            </a:r>
            <a:r>
              <a:rPr lang="en-US" sz="2000" i="1" smtClean="0">
                <a:sym typeface="Symbol" pitchFamily="18" charset="2"/>
              </a:rPr>
              <a:t></a:t>
            </a:r>
            <a:endParaRPr lang="en-US" smtClean="0"/>
          </a:p>
          <a:p>
            <a:r>
              <a:rPr lang="en-US" smtClean="0"/>
              <a:t>The operators take one or  two relations as inputs and produce a new relation as a result.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>
            <a:extLst>
              <a:ext uri="{FF2B5EF4-FFF2-40B4-BE49-F238E27FC236}">
                <a16:creationId xmlns:a16="http://schemas.microsoft.com/office/drawing/2014/main" xmlns="" id="{C095C7F6-7FBD-A0FB-DE7C-0C7698C0B3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Definition Language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xmlns="" id="{E016A013-FD0F-1B27-BBFD-034D425385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23963" y="1898650"/>
            <a:ext cx="6637337" cy="2633663"/>
          </a:xfrm>
        </p:spPr>
        <p:txBody>
          <a:bodyPr/>
          <a:lstStyle/>
          <a:p>
            <a:r>
              <a:rPr lang="en-US" altLang="en-US"/>
              <a:t>The schema for each relation.</a:t>
            </a:r>
          </a:p>
          <a:p>
            <a:r>
              <a:rPr lang="en-US" altLang="en-US"/>
              <a:t>The domain of values associated with each attribute.</a:t>
            </a:r>
          </a:p>
          <a:p>
            <a:r>
              <a:rPr lang="en-US" altLang="en-US"/>
              <a:t>Integrity constraints</a:t>
            </a:r>
          </a:p>
          <a:p>
            <a:r>
              <a:rPr lang="en-US" altLang="en-US"/>
              <a:t>The set of indices to be maintained for each relations.</a:t>
            </a:r>
          </a:p>
          <a:p>
            <a:r>
              <a:rPr lang="en-US" altLang="en-US"/>
              <a:t>Security and authorization information for each relation.</a:t>
            </a:r>
          </a:p>
          <a:p>
            <a:r>
              <a:rPr lang="en-US" altLang="en-US"/>
              <a:t>The physical storage structure of each relation on disk.</a:t>
            </a: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xmlns="" id="{99C4D079-6EC4-F18F-7C01-861A76BFF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775" y="1106488"/>
            <a:ext cx="723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Allows the specification of not only a set of relations but also information about each relation, including: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>
            <a:extLst>
              <a:ext uri="{FF2B5EF4-FFF2-40B4-BE49-F238E27FC236}">
                <a16:creationId xmlns:a16="http://schemas.microsoft.com/office/drawing/2014/main" xmlns="" id="{A8666008-F911-F10D-0C81-5D0B6B14B5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Domain Types in SQL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859DF06E-99B2-86AB-5303-90FDE9A324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9775" y="1106488"/>
            <a:ext cx="81915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>
                <a:solidFill>
                  <a:schemeClr val="tx2"/>
                </a:solidFill>
              </a:rPr>
              <a:t>char(n).</a:t>
            </a:r>
            <a:r>
              <a:rPr lang="en-US" altLang="en-US"/>
              <a:t>  Fixed length character string, with user-specified length </a:t>
            </a:r>
            <a:r>
              <a:rPr lang="en-US" altLang="en-US" i="1"/>
              <a:t>n.</a:t>
            </a: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 b="1">
                <a:solidFill>
                  <a:schemeClr val="tx2"/>
                </a:solidFill>
              </a:rPr>
              <a:t>varchar(n).</a:t>
            </a:r>
            <a:r>
              <a:rPr lang="en-US" altLang="en-US" b="1"/>
              <a:t> </a:t>
            </a:r>
            <a:r>
              <a:rPr lang="en-US" altLang="en-US"/>
              <a:t> Variable length character strings, with user-specified maximum length </a:t>
            </a:r>
            <a:r>
              <a:rPr lang="en-US" altLang="en-US" i="1"/>
              <a:t>n.</a:t>
            </a:r>
          </a:p>
          <a:p>
            <a:pPr>
              <a:lnSpc>
                <a:spcPct val="90000"/>
              </a:lnSpc>
            </a:pPr>
            <a:r>
              <a:rPr lang="en-US" altLang="en-US" b="1">
                <a:solidFill>
                  <a:schemeClr val="tx2"/>
                </a:solidFill>
              </a:rPr>
              <a:t>int.</a:t>
            </a:r>
            <a:r>
              <a:rPr lang="en-US" altLang="en-US" b="1"/>
              <a:t>  </a:t>
            </a:r>
            <a:r>
              <a:rPr lang="en-US" altLang="en-US"/>
              <a:t>Integer (a finite subset of the integers that is machine-dependent).</a:t>
            </a:r>
          </a:p>
          <a:p>
            <a:pPr>
              <a:lnSpc>
                <a:spcPct val="90000"/>
              </a:lnSpc>
            </a:pPr>
            <a:r>
              <a:rPr lang="en-US" altLang="en-US" b="1">
                <a:solidFill>
                  <a:schemeClr val="tx2"/>
                </a:solidFill>
              </a:rPr>
              <a:t>smallint.</a:t>
            </a:r>
            <a:r>
              <a:rPr lang="en-US" altLang="en-US"/>
              <a:t>  Small integer (a machine-dependent subset of the integer domain type).</a:t>
            </a:r>
          </a:p>
          <a:p>
            <a:pPr>
              <a:lnSpc>
                <a:spcPct val="90000"/>
              </a:lnSpc>
            </a:pPr>
            <a:r>
              <a:rPr lang="en-US" altLang="en-US" b="1">
                <a:solidFill>
                  <a:schemeClr val="tx2"/>
                </a:solidFill>
              </a:rPr>
              <a:t>numeric(p,d).</a:t>
            </a:r>
            <a:r>
              <a:rPr lang="en-US" altLang="en-US"/>
              <a:t>  Fixed point number, with user-specified precision of </a:t>
            </a:r>
            <a:r>
              <a:rPr lang="en-US" altLang="en-US" i="1"/>
              <a:t>p</a:t>
            </a:r>
            <a:r>
              <a:rPr lang="en-US" altLang="en-US"/>
              <a:t> digits, with </a:t>
            </a:r>
            <a:r>
              <a:rPr lang="en-US" altLang="en-US" i="1"/>
              <a:t>n</a:t>
            </a:r>
            <a:r>
              <a:rPr lang="en-US" altLang="en-US"/>
              <a:t> digits to the right of decimal point. </a:t>
            </a:r>
          </a:p>
          <a:p>
            <a:pPr>
              <a:lnSpc>
                <a:spcPct val="90000"/>
              </a:lnSpc>
            </a:pPr>
            <a:r>
              <a:rPr lang="en-US" altLang="en-US" b="1">
                <a:solidFill>
                  <a:schemeClr val="tx2"/>
                </a:solidFill>
              </a:rPr>
              <a:t>real, double precision.</a:t>
            </a:r>
            <a:r>
              <a:rPr lang="en-US" altLang="en-US"/>
              <a:t>  Floating point and double-precision floating point numbers, with machine-dependent precision.</a:t>
            </a:r>
          </a:p>
          <a:p>
            <a:pPr>
              <a:lnSpc>
                <a:spcPct val="90000"/>
              </a:lnSpc>
            </a:pPr>
            <a:r>
              <a:rPr lang="en-US" altLang="en-US" b="1">
                <a:solidFill>
                  <a:schemeClr val="tx2"/>
                </a:solidFill>
              </a:rPr>
              <a:t>float(n).</a:t>
            </a:r>
            <a:r>
              <a:rPr lang="en-US" altLang="en-US"/>
              <a:t>  Floating point number, with user-specified precision of at least </a:t>
            </a:r>
            <a:r>
              <a:rPr lang="en-US" altLang="en-US" i="1"/>
              <a:t>n</a:t>
            </a:r>
            <a:r>
              <a:rPr lang="en-US" altLang="en-US"/>
              <a:t> digits.</a:t>
            </a:r>
          </a:p>
          <a:p>
            <a:pPr>
              <a:lnSpc>
                <a:spcPct val="90000"/>
              </a:lnSpc>
            </a:pPr>
            <a:r>
              <a:rPr lang="en-US" altLang="en-US"/>
              <a:t>More are covered in Chapter 4.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altLang="en-US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altLang="en-US" b="1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>
            <a:extLst>
              <a:ext uri="{FF2B5EF4-FFF2-40B4-BE49-F238E27FC236}">
                <a16:creationId xmlns:a16="http://schemas.microsoft.com/office/drawing/2014/main" xmlns="" id="{AA8E5561-E496-A6D4-41C3-56E9F954C8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Create Table Construct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xmlns="" id="{78DB8A4D-82A3-07D8-95B3-19B62151EA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3913" y="1127125"/>
            <a:ext cx="7162800" cy="4564063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1489075" algn="l"/>
                <a:tab pos="1949450" algn="l"/>
                <a:tab pos="3036888" algn="l"/>
              </a:tabLst>
            </a:pPr>
            <a:r>
              <a:rPr kumimoji="0" lang="en-US" altLang="en-US"/>
              <a:t>An SQL relation is defined using the</a:t>
            </a:r>
            <a:r>
              <a:rPr lang="en-US" altLang="en-US"/>
              <a:t> </a:t>
            </a:r>
            <a:r>
              <a:rPr lang="en-US" altLang="en-US" b="1">
                <a:solidFill>
                  <a:schemeClr val="tx2"/>
                </a:solidFill>
              </a:rPr>
              <a:t>create table</a:t>
            </a:r>
            <a:r>
              <a:rPr lang="en-US" altLang="en-US" b="1"/>
              <a:t> </a:t>
            </a:r>
            <a:r>
              <a:rPr kumimoji="0" lang="en-US" altLang="en-US"/>
              <a:t>command</a:t>
            </a:r>
            <a:r>
              <a:rPr lang="en-US" altLang="en-US"/>
              <a:t>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tabLst>
                <a:tab pos="1489075" algn="l"/>
                <a:tab pos="1949450" algn="l"/>
                <a:tab pos="3036888" algn="l"/>
              </a:tabLst>
            </a:pPr>
            <a:r>
              <a:rPr lang="en-US" altLang="en-US"/>
              <a:t>		</a:t>
            </a:r>
            <a:r>
              <a:rPr lang="en-US" altLang="en-US" b="1"/>
              <a:t>create table </a:t>
            </a:r>
            <a:r>
              <a:rPr lang="en-US" altLang="en-US" i="1"/>
              <a:t>r </a:t>
            </a:r>
            <a:r>
              <a:rPr lang="en-US" altLang="en-US"/>
              <a:t>(</a:t>
            </a:r>
            <a:r>
              <a:rPr lang="en-US" altLang="en-US" i="1"/>
              <a:t>A</a:t>
            </a:r>
            <a:r>
              <a:rPr lang="en-US" altLang="en-US" baseline="-25000"/>
              <a:t>1</a:t>
            </a:r>
            <a:r>
              <a:rPr lang="en-US" altLang="en-US"/>
              <a:t> </a:t>
            </a:r>
            <a:r>
              <a:rPr lang="en-US" altLang="en-US" i="1"/>
              <a:t>D</a:t>
            </a:r>
            <a:r>
              <a:rPr lang="en-US" altLang="en-US" baseline="-25000"/>
              <a:t>1</a:t>
            </a:r>
            <a:r>
              <a:rPr lang="en-US" altLang="en-US"/>
              <a:t>, </a:t>
            </a:r>
            <a:r>
              <a:rPr lang="en-US" altLang="en-US" i="1"/>
              <a:t>A</a:t>
            </a:r>
            <a:r>
              <a:rPr lang="en-US" altLang="en-US" baseline="-25000"/>
              <a:t>2</a:t>
            </a:r>
            <a:r>
              <a:rPr lang="en-US" altLang="en-US"/>
              <a:t> </a:t>
            </a:r>
            <a:r>
              <a:rPr lang="en-US" altLang="en-US" i="1"/>
              <a:t>D</a:t>
            </a:r>
            <a:r>
              <a:rPr lang="en-US" altLang="en-US" baseline="-25000"/>
              <a:t>2</a:t>
            </a:r>
            <a:r>
              <a:rPr lang="en-US" altLang="en-US"/>
              <a:t>, ..., </a:t>
            </a:r>
            <a:r>
              <a:rPr lang="en-US" altLang="en-US" i="1"/>
              <a:t>A</a:t>
            </a:r>
            <a:r>
              <a:rPr lang="en-US" altLang="en-US" i="1" baseline="-25000"/>
              <a:t>n</a:t>
            </a:r>
            <a:r>
              <a:rPr lang="en-US" altLang="en-US" i="1"/>
              <a:t> D</a:t>
            </a:r>
            <a:r>
              <a:rPr lang="en-US" altLang="en-US" i="1" baseline="-25000"/>
              <a:t>n</a:t>
            </a:r>
            <a:r>
              <a:rPr lang="en-US" altLang="en-US" i="1"/>
              <a:t>,</a:t>
            </a:r>
            <a:br>
              <a:rPr lang="en-US" altLang="en-US" i="1"/>
            </a:br>
            <a:r>
              <a:rPr lang="en-US" altLang="en-US" i="1"/>
              <a:t>			</a:t>
            </a:r>
            <a:r>
              <a:rPr lang="en-US" altLang="en-US"/>
              <a:t>(integrity-constraint</a:t>
            </a:r>
            <a:r>
              <a:rPr lang="en-US" altLang="en-US" baseline="-25000"/>
              <a:t>1</a:t>
            </a:r>
            <a:r>
              <a:rPr lang="en-US" altLang="en-US"/>
              <a:t>),</a:t>
            </a:r>
            <a:br>
              <a:rPr lang="en-US" altLang="en-US"/>
            </a:br>
            <a:r>
              <a:rPr lang="en-US" altLang="en-US"/>
              <a:t>			...,</a:t>
            </a:r>
            <a:br>
              <a:rPr lang="en-US" altLang="en-US"/>
            </a:br>
            <a:r>
              <a:rPr lang="en-US" altLang="en-US"/>
              <a:t>			(integrity-constraint</a:t>
            </a:r>
            <a:r>
              <a:rPr lang="en-US" altLang="en-US" baseline="-25000"/>
              <a:t>k</a:t>
            </a:r>
            <a:r>
              <a:rPr lang="en-US" altLang="en-US"/>
              <a:t>))</a:t>
            </a:r>
          </a:p>
          <a:p>
            <a:pPr lvl="1">
              <a:lnSpc>
                <a:spcPct val="90000"/>
              </a:lnSpc>
              <a:tabLst>
                <a:tab pos="1489075" algn="l"/>
                <a:tab pos="1949450" algn="l"/>
                <a:tab pos="3036888" algn="l"/>
              </a:tabLst>
            </a:pPr>
            <a:r>
              <a:rPr lang="en-US" altLang="en-US" i="1"/>
              <a:t>r</a:t>
            </a:r>
            <a:r>
              <a:rPr lang="en-US" altLang="en-US"/>
              <a:t> is the name of the relation</a:t>
            </a:r>
          </a:p>
          <a:p>
            <a:pPr lvl="1">
              <a:lnSpc>
                <a:spcPct val="90000"/>
              </a:lnSpc>
              <a:tabLst>
                <a:tab pos="1489075" algn="l"/>
                <a:tab pos="1949450" algn="l"/>
                <a:tab pos="3036888" algn="l"/>
              </a:tabLst>
            </a:pPr>
            <a:r>
              <a:rPr lang="en-US" altLang="en-US"/>
              <a:t>each </a:t>
            </a:r>
            <a:r>
              <a:rPr lang="en-US" altLang="en-US" i="1"/>
              <a:t>A</a:t>
            </a:r>
            <a:r>
              <a:rPr lang="en-US" altLang="en-US" i="1" baseline="-25000"/>
              <a:t>i</a:t>
            </a:r>
            <a:r>
              <a:rPr lang="en-US" altLang="en-US"/>
              <a:t> is an attribute name in the schema of relation </a:t>
            </a:r>
            <a:r>
              <a:rPr lang="en-US" altLang="en-US" i="1"/>
              <a:t>r</a:t>
            </a:r>
          </a:p>
          <a:p>
            <a:pPr lvl="1">
              <a:lnSpc>
                <a:spcPct val="90000"/>
              </a:lnSpc>
              <a:tabLst>
                <a:tab pos="1489075" algn="l"/>
                <a:tab pos="1949450" algn="l"/>
                <a:tab pos="3036888" algn="l"/>
              </a:tabLst>
            </a:pPr>
            <a:r>
              <a:rPr lang="en-US" altLang="en-US" i="1"/>
              <a:t>D</a:t>
            </a:r>
            <a:r>
              <a:rPr lang="en-US" altLang="en-US" i="1" baseline="-25000"/>
              <a:t>i</a:t>
            </a:r>
            <a:r>
              <a:rPr lang="en-US" altLang="en-US"/>
              <a:t> is the data type of values in the domain of attribute </a:t>
            </a:r>
            <a:r>
              <a:rPr lang="en-US" altLang="en-US" i="1"/>
              <a:t>A</a:t>
            </a:r>
            <a:r>
              <a:rPr lang="en-US" altLang="en-US" i="1" baseline="-25000"/>
              <a:t>i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  <a:tabLst>
                <a:tab pos="1489075" algn="l"/>
                <a:tab pos="1949450" algn="l"/>
                <a:tab pos="3036888" algn="l"/>
              </a:tabLst>
            </a:pPr>
            <a:endParaRPr lang="en-US" altLang="en-US"/>
          </a:p>
          <a:p>
            <a:pPr>
              <a:lnSpc>
                <a:spcPct val="90000"/>
              </a:lnSpc>
              <a:tabLst>
                <a:tab pos="1489075" algn="l"/>
                <a:tab pos="1949450" algn="l"/>
                <a:tab pos="3036888" algn="l"/>
              </a:tabLst>
            </a:pPr>
            <a:r>
              <a:rPr kumimoji="0" lang="en-US" altLang="en-US"/>
              <a:t>Example</a:t>
            </a:r>
            <a:r>
              <a:rPr lang="en-US" altLang="en-US"/>
              <a:t>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tabLst>
                <a:tab pos="1489075" algn="l"/>
                <a:tab pos="1949450" algn="l"/>
                <a:tab pos="3036888" algn="l"/>
              </a:tabLst>
            </a:pPr>
            <a:r>
              <a:rPr lang="en-US" altLang="en-US"/>
              <a:t>		</a:t>
            </a:r>
            <a:r>
              <a:rPr lang="en-US" altLang="en-US" b="1"/>
              <a:t>create table </a:t>
            </a:r>
            <a:r>
              <a:rPr lang="en-US" altLang="en-US" i="1"/>
              <a:t>branch</a:t>
            </a:r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		(</a:t>
            </a:r>
            <a:r>
              <a:rPr lang="en-US" altLang="en-US" i="1"/>
              <a:t>branch_name	</a:t>
            </a:r>
            <a:r>
              <a:rPr lang="en-US" altLang="en-US"/>
              <a:t>char(15) </a:t>
            </a:r>
            <a:r>
              <a:rPr lang="en-US" altLang="en-US" b="1"/>
              <a:t>not null,</a:t>
            </a:r>
            <a:br>
              <a:rPr lang="en-US" altLang="en-US" b="1"/>
            </a:br>
            <a:r>
              <a:rPr lang="en-US" altLang="en-US"/>
              <a:t>		</a:t>
            </a:r>
            <a:r>
              <a:rPr lang="en-US" altLang="en-US" i="1"/>
              <a:t>branch_city</a:t>
            </a:r>
            <a:r>
              <a:rPr lang="en-US" altLang="en-US"/>
              <a:t>	char(30),</a:t>
            </a:r>
            <a:br>
              <a:rPr lang="en-US" altLang="en-US"/>
            </a:br>
            <a:r>
              <a:rPr lang="en-US" altLang="en-US"/>
              <a:t>		</a:t>
            </a:r>
            <a:r>
              <a:rPr lang="en-US" altLang="en-US" i="1"/>
              <a:t>assets		</a:t>
            </a:r>
            <a:r>
              <a:rPr lang="en-US" altLang="en-US"/>
              <a:t>integer)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>
            <a:extLst>
              <a:ext uri="{FF2B5EF4-FFF2-40B4-BE49-F238E27FC236}">
                <a16:creationId xmlns:a16="http://schemas.microsoft.com/office/drawing/2014/main" xmlns="" id="{F79FA75D-2A34-E1B3-2C7B-E04C41023D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38188" y="9525"/>
            <a:ext cx="8077200" cy="6096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Integrity Constraints in Create Table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xmlns="" id="{4AECCBF1-7F4D-04CC-6039-FF9A06E79C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3913" y="1098550"/>
            <a:ext cx="6638925" cy="1254125"/>
          </a:xfrm>
        </p:spPr>
        <p:txBody>
          <a:bodyPr/>
          <a:lstStyle/>
          <a:p>
            <a:r>
              <a:rPr lang="en-US" altLang="en-US" b="1"/>
              <a:t>not null</a:t>
            </a:r>
          </a:p>
          <a:p>
            <a:r>
              <a:rPr lang="en-US" altLang="en-US" b="1"/>
              <a:t>primary key</a:t>
            </a:r>
            <a:r>
              <a:rPr lang="en-US" altLang="en-US"/>
              <a:t> (</a:t>
            </a:r>
            <a:r>
              <a:rPr lang="en-US" altLang="en-US" i="1"/>
              <a:t>A</a:t>
            </a:r>
            <a:r>
              <a:rPr lang="en-US" altLang="en-US" baseline="-25000"/>
              <a:t>1</a:t>
            </a:r>
            <a:r>
              <a:rPr lang="en-US" altLang="en-US"/>
              <a:t>, ..., </a:t>
            </a:r>
            <a:r>
              <a:rPr lang="en-US" altLang="en-US" i="1"/>
              <a:t>A</a:t>
            </a:r>
            <a:r>
              <a:rPr lang="en-US" altLang="en-US" i="1" baseline="-25000"/>
              <a:t>n </a:t>
            </a:r>
            <a:r>
              <a:rPr lang="en-US" altLang="en-US"/>
              <a:t>)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xmlns="" id="{5DCDA7E5-C459-E67E-AFA1-EFDF82DBA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2395538"/>
            <a:ext cx="680085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>
              <a:tabLst>
                <a:tab pos="1428750" algn="l"/>
                <a:tab pos="1711325" algn="l"/>
                <a:tab pos="3319463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tabLst>
                <a:tab pos="1428750" algn="l"/>
                <a:tab pos="1711325" algn="l"/>
                <a:tab pos="3319463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tabLst>
                <a:tab pos="1428750" algn="l"/>
                <a:tab pos="1711325" algn="l"/>
                <a:tab pos="3319463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tabLst>
                <a:tab pos="1428750" algn="l"/>
                <a:tab pos="1711325" algn="l"/>
                <a:tab pos="3319463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tabLst>
                <a:tab pos="1428750" algn="l"/>
                <a:tab pos="1711325" algn="l"/>
                <a:tab pos="3319463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711325" algn="l"/>
                <a:tab pos="3319463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711325" algn="l"/>
                <a:tab pos="3319463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711325" algn="l"/>
                <a:tab pos="3319463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  <a:tab pos="1711325" algn="l"/>
                <a:tab pos="3319463" algn="l"/>
              </a:tabLs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800"/>
              <a:t>Example:  Declare </a:t>
            </a:r>
            <a:r>
              <a:rPr lang="en-US" altLang="en-US" sz="1800" i="1"/>
              <a:t>branch_name</a:t>
            </a:r>
            <a:r>
              <a:rPr lang="en-US" altLang="en-US" sz="1800"/>
              <a:t> as the primary key for </a:t>
            </a:r>
            <a:r>
              <a:rPr lang="en-US" altLang="en-US" sz="1800" i="1"/>
              <a:t>branch</a:t>
            </a:r>
          </a:p>
          <a:p>
            <a:r>
              <a:rPr lang="en-US" altLang="en-US" sz="1800"/>
              <a:t>.</a:t>
            </a:r>
            <a:endParaRPr lang="en-US" altLang="en-US" sz="1800" b="1"/>
          </a:p>
          <a:p>
            <a:r>
              <a:rPr lang="en-US" altLang="en-US" sz="1800"/>
              <a:t>	</a:t>
            </a:r>
            <a:r>
              <a:rPr lang="en-US" altLang="en-US" sz="1800" b="1"/>
              <a:t>create table </a:t>
            </a:r>
            <a:r>
              <a:rPr lang="en-US" altLang="en-US" sz="1800" i="1"/>
              <a:t>branch</a:t>
            </a:r>
            <a:br>
              <a:rPr lang="en-US" altLang="en-US" sz="1800" i="1"/>
            </a:br>
            <a:r>
              <a:rPr lang="en-US" altLang="en-US" sz="1800" i="1"/>
              <a:t>		      </a:t>
            </a:r>
            <a:r>
              <a:rPr kumimoji="1" lang="en-US" altLang="en-US" sz="1800"/>
              <a:t>(</a:t>
            </a:r>
            <a:r>
              <a:rPr lang="en-US" altLang="en-US" sz="1800" i="1"/>
              <a:t>branch_name	</a:t>
            </a:r>
            <a:r>
              <a:rPr lang="en-US" altLang="en-US" sz="1800"/>
              <a:t>char(15)</a:t>
            </a:r>
            <a:r>
              <a:rPr lang="en-US" altLang="en-US" sz="1800" b="1"/>
              <a:t>,</a:t>
            </a:r>
            <a:br>
              <a:rPr lang="en-US" altLang="en-US" sz="1800" b="1"/>
            </a:br>
            <a:r>
              <a:rPr lang="en-US" altLang="en-US" sz="1800" b="1"/>
              <a:t>		       </a:t>
            </a:r>
            <a:r>
              <a:rPr lang="en-US" altLang="en-US" sz="1800" i="1"/>
              <a:t>branch_city	</a:t>
            </a:r>
            <a:r>
              <a:rPr lang="en-US" altLang="en-US" sz="1800"/>
              <a:t>char(30),</a:t>
            </a:r>
            <a:br>
              <a:rPr lang="en-US" altLang="en-US" sz="1800"/>
            </a:br>
            <a:r>
              <a:rPr lang="en-US" altLang="en-US" sz="1800"/>
              <a:t>		       </a:t>
            </a:r>
            <a:r>
              <a:rPr lang="en-US" altLang="en-US" sz="1800" i="1"/>
              <a:t>assets		</a:t>
            </a:r>
            <a:r>
              <a:rPr lang="en-US" altLang="en-US" sz="1800"/>
              <a:t>integer,</a:t>
            </a:r>
            <a:br>
              <a:rPr lang="en-US" altLang="en-US" sz="1800"/>
            </a:br>
            <a:r>
              <a:rPr lang="en-US" altLang="en-US" sz="1800"/>
              <a:t>		       </a:t>
            </a:r>
            <a:r>
              <a:rPr lang="en-US" altLang="en-US" sz="1800" b="1"/>
              <a:t>primary key </a:t>
            </a:r>
            <a:r>
              <a:rPr kumimoji="1" lang="en-US" altLang="en-US" sz="1800"/>
              <a:t>(</a:t>
            </a:r>
            <a:r>
              <a:rPr lang="en-US" altLang="en-US" sz="1800" i="1"/>
              <a:t>branch_name</a:t>
            </a:r>
            <a:r>
              <a:rPr kumimoji="1" lang="en-US" altLang="en-US" sz="1800"/>
              <a:t>)</a:t>
            </a:r>
            <a:r>
              <a:rPr lang="en-US" altLang="en-US" sz="1800"/>
              <a:t>)</a:t>
            </a:r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xmlns="" id="{3DCCFF73-952B-CB80-0E8E-DB0EE8D31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863" y="5229225"/>
            <a:ext cx="680085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35000"/>
              </a:spcBef>
              <a:buClr>
                <a:schemeClr val="tx2"/>
              </a:buClr>
              <a:buFont typeface="Monotype Sorts" pitchFamily="2" charset="2"/>
              <a:buNone/>
            </a:pPr>
            <a:r>
              <a:rPr kumimoji="1" lang="en-US" altLang="en-US" sz="1800" b="1"/>
              <a:t>primary key </a:t>
            </a:r>
            <a:r>
              <a:rPr kumimoji="1" lang="en-US" altLang="en-US" sz="1800"/>
              <a:t>declaration on an attribute automatically ensures</a:t>
            </a:r>
            <a:r>
              <a:rPr kumimoji="1" lang="en-US" altLang="en-US" sz="1800" b="1"/>
              <a:t> not null </a:t>
            </a:r>
            <a:r>
              <a:rPr kumimoji="1" lang="en-US" altLang="en-US" sz="1800"/>
              <a:t>in SQL-92 onwards, needs to be explicitly stated in SQL-89</a:t>
            </a:r>
            <a:endParaRPr kumimoji="1" lang="en-US" altLang="en-US" sz="1800" b="1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>
            <a:extLst>
              <a:ext uri="{FF2B5EF4-FFF2-40B4-BE49-F238E27FC236}">
                <a16:creationId xmlns:a16="http://schemas.microsoft.com/office/drawing/2014/main" xmlns="" id="{206BF15C-4E1A-1137-7154-DC0C52FED7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Drop and Alter Table Constructs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xmlns="" id="{B2AC0763-3D6D-B83D-7082-C2A901C23C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9775" y="1106488"/>
            <a:ext cx="7385050" cy="5159375"/>
          </a:xfrm>
        </p:spPr>
        <p:txBody>
          <a:bodyPr/>
          <a:lstStyle/>
          <a:p>
            <a:pPr>
              <a:tabLst>
                <a:tab pos="2232025" algn="l"/>
              </a:tabLst>
            </a:pPr>
            <a:r>
              <a:rPr lang="en-US" altLang="en-US"/>
              <a:t>The </a:t>
            </a:r>
            <a:r>
              <a:rPr lang="en-US" altLang="en-US" b="1">
                <a:solidFill>
                  <a:schemeClr val="tx2"/>
                </a:solidFill>
              </a:rPr>
              <a:t>drop table</a:t>
            </a:r>
            <a:r>
              <a:rPr lang="en-US" altLang="en-US" b="1"/>
              <a:t> </a:t>
            </a:r>
            <a:r>
              <a:rPr lang="en-US" altLang="en-US"/>
              <a:t>command deletes all information about the dropped relation from the database.</a:t>
            </a:r>
          </a:p>
          <a:p>
            <a:pPr>
              <a:tabLst>
                <a:tab pos="2232025" algn="l"/>
              </a:tabLst>
            </a:pPr>
            <a:r>
              <a:rPr lang="en-US" altLang="en-US"/>
              <a:t>The </a:t>
            </a:r>
            <a:r>
              <a:rPr lang="en-US" altLang="en-US" b="1">
                <a:solidFill>
                  <a:schemeClr val="tx2"/>
                </a:solidFill>
              </a:rPr>
              <a:t>alter table</a:t>
            </a:r>
            <a:r>
              <a:rPr lang="en-US" altLang="en-US"/>
              <a:t> command is used to add attributes to an existing relation: </a:t>
            </a:r>
          </a:p>
          <a:p>
            <a:pPr>
              <a:buFont typeface="Monotype Sorts" pitchFamily="2" charset="2"/>
              <a:buNone/>
              <a:tabLst>
                <a:tab pos="2232025" algn="l"/>
              </a:tabLst>
            </a:pPr>
            <a:r>
              <a:rPr lang="en-US" altLang="en-US" sz="2000" b="1"/>
              <a:t>            	</a:t>
            </a:r>
            <a:r>
              <a:rPr lang="en-US" altLang="en-US" b="1"/>
              <a:t>alter table </a:t>
            </a:r>
            <a:r>
              <a:rPr lang="en-US" altLang="en-US" i="1"/>
              <a:t>r </a:t>
            </a:r>
            <a:r>
              <a:rPr lang="en-US" altLang="en-US" b="1"/>
              <a:t>add </a:t>
            </a:r>
            <a:r>
              <a:rPr lang="en-US" altLang="en-US" i="1"/>
              <a:t>A D</a:t>
            </a:r>
          </a:p>
          <a:p>
            <a:pPr>
              <a:buFont typeface="Monotype Sorts" pitchFamily="2" charset="2"/>
              <a:buNone/>
              <a:tabLst>
                <a:tab pos="2232025" algn="l"/>
              </a:tabLst>
            </a:pPr>
            <a:r>
              <a:rPr lang="en-US" altLang="en-US" i="1"/>
              <a:t>     </a:t>
            </a:r>
            <a:r>
              <a:rPr lang="en-US" altLang="en-US"/>
              <a:t>where </a:t>
            </a:r>
            <a:r>
              <a:rPr lang="en-US" altLang="en-US" i="1"/>
              <a:t>A</a:t>
            </a:r>
            <a:r>
              <a:rPr lang="en-US" altLang="en-US"/>
              <a:t> is the name of the attribute to be added to relation </a:t>
            </a:r>
            <a:r>
              <a:rPr lang="en-US" altLang="en-US" i="1"/>
              <a:t>r </a:t>
            </a:r>
            <a:r>
              <a:rPr lang="en-US" altLang="en-US"/>
              <a:t> and </a:t>
            </a:r>
            <a:r>
              <a:rPr lang="en-US" altLang="en-US" i="1"/>
              <a:t>D</a:t>
            </a:r>
            <a:r>
              <a:rPr lang="en-US" altLang="en-US"/>
              <a:t> is the domain of </a:t>
            </a:r>
            <a:r>
              <a:rPr lang="en-US" altLang="en-US" i="1"/>
              <a:t>A.</a:t>
            </a:r>
            <a:endParaRPr lang="en-US" altLang="en-US"/>
          </a:p>
          <a:p>
            <a:pPr lvl="1">
              <a:tabLst>
                <a:tab pos="2232025" algn="l"/>
              </a:tabLst>
            </a:pPr>
            <a:r>
              <a:rPr lang="en-US" altLang="en-US"/>
              <a:t>All tuples in the relation are assigned </a:t>
            </a:r>
            <a:r>
              <a:rPr lang="en-US" altLang="en-US" i="1"/>
              <a:t>null</a:t>
            </a:r>
            <a:r>
              <a:rPr lang="en-US" altLang="en-US"/>
              <a:t> as the value for the new attribute.  </a:t>
            </a:r>
          </a:p>
          <a:p>
            <a:pPr>
              <a:lnSpc>
                <a:spcPct val="110000"/>
              </a:lnSpc>
              <a:tabLst>
                <a:tab pos="2232025" algn="l"/>
              </a:tabLst>
            </a:pPr>
            <a:r>
              <a:rPr lang="en-US" altLang="en-US"/>
              <a:t>The </a:t>
            </a:r>
            <a:r>
              <a:rPr lang="en-US" altLang="en-US" b="1">
                <a:solidFill>
                  <a:schemeClr val="tx2"/>
                </a:solidFill>
              </a:rPr>
              <a:t>alter table</a:t>
            </a:r>
            <a:r>
              <a:rPr lang="en-US" altLang="en-US"/>
              <a:t> command can also be used to drop attributes of a relation:</a:t>
            </a:r>
          </a:p>
          <a:p>
            <a:pPr>
              <a:lnSpc>
                <a:spcPct val="110000"/>
              </a:lnSpc>
              <a:buFont typeface="Monotype Sorts" pitchFamily="2" charset="2"/>
              <a:buNone/>
              <a:tabLst>
                <a:tab pos="2232025" algn="l"/>
              </a:tabLst>
            </a:pPr>
            <a:r>
              <a:rPr lang="en-US" altLang="en-US"/>
              <a:t>		</a:t>
            </a:r>
            <a:r>
              <a:rPr lang="en-US" altLang="en-US" b="1"/>
              <a:t>alter table </a:t>
            </a:r>
            <a:r>
              <a:rPr lang="en-US" altLang="en-US" i="1"/>
              <a:t>r</a:t>
            </a:r>
            <a:r>
              <a:rPr lang="en-US" altLang="en-US" b="1"/>
              <a:t> drop</a:t>
            </a:r>
            <a:r>
              <a:rPr lang="en-US" altLang="en-US" i="1"/>
              <a:t> A     </a:t>
            </a:r>
          </a:p>
          <a:p>
            <a:pPr>
              <a:lnSpc>
                <a:spcPct val="110000"/>
              </a:lnSpc>
              <a:buFont typeface="Monotype Sorts" pitchFamily="2" charset="2"/>
              <a:buNone/>
              <a:tabLst>
                <a:tab pos="2232025" algn="l"/>
              </a:tabLst>
            </a:pPr>
            <a:r>
              <a:rPr lang="en-US" altLang="en-US" i="1"/>
              <a:t>     </a:t>
            </a:r>
            <a:r>
              <a:rPr lang="en-US" altLang="en-US"/>
              <a:t>where </a:t>
            </a:r>
            <a:r>
              <a:rPr lang="en-US" altLang="en-US" i="1"/>
              <a:t>A</a:t>
            </a:r>
            <a:r>
              <a:rPr lang="en-US" altLang="en-US"/>
              <a:t> is the name of an attribute of relation</a:t>
            </a:r>
            <a:r>
              <a:rPr lang="en-US" altLang="en-US" i="1"/>
              <a:t> r</a:t>
            </a:r>
          </a:p>
          <a:p>
            <a:pPr lvl="1">
              <a:tabLst>
                <a:tab pos="2232025" algn="l"/>
              </a:tabLst>
            </a:pPr>
            <a:r>
              <a:rPr lang="en-US" altLang="en-US"/>
              <a:t>Dropping of attributes not supported by many databases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xmlns="" id="{84ABB593-E468-FACE-7E37-E19E73484E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altLang="en-US"/>
              <a:t>The select Clause</a:t>
            </a:r>
          </a:p>
        </p:txBody>
      </p:sp>
      <p:sp>
        <p:nvSpPr>
          <p:cNvPr id="21507" name="Rectangle 4">
            <a:extLst>
              <a:ext uri="{FF2B5EF4-FFF2-40B4-BE49-F238E27FC236}">
                <a16:creationId xmlns:a16="http://schemas.microsoft.com/office/drawing/2014/main" xmlns="" id="{6F63767F-C1A5-9991-8293-B8952BC8CE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9775" y="1106488"/>
            <a:ext cx="8066088" cy="5165725"/>
          </a:xfrm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tabLst>
                <a:tab pos="2055813" algn="l"/>
              </a:tabLst>
            </a:pPr>
            <a:r>
              <a:rPr lang="en-US" altLang="en-US"/>
              <a:t>The </a:t>
            </a:r>
            <a:r>
              <a:rPr lang="en-US" altLang="en-US" b="1"/>
              <a:t>select</a:t>
            </a:r>
            <a:r>
              <a:rPr lang="en-US" altLang="en-US"/>
              <a:t> clause list the attributes desired in the result of a query</a:t>
            </a:r>
          </a:p>
          <a:p>
            <a:pPr lvl="1">
              <a:tabLst>
                <a:tab pos="2055813" algn="l"/>
              </a:tabLst>
            </a:pPr>
            <a:r>
              <a:rPr lang="en-US" altLang="en-US"/>
              <a:t>corresponds to the projection operation of the relational algebra</a:t>
            </a:r>
          </a:p>
          <a:p>
            <a:pPr>
              <a:lnSpc>
                <a:spcPct val="110000"/>
              </a:lnSpc>
              <a:tabLst>
                <a:tab pos="2055813" algn="l"/>
              </a:tabLst>
            </a:pPr>
            <a:r>
              <a:rPr lang="en-US" altLang="en-US"/>
              <a:t>Example: find the names of all branches in the </a:t>
            </a:r>
            <a:r>
              <a:rPr lang="en-US" altLang="en-US" i="1"/>
              <a:t>loan</a:t>
            </a:r>
            <a:r>
              <a:rPr lang="en-US" altLang="en-US"/>
              <a:t> relation:</a:t>
            </a:r>
            <a:br>
              <a:rPr lang="en-US" altLang="en-US"/>
            </a:br>
            <a:r>
              <a:rPr lang="en-US" altLang="en-US"/>
              <a:t>		</a:t>
            </a:r>
            <a:r>
              <a:rPr lang="en-US" altLang="en-US" b="1"/>
              <a:t>select </a:t>
            </a:r>
            <a:r>
              <a:rPr lang="en-US" altLang="en-US" i="1"/>
              <a:t>branch_name</a:t>
            </a:r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		</a:t>
            </a:r>
            <a:r>
              <a:rPr lang="en-US" altLang="en-US" b="1"/>
              <a:t>from </a:t>
            </a:r>
            <a:r>
              <a:rPr lang="en-US" altLang="en-US" i="1"/>
              <a:t>loan</a:t>
            </a:r>
          </a:p>
          <a:p>
            <a:pPr>
              <a:tabLst>
                <a:tab pos="2055813" algn="l"/>
              </a:tabLst>
            </a:pPr>
            <a:r>
              <a:rPr lang="en-US" altLang="en-US"/>
              <a:t>In the relational algebra, the query would be: </a:t>
            </a:r>
          </a:p>
          <a:p>
            <a:pPr>
              <a:buFont typeface="Monotype Sorts" pitchFamily="2" charset="2"/>
              <a:buNone/>
              <a:tabLst>
                <a:tab pos="2055813" algn="l"/>
              </a:tabLst>
            </a:pPr>
            <a:r>
              <a:rPr lang="en-US" altLang="en-US"/>
              <a:t>			</a:t>
            </a:r>
            <a:r>
              <a:rPr lang="en-US" altLang="en-US">
                <a:latin typeface="Symbol" panose="05050102010706020507" pitchFamily="18" charset="2"/>
              </a:rPr>
              <a:t></a:t>
            </a:r>
            <a:r>
              <a:rPr lang="en-US" altLang="en-US" sz="2000" i="1" baseline="-25000"/>
              <a:t>branch_name </a:t>
            </a:r>
            <a:r>
              <a:rPr lang="en-US" altLang="en-US"/>
              <a:t>(</a:t>
            </a:r>
            <a:r>
              <a:rPr lang="en-US" altLang="en-US" i="1"/>
              <a:t>loan</a:t>
            </a:r>
            <a:r>
              <a:rPr lang="en-US" altLang="en-US"/>
              <a:t>)</a:t>
            </a:r>
          </a:p>
          <a:p>
            <a:pPr>
              <a:tabLst>
                <a:tab pos="2055813" algn="l"/>
              </a:tabLst>
            </a:pPr>
            <a:r>
              <a:rPr lang="en-US" altLang="en-US"/>
              <a:t>NOTE:  SQL names are case insensitive (i.e., you may use upper- or lower-case letters.)  </a:t>
            </a:r>
          </a:p>
          <a:p>
            <a:pPr lvl="1">
              <a:tabLst>
                <a:tab pos="2055813" algn="l"/>
              </a:tabLst>
            </a:pPr>
            <a:r>
              <a:rPr lang="en-US" altLang="en-US"/>
              <a:t>E.g.   </a:t>
            </a:r>
            <a:r>
              <a:rPr lang="en-US" altLang="en-US" i="1"/>
              <a:t>Branch_Name</a:t>
            </a:r>
            <a:r>
              <a:rPr lang="en-US" altLang="en-US"/>
              <a:t> ≡ </a:t>
            </a:r>
            <a:r>
              <a:rPr lang="en-US" altLang="en-US" i="1"/>
              <a:t>BRANCH_NAME</a:t>
            </a:r>
            <a:r>
              <a:rPr lang="en-US" altLang="en-US"/>
              <a:t> ≡ </a:t>
            </a:r>
            <a:r>
              <a:rPr lang="en-US" altLang="en-US" i="1"/>
              <a:t>branch_name</a:t>
            </a:r>
          </a:p>
          <a:p>
            <a:pPr lvl="1">
              <a:tabLst>
                <a:tab pos="2055813" algn="l"/>
              </a:tabLst>
            </a:pPr>
            <a:r>
              <a:rPr lang="en-US" altLang="en-US"/>
              <a:t>Some people use upper case wherever we use bold font.</a:t>
            </a:r>
          </a:p>
        </p:txBody>
      </p:sp>
    </p:spTree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00904A00-4457-2D12-38FD-6924A2AD1E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altLang="en-US"/>
              <a:t>The select Clause (Cont.)</a:t>
            </a:r>
          </a:p>
        </p:txBody>
      </p:sp>
      <p:sp>
        <p:nvSpPr>
          <p:cNvPr id="22531" name="Rectangle 4">
            <a:extLst>
              <a:ext uri="{FF2B5EF4-FFF2-40B4-BE49-F238E27FC236}">
                <a16:creationId xmlns:a16="http://schemas.microsoft.com/office/drawing/2014/main" xmlns="" id="{3E3C8F3A-EDA2-F343-3F1D-88EA2DAEF9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9775" y="1106488"/>
            <a:ext cx="7848600" cy="4876800"/>
          </a:xfrm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tabLst>
                <a:tab pos="2055813" algn="l"/>
              </a:tabLst>
            </a:pPr>
            <a:r>
              <a:rPr lang="en-US" altLang="en-US"/>
              <a:t>SQL allows duplicates in relations as well as in query results.</a:t>
            </a:r>
          </a:p>
          <a:p>
            <a:pPr>
              <a:tabLst>
                <a:tab pos="2055813" algn="l"/>
              </a:tabLst>
            </a:pPr>
            <a:r>
              <a:rPr lang="en-US" altLang="en-US"/>
              <a:t>To force the elimination of duplicates, insert the keyword </a:t>
            </a:r>
            <a:r>
              <a:rPr lang="en-US" altLang="en-US" b="1">
                <a:solidFill>
                  <a:schemeClr val="tx2"/>
                </a:solidFill>
              </a:rPr>
              <a:t>distinct </a:t>
            </a:r>
            <a:r>
              <a:rPr lang="en-US" altLang="en-US"/>
              <a:t> after select</a:t>
            </a:r>
            <a:r>
              <a:rPr lang="en-US" altLang="en-US" b="1"/>
              <a:t>.</a:t>
            </a:r>
          </a:p>
          <a:p>
            <a:pPr>
              <a:tabLst>
                <a:tab pos="2055813" algn="l"/>
              </a:tabLst>
            </a:pPr>
            <a:r>
              <a:rPr lang="en-US" altLang="en-US"/>
              <a:t>Find the names of all branches in the </a:t>
            </a:r>
            <a:r>
              <a:rPr lang="en-US" altLang="en-US" i="1"/>
              <a:t>loan</a:t>
            </a:r>
            <a:r>
              <a:rPr lang="en-US" altLang="en-US"/>
              <a:t> relations, and remove duplicates</a:t>
            </a:r>
          </a:p>
          <a:p>
            <a:pPr>
              <a:buFont typeface="Monotype Sorts" pitchFamily="2" charset="2"/>
              <a:buNone/>
              <a:tabLst>
                <a:tab pos="2055813" algn="l"/>
              </a:tabLst>
            </a:pPr>
            <a:r>
              <a:rPr lang="en-US" altLang="en-US"/>
              <a:t>		</a:t>
            </a:r>
            <a:r>
              <a:rPr lang="en-US" altLang="en-US" b="1"/>
              <a:t>select distinct </a:t>
            </a:r>
            <a:r>
              <a:rPr lang="en-US" altLang="en-US" i="1"/>
              <a:t>branch_name</a:t>
            </a:r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	</a:t>
            </a:r>
            <a:r>
              <a:rPr lang="en-US" altLang="en-US" b="1"/>
              <a:t>from </a:t>
            </a:r>
            <a:r>
              <a:rPr lang="en-US" altLang="en-US" i="1"/>
              <a:t>loan</a:t>
            </a:r>
            <a:br>
              <a:rPr lang="en-US" altLang="en-US" i="1"/>
            </a:br>
            <a:endParaRPr lang="en-US" altLang="en-US" i="1"/>
          </a:p>
          <a:p>
            <a:pPr>
              <a:tabLst>
                <a:tab pos="2055813" algn="l"/>
              </a:tabLst>
            </a:pPr>
            <a:r>
              <a:rPr lang="en-US" altLang="en-US"/>
              <a:t>The keyword </a:t>
            </a:r>
            <a:r>
              <a:rPr lang="en-US" altLang="en-US" b="1"/>
              <a:t>all </a:t>
            </a:r>
            <a:r>
              <a:rPr lang="en-US" altLang="en-US"/>
              <a:t>specifies that duplicates not be removed.</a:t>
            </a:r>
            <a:br>
              <a:rPr lang="en-US" altLang="en-US"/>
            </a:br>
            <a:endParaRPr lang="en-US" altLang="en-US"/>
          </a:p>
          <a:p>
            <a:pPr>
              <a:buFont typeface="Monotype Sorts" pitchFamily="2" charset="2"/>
              <a:buNone/>
              <a:tabLst>
                <a:tab pos="2055813" algn="l"/>
              </a:tabLst>
            </a:pPr>
            <a:r>
              <a:rPr lang="en-US" altLang="en-US"/>
              <a:t>		</a:t>
            </a:r>
            <a:r>
              <a:rPr lang="en-US" altLang="en-US" b="1"/>
              <a:t>select all</a:t>
            </a:r>
            <a:r>
              <a:rPr lang="en-US" altLang="en-US"/>
              <a:t> </a:t>
            </a:r>
            <a:r>
              <a:rPr lang="en-US" altLang="en-US" i="1"/>
              <a:t>branch_name</a:t>
            </a:r>
            <a:br>
              <a:rPr lang="en-US" altLang="en-US" i="1"/>
            </a:br>
            <a:r>
              <a:rPr lang="en-US" altLang="en-US" i="1"/>
              <a:t>	</a:t>
            </a:r>
            <a:r>
              <a:rPr lang="en-US" altLang="en-US" b="1"/>
              <a:t>from </a:t>
            </a:r>
            <a:r>
              <a:rPr lang="en-US" altLang="en-US" i="1"/>
              <a:t>loan</a:t>
            </a:r>
          </a:p>
        </p:txBody>
      </p:sp>
    </p:spTree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xmlns="" id="{75CEC3CE-A507-9037-2A2E-5869E6AC93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altLang="en-US"/>
              <a:t>The select Clause (Cont.)</a:t>
            </a:r>
          </a:p>
        </p:txBody>
      </p:sp>
      <p:sp>
        <p:nvSpPr>
          <p:cNvPr id="23555" name="Rectangle 4">
            <a:extLst>
              <a:ext uri="{FF2B5EF4-FFF2-40B4-BE49-F238E27FC236}">
                <a16:creationId xmlns:a16="http://schemas.microsoft.com/office/drawing/2014/main" xmlns="" id="{BCB6ADD4-4192-4054-57D7-4067CFBBC8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9775" y="1106488"/>
            <a:ext cx="7848600" cy="4876800"/>
          </a:xfrm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tabLst>
                <a:tab pos="2055813" algn="l"/>
              </a:tabLst>
            </a:pPr>
            <a:r>
              <a:rPr lang="en-US" altLang="en-US"/>
              <a:t>An asterisk in the select clause denotes “all attributes”</a:t>
            </a:r>
          </a:p>
          <a:p>
            <a:pPr>
              <a:buFont typeface="Monotype Sorts" pitchFamily="2" charset="2"/>
              <a:buNone/>
              <a:tabLst>
                <a:tab pos="2055813" algn="l"/>
              </a:tabLst>
            </a:pPr>
            <a:r>
              <a:rPr lang="en-US" altLang="en-US" b="1"/>
              <a:t>			select </a:t>
            </a:r>
            <a:r>
              <a:rPr lang="en-US" altLang="en-US"/>
              <a:t>*</a:t>
            </a:r>
            <a:br>
              <a:rPr lang="en-US" altLang="en-US"/>
            </a:br>
            <a:r>
              <a:rPr lang="en-US" altLang="en-US"/>
              <a:t>		</a:t>
            </a:r>
            <a:r>
              <a:rPr lang="en-US" altLang="en-US" b="1"/>
              <a:t>from </a:t>
            </a:r>
            <a:r>
              <a:rPr lang="en-US" altLang="en-US" i="1"/>
              <a:t>loan</a:t>
            </a:r>
          </a:p>
          <a:p>
            <a:pPr>
              <a:tabLst>
                <a:tab pos="2055813" algn="l"/>
              </a:tabLst>
            </a:pPr>
            <a:r>
              <a:rPr lang="en-US" altLang="en-US"/>
              <a:t>The </a:t>
            </a:r>
            <a:r>
              <a:rPr lang="en-US" altLang="en-US" b="1">
                <a:solidFill>
                  <a:schemeClr val="tx2"/>
                </a:solidFill>
              </a:rPr>
              <a:t>select</a:t>
            </a:r>
            <a:r>
              <a:rPr lang="en-US" altLang="en-US"/>
              <a:t> clause can contain arithmetic expressions involving the operation, +, –, </a:t>
            </a:r>
            <a:r>
              <a:rPr lang="en-US" altLang="en-US">
                <a:latin typeface="Symbol" panose="05050102010706020507" pitchFamily="18" charset="2"/>
              </a:rPr>
              <a:t></a:t>
            </a:r>
            <a:r>
              <a:rPr lang="en-US" altLang="en-US"/>
              <a:t>, and /, and operating on constants or attributes of tuples.</a:t>
            </a:r>
          </a:p>
          <a:p>
            <a:pPr>
              <a:tabLst>
                <a:tab pos="2055813" algn="l"/>
              </a:tabLst>
            </a:pPr>
            <a:r>
              <a:rPr lang="en-US" altLang="en-US"/>
              <a:t>The query: </a:t>
            </a:r>
          </a:p>
          <a:p>
            <a:pPr>
              <a:buFont typeface="Monotype Sorts" pitchFamily="2" charset="2"/>
              <a:buNone/>
              <a:tabLst>
                <a:tab pos="2055813" algn="l"/>
              </a:tabLst>
            </a:pPr>
            <a:r>
              <a:rPr lang="en-US" altLang="en-US" b="1"/>
              <a:t>	                  select</a:t>
            </a:r>
            <a:r>
              <a:rPr lang="en-US" altLang="en-US"/>
              <a:t> </a:t>
            </a:r>
            <a:r>
              <a:rPr lang="en-US" altLang="en-US" i="1"/>
              <a:t>loan_number, branch_name, amount </a:t>
            </a:r>
            <a:r>
              <a:rPr lang="en-US" altLang="en-US">
                <a:latin typeface="Symbol" panose="05050102010706020507" pitchFamily="18" charset="2"/>
              </a:rPr>
              <a:t></a:t>
            </a:r>
            <a:r>
              <a:rPr lang="en-US" altLang="en-US"/>
              <a:t> 100</a:t>
            </a:r>
            <a:br>
              <a:rPr lang="en-US" altLang="en-US"/>
            </a:br>
            <a:r>
              <a:rPr lang="en-US" altLang="en-US"/>
              <a:t>                  </a:t>
            </a:r>
            <a:r>
              <a:rPr lang="en-US" altLang="en-US" b="1"/>
              <a:t>from </a:t>
            </a:r>
            <a:r>
              <a:rPr lang="en-US" altLang="en-US" i="1"/>
              <a:t>loan</a:t>
            </a:r>
          </a:p>
          <a:p>
            <a:pPr>
              <a:buFont typeface="Monotype Sorts" pitchFamily="2" charset="2"/>
              <a:buNone/>
              <a:tabLst>
                <a:tab pos="2055813" algn="l"/>
              </a:tabLst>
            </a:pPr>
            <a:r>
              <a:rPr lang="en-US" altLang="en-US" i="1"/>
              <a:t>	</a:t>
            </a:r>
            <a:r>
              <a:rPr lang="en-US" altLang="en-US"/>
              <a:t>would return a relation that is the same as the </a:t>
            </a:r>
            <a:r>
              <a:rPr lang="en-US" altLang="en-US" i="1"/>
              <a:t>loan </a:t>
            </a:r>
            <a:r>
              <a:rPr lang="en-US" altLang="en-US"/>
              <a:t>relation, except that the value of the attribute </a:t>
            </a:r>
            <a:r>
              <a:rPr lang="en-US" altLang="en-US" i="1"/>
              <a:t>amount </a:t>
            </a:r>
            <a:r>
              <a:rPr lang="en-US" altLang="en-US"/>
              <a:t>is multiplied by 100.</a:t>
            </a:r>
          </a:p>
          <a:p>
            <a:pPr>
              <a:buFont typeface="Monotype Sorts" pitchFamily="2" charset="2"/>
              <a:buNone/>
              <a:tabLst>
                <a:tab pos="2055813" algn="l"/>
              </a:tabLst>
            </a:pPr>
            <a:endParaRPr lang="en-US" altLang="en-US"/>
          </a:p>
        </p:txBody>
      </p:sp>
    </p:spTree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>
            <a:extLst>
              <a:ext uri="{FF2B5EF4-FFF2-40B4-BE49-F238E27FC236}">
                <a16:creationId xmlns:a16="http://schemas.microsoft.com/office/drawing/2014/main" xmlns="" id="{97E79766-3FE5-B909-E96B-C37CBFAE2D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altLang="en-US"/>
              <a:t>The where Clause</a:t>
            </a:r>
          </a:p>
        </p:txBody>
      </p:sp>
      <p:sp>
        <p:nvSpPr>
          <p:cNvPr id="24579" name="Rectangle 4">
            <a:extLst>
              <a:ext uri="{FF2B5EF4-FFF2-40B4-BE49-F238E27FC236}">
                <a16:creationId xmlns:a16="http://schemas.microsoft.com/office/drawing/2014/main" xmlns="" id="{7F1A70B6-315C-4F9D-04D4-D03081C474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9775" y="1106488"/>
            <a:ext cx="7848600" cy="4876800"/>
          </a:xfrm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tabLst>
                <a:tab pos="1311275" algn="l"/>
              </a:tabLst>
            </a:pPr>
            <a:r>
              <a:rPr lang="en-US" altLang="en-US"/>
              <a:t>The </a:t>
            </a:r>
            <a:r>
              <a:rPr lang="en-US" altLang="en-US" b="1">
                <a:solidFill>
                  <a:schemeClr val="tx2"/>
                </a:solidFill>
              </a:rPr>
              <a:t>where</a:t>
            </a:r>
            <a:r>
              <a:rPr lang="en-US" altLang="en-US" b="1"/>
              <a:t> </a:t>
            </a:r>
            <a:r>
              <a:rPr lang="en-US" altLang="en-US"/>
              <a:t>clause specifies conditions that the result must satisfy</a:t>
            </a:r>
          </a:p>
          <a:p>
            <a:pPr lvl="1">
              <a:tabLst>
                <a:tab pos="1311275" algn="l"/>
              </a:tabLst>
            </a:pPr>
            <a:r>
              <a:rPr lang="en-US" altLang="en-US"/>
              <a:t>Corresponds to the selection predicate of the relational algebra.  </a:t>
            </a:r>
          </a:p>
          <a:p>
            <a:pPr>
              <a:tabLst>
                <a:tab pos="1311275" algn="l"/>
              </a:tabLst>
            </a:pPr>
            <a:r>
              <a:rPr lang="en-US" altLang="en-US"/>
              <a:t>To find all loan number for loans made at the Perryridge branch with loan amounts greater than $1200.</a:t>
            </a:r>
          </a:p>
          <a:p>
            <a:pPr>
              <a:buFont typeface="Monotype Sorts" pitchFamily="2" charset="2"/>
              <a:buNone/>
              <a:tabLst>
                <a:tab pos="1311275" algn="l"/>
              </a:tabLst>
            </a:pPr>
            <a:r>
              <a:rPr lang="en-US" altLang="en-US" b="1"/>
              <a:t>		select </a:t>
            </a:r>
            <a:r>
              <a:rPr lang="en-US" altLang="en-US" i="1"/>
              <a:t>loan_number</a:t>
            </a:r>
            <a:br>
              <a:rPr lang="en-US" altLang="en-US" i="1"/>
            </a:br>
            <a:r>
              <a:rPr lang="en-US" altLang="en-US" i="1"/>
              <a:t>	</a:t>
            </a:r>
            <a:r>
              <a:rPr lang="en-US" altLang="en-US" b="1"/>
              <a:t>from </a:t>
            </a:r>
            <a:r>
              <a:rPr lang="en-US" altLang="en-US" i="1"/>
              <a:t>loan</a:t>
            </a:r>
            <a:br>
              <a:rPr lang="en-US" altLang="en-US" i="1"/>
            </a:br>
            <a:r>
              <a:rPr lang="en-US" altLang="en-US" i="1"/>
              <a:t>	</a:t>
            </a:r>
            <a:r>
              <a:rPr lang="en-US" altLang="en-US" b="1"/>
              <a:t>where </a:t>
            </a:r>
            <a:r>
              <a:rPr lang="en-US" altLang="en-US" i="1"/>
              <a:t>branch_name =</a:t>
            </a:r>
            <a:r>
              <a:rPr lang="en-US" altLang="en-US"/>
              <a:t> </a:t>
            </a:r>
            <a:r>
              <a:rPr lang="en-US" altLang="en-US" i="1"/>
              <a:t>'</a:t>
            </a:r>
            <a:r>
              <a:rPr lang="en-US" altLang="en-US"/>
              <a:t>Perryridge'</a:t>
            </a:r>
            <a:r>
              <a:rPr lang="en-US" altLang="en-US" i="1"/>
              <a:t>  </a:t>
            </a:r>
            <a:r>
              <a:rPr lang="en-US" altLang="en-US" b="1"/>
              <a:t>and </a:t>
            </a:r>
            <a:r>
              <a:rPr lang="en-US" altLang="en-US" i="1"/>
              <a:t>amount </a:t>
            </a:r>
            <a:r>
              <a:rPr lang="en-US" altLang="en-US"/>
              <a:t>&gt; 1200</a:t>
            </a:r>
          </a:p>
          <a:p>
            <a:pPr>
              <a:tabLst>
                <a:tab pos="1311275" algn="l"/>
              </a:tabLst>
            </a:pPr>
            <a:r>
              <a:rPr lang="en-US" altLang="en-US"/>
              <a:t>Comparison results can be combined using the logical connectives </a:t>
            </a:r>
            <a:r>
              <a:rPr lang="en-US" altLang="en-US" b="1"/>
              <a:t>and, or, </a:t>
            </a:r>
            <a:r>
              <a:rPr lang="en-US" altLang="en-US"/>
              <a:t>and </a:t>
            </a:r>
            <a:r>
              <a:rPr lang="en-US" altLang="en-US" b="1"/>
              <a:t>not.</a:t>
            </a:r>
            <a:r>
              <a:rPr lang="en-US" altLang="en-US"/>
              <a:t> </a:t>
            </a:r>
          </a:p>
          <a:p>
            <a:pPr>
              <a:tabLst>
                <a:tab pos="1311275" algn="l"/>
              </a:tabLst>
            </a:pPr>
            <a:r>
              <a:rPr lang="en-US" altLang="en-US"/>
              <a:t>Comparisons can be applied to results of arithmetic expressions.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Select Operation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8513" y="1077913"/>
            <a:ext cx="6861175" cy="4137025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1658938" algn="l"/>
                <a:tab pos="3149600" algn="ctr"/>
                <a:tab pos="3425825" algn="l"/>
              </a:tabLst>
            </a:pPr>
            <a:r>
              <a:rPr lang="en-US" sz="1600" smtClean="0"/>
              <a:t>Notation:  </a:t>
            </a:r>
            <a:r>
              <a:rPr lang="en-US" sz="1600" i="1" smtClean="0">
                <a:sym typeface="Symbol" pitchFamily="18" charset="2"/>
              </a:rPr>
              <a:t></a:t>
            </a:r>
            <a:r>
              <a:rPr lang="en-US" sz="1600" smtClean="0">
                <a:sym typeface="Symbol" pitchFamily="18" charset="2"/>
              </a:rPr>
              <a:t> </a:t>
            </a:r>
            <a:r>
              <a:rPr lang="en-US" i="1" baseline="-25000" smtClean="0">
                <a:sym typeface="Symbol" pitchFamily="18" charset="2"/>
              </a:rPr>
              <a:t>p</a:t>
            </a:r>
            <a:r>
              <a:rPr lang="en-US" sz="1600" smtClean="0">
                <a:sym typeface="Symbol" pitchFamily="18" charset="2"/>
              </a:rPr>
              <a:t>(</a:t>
            </a:r>
            <a:r>
              <a:rPr lang="en-US" sz="1600" i="1" smtClean="0">
                <a:sym typeface="Symbol" pitchFamily="18" charset="2"/>
              </a:rPr>
              <a:t>r</a:t>
            </a:r>
            <a:r>
              <a:rPr lang="en-US" sz="1600" smtClean="0">
                <a:sym typeface="Symbol" pitchFamily="18" charset="2"/>
              </a:rPr>
              <a:t>)</a:t>
            </a:r>
          </a:p>
          <a:p>
            <a:pPr>
              <a:lnSpc>
                <a:spcPct val="90000"/>
              </a:lnSpc>
              <a:tabLst>
                <a:tab pos="1658938" algn="l"/>
                <a:tab pos="3149600" algn="ctr"/>
                <a:tab pos="3425825" algn="l"/>
              </a:tabLst>
            </a:pPr>
            <a:r>
              <a:rPr lang="en-US" sz="1600" i="1" smtClean="0">
                <a:sym typeface="Symbol" pitchFamily="18" charset="2"/>
              </a:rPr>
              <a:t>p</a:t>
            </a:r>
            <a:r>
              <a:rPr lang="en-US" sz="1600" smtClean="0">
                <a:sym typeface="Symbol" pitchFamily="18" charset="2"/>
              </a:rPr>
              <a:t> is called the </a:t>
            </a:r>
            <a:r>
              <a:rPr lang="en-US" sz="1600" b="1" smtClean="0">
                <a:solidFill>
                  <a:schemeClr val="tx2"/>
                </a:solidFill>
                <a:sym typeface="Symbol" pitchFamily="18" charset="2"/>
              </a:rPr>
              <a:t>selection predicate</a:t>
            </a:r>
            <a:endParaRPr lang="en-US" sz="1600" b="1" i="1" smtClean="0">
              <a:solidFill>
                <a:schemeClr val="tx2"/>
              </a:solidFill>
              <a:sym typeface="Symbol" pitchFamily="18" charset="2"/>
            </a:endParaRPr>
          </a:p>
          <a:p>
            <a:pPr>
              <a:lnSpc>
                <a:spcPct val="90000"/>
              </a:lnSpc>
              <a:tabLst>
                <a:tab pos="1658938" algn="l"/>
                <a:tab pos="3149600" algn="ctr"/>
                <a:tab pos="3425825" algn="l"/>
              </a:tabLst>
            </a:pPr>
            <a:r>
              <a:rPr lang="en-US" sz="1600" smtClean="0"/>
              <a:t>Defined as:</a:t>
            </a:r>
            <a:br>
              <a:rPr lang="en-US" sz="1600" smtClean="0"/>
            </a:br>
            <a:r>
              <a:rPr lang="en-US" sz="1600" smtClean="0"/>
              <a:t/>
            </a:r>
            <a:br>
              <a:rPr lang="en-US" sz="1600" smtClean="0"/>
            </a:br>
            <a:r>
              <a:rPr lang="en-US" sz="1600" smtClean="0"/>
              <a:t>	 </a:t>
            </a:r>
            <a:r>
              <a:rPr lang="en-US" sz="1600" i="1" smtClean="0">
                <a:sym typeface="Symbol" pitchFamily="18" charset="2"/>
              </a:rPr>
              <a:t></a:t>
            </a:r>
            <a:r>
              <a:rPr lang="en-US" i="1" baseline="-25000" smtClean="0">
                <a:sym typeface="Symbol" pitchFamily="18" charset="2"/>
              </a:rPr>
              <a:t>p</a:t>
            </a:r>
            <a:r>
              <a:rPr lang="en-US" sz="1600" smtClean="0">
                <a:sym typeface="Symbol" pitchFamily="18" charset="2"/>
              </a:rPr>
              <a:t>(</a:t>
            </a:r>
            <a:r>
              <a:rPr lang="en-US" sz="1600" b="1" i="1" smtClean="0">
                <a:sym typeface="Symbol" pitchFamily="18" charset="2"/>
              </a:rPr>
              <a:t>r</a:t>
            </a:r>
            <a:r>
              <a:rPr lang="en-US" sz="1600" smtClean="0">
                <a:sym typeface="Symbol" pitchFamily="18" charset="2"/>
              </a:rPr>
              <a:t>) = {</a:t>
            </a:r>
            <a:r>
              <a:rPr lang="en-US" sz="1600" i="1" smtClean="0">
                <a:sym typeface="Symbol" pitchFamily="18" charset="2"/>
              </a:rPr>
              <a:t>t</a:t>
            </a:r>
            <a:r>
              <a:rPr lang="en-US" sz="1600" smtClean="0">
                <a:sym typeface="Symbol" pitchFamily="18" charset="2"/>
              </a:rPr>
              <a:t> | </a:t>
            </a:r>
            <a:r>
              <a:rPr lang="en-US" sz="1600" i="1" smtClean="0">
                <a:sym typeface="Symbol" pitchFamily="18" charset="2"/>
              </a:rPr>
              <a:t>t</a:t>
            </a:r>
            <a:r>
              <a:rPr lang="en-US" sz="1600" smtClean="0">
                <a:sym typeface="Symbol" pitchFamily="18" charset="2"/>
              </a:rPr>
              <a:t>  </a:t>
            </a:r>
            <a:r>
              <a:rPr lang="en-US" sz="1600" i="1" smtClean="0">
                <a:sym typeface="Symbol" pitchFamily="18" charset="2"/>
              </a:rPr>
              <a:t>r</a:t>
            </a:r>
            <a:r>
              <a:rPr lang="en-US" sz="1600" smtClean="0">
                <a:sym typeface="Symbol" pitchFamily="18" charset="2"/>
              </a:rPr>
              <a:t> </a:t>
            </a:r>
            <a:r>
              <a:rPr lang="en-US" sz="1600" b="1" smtClean="0">
                <a:sym typeface="Symbol" pitchFamily="18" charset="2"/>
              </a:rPr>
              <a:t>and </a:t>
            </a:r>
            <a:r>
              <a:rPr lang="en-US" sz="1600" i="1" smtClean="0">
                <a:sym typeface="Symbol" pitchFamily="18" charset="2"/>
              </a:rPr>
              <a:t>p(t)</a:t>
            </a:r>
            <a:r>
              <a:rPr lang="en-US" sz="1600" smtClean="0">
                <a:sym typeface="Symbol" pitchFamily="18" charset="2"/>
              </a:rPr>
              <a:t>}</a:t>
            </a:r>
            <a:br>
              <a:rPr lang="en-US" sz="1600" smtClean="0">
                <a:sym typeface="Symbol" pitchFamily="18" charset="2"/>
              </a:rPr>
            </a:br>
            <a:endParaRPr lang="en-US" sz="1600" smtClean="0">
              <a:sym typeface="Symbol" pitchFamily="18" charset="2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  <a:tabLst>
                <a:tab pos="1658938" algn="l"/>
                <a:tab pos="3149600" algn="ctr"/>
                <a:tab pos="3425825" algn="l"/>
              </a:tabLst>
            </a:pPr>
            <a:r>
              <a:rPr lang="en-US" sz="1600" smtClean="0">
                <a:sym typeface="Symbol" pitchFamily="18" charset="2"/>
              </a:rPr>
              <a:t>	Where</a:t>
            </a:r>
            <a:r>
              <a:rPr lang="en-US" sz="1600" i="1" smtClean="0">
                <a:sym typeface="Symbol" pitchFamily="18" charset="2"/>
              </a:rPr>
              <a:t> p</a:t>
            </a:r>
            <a:r>
              <a:rPr lang="en-US" sz="1600" smtClean="0">
                <a:sym typeface="Symbol" pitchFamily="18" charset="2"/>
              </a:rPr>
              <a:t> is a formula in propositional calculus consisting of </a:t>
            </a:r>
            <a:r>
              <a:rPr lang="en-US" sz="1600" b="1" smtClean="0">
                <a:solidFill>
                  <a:schemeClr val="tx2"/>
                </a:solidFill>
                <a:sym typeface="Symbol" pitchFamily="18" charset="2"/>
              </a:rPr>
              <a:t>terms</a:t>
            </a:r>
            <a:r>
              <a:rPr lang="en-US" sz="160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1600" smtClean="0">
                <a:sym typeface="Symbol" pitchFamily="18" charset="2"/>
              </a:rPr>
              <a:t>connected by :  (</a:t>
            </a:r>
            <a:r>
              <a:rPr lang="en-US" sz="1600" b="1" smtClean="0">
                <a:sym typeface="Symbol" pitchFamily="18" charset="2"/>
              </a:rPr>
              <a:t>and</a:t>
            </a:r>
            <a:r>
              <a:rPr lang="en-US" sz="1600" smtClean="0">
                <a:sym typeface="Symbol" pitchFamily="18" charset="2"/>
              </a:rPr>
              <a:t>),  (</a:t>
            </a:r>
            <a:r>
              <a:rPr lang="en-US" sz="1600" b="1" smtClean="0">
                <a:sym typeface="Symbol" pitchFamily="18" charset="2"/>
              </a:rPr>
              <a:t>or</a:t>
            </a:r>
            <a:r>
              <a:rPr lang="en-US" sz="1600" smtClean="0">
                <a:sym typeface="Symbol" pitchFamily="18" charset="2"/>
              </a:rPr>
              <a:t>),  (</a:t>
            </a:r>
            <a:r>
              <a:rPr lang="en-US" sz="1600" b="1" smtClean="0">
                <a:sym typeface="Symbol" pitchFamily="18" charset="2"/>
              </a:rPr>
              <a:t>not</a:t>
            </a:r>
            <a:r>
              <a:rPr lang="en-US" sz="1600" smtClean="0">
                <a:sym typeface="Symbol" pitchFamily="18" charset="2"/>
              </a:rPr>
              <a:t>)</a:t>
            </a:r>
            <a:br>
              <a:rPr lang="en-US" sz="1600" smtClean="0">
                <a:sym typeface="Symbol" pitchFamily="18" charset="2"/>
              </a:rPr>
            </a:br>
            <a:r>
              <a:rPr lang="en-US" sz="1600" smtClean="0">
                <a:sym typeface="Symbol" pitchFamily="18" charset="2"/>
              </a:rPr>
              <a:t>Each </a:t>
            </a:r>
            <a:r>
              <a:rPr lang="en-US" sz="1600" b="1" smtClean="0">
                <a:solidFill>
                  <a:schemeClr val="tx2"/>
                </a:solidFill>
                <a:sym typeface="Symbol" pitchFamily="18" charset="2"/>
              </a:rPr>
              <a:t>term</a:t>
            </a:r>
            <a:r>
              <a:rPr lang="en-US" sz="1600" smtClean="0">
                <a:sym typeface="Symbol" pitchFamily="18" charset="2"/>
              </a:rPr>
              <a:t> is one of:</a:t>
            </a:r>
          </a:p>
          <a:p>
            <a:pPr>
              <a:lnSpc>
                <a:spcPct val="110000"/>
              </a:lnSpc>
              <a:buFont typeface="Monotype Sorts" pitchFamily="2" charset="2"/>
              <a:buNone/>
              <a:tabLst>
                <a:tab pos="1658938" algn="l"/>
                <a:tab pos="3149600" algn="ctr"/>
                <a:tab pos="3425825" algn="l"/>
              </a:tabLst>
            </a:pPr>
            <a:r>
              <a:rPr lang="en-US" sz="1600" smtClean="0">
                <a:sym typeface="Symbol" pitchFamily="18" charset="2"/>
              </a:rPr>
              <a:t>		&lt;attribute&gt;	</a:t>
            </a:r>
            <a:r>
              <a:rPr lang="en-US" sz="1600" i="1" smtClean="0">
                <a:sym typeface="Symbol" pitchFamily="18" charset="2"/>
              </a:rPr>
              <a:t>op</a:t>
            </a:r>
            <a:r>
              <a:rPr lang="en-US" sz="1600" smtClean="0">
                <a:sym typeface="Symbol" pitchFamily="18" charset="2"/>
              </a:rPr>
              <a:t> 	&lt;attribute&gt; or &lt;constant&gt;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tabLst>
                <a:tab pos="1658938" algn="l"/>
                <a:tab pos="3149600" algn="ctr"/>
                <a:tab pos="3425825" algn="l"/>
              </a:tabLst>
            </a:pPr>
            <a:r>
              <a:rPr lang="en-US" sz="1600" smtClean="0">
                <a:sym typeface="Symbol" pitchFamily="18" charset="2"/>
              </a:rPr>
              <a:t>     where </a:t>
            </a:r>
            <a:r>
              <a:rPr lang="en-US" sz="1600" i="1" smtClean="0">
                <a:sym typeface="Symbol" pitchFamily="18" charset="2"/>
              </a:rPr>
              <a:t>op</a:t>
            </a:r>
            <a:r>
              <a:rPr lang="en-US" sz="1600" smtClean="0">
                <a:sym typeface="Symbol" pitchFamily="18" charset="2"/>
              </a:rPr>
              <a:t> is one of:  =, , &gt;, . &lt;. </a:t>
            </a:r>
            <a:br>
              <a:rPr lang="en-US" sz="1600" smtClean="0">
                <a:sym typeface="Symbol" pitchFamily="18" charset="2"/>
              </a:rPr>
            </a:br>
            <a:endParaRPr lang="en-US" sz="1600" smtClean="0">
              <a:sym typeface="Symbol" pitchFamily="18" charset="2"/>
            </a:endParaRPr>
          </a:p>
          <a:p>
            <a:pPr>
              <a:lnSpc>
                <a:spcPct val="90000"/>
              </a:lnSpc>
              <a:tabLst>
                <a:tab pos="1658938" algn="l"/>
                <a:tab pos="3149600" algn="ctr"/>
                <a:tab pos="3425825" algn="l"/>
              </a:tabLst>
            </a:pPr>
            <a:r>
              <a:rPr lang="en-US" sz="1600" smtClean="0">
                <a:sym typeface="Symbol" pitchFamily="18" charset="2"/>
              </a:rPr>
              <a:t>Example of selection:</a:t>
            </a:r>
            <a:br>
              <a:rPr lang="en-US" sz="1600" smtClean="0">
                <a:sym typeface="Symbol" pitchFamily="18" charset="2"/>
              </a:rPr>
            </a:br>
            <a:r>
              <a:rPr lang="en-US" sz="1600" smtClean="0">
                <a:sym typeface="Symbol" pitchFamily="18" charset="2"/>
              </a:rPr>
              <a:t/>
            </a:r>
            <a:br>
              <a:rPr lang="en-US" sz="1600" smtClean="0">
                <a:sym typeface="Symbol" pitchFamily="18" charset="2"/>
              </a:rPr>
            </a:br>
            <a:r>
              <a:rPr lang="en-US" sz="1600" smtClean="0">
                <a:sym typeface="Symbol" pitchFamily="18" charset="2"/>
              </a:rPr>
              <a:t>  </a:t>
            </a:r>
            <a:r>
              <a:rPr lang="en-US" sz="2000" smtClean="0">
                <a:sym typeface="Symbol" pitchFamily="18" charset="2"/>
              </a:rPr>
              <a:t>	</a:t>
            </a:r>
            <a:r>
              <a:rPr lang="en-US" sz="2000" i="1" smtClean="0">
                <a:sym typeface="Symbol" pitchFamily="18" charset="2"/>
              </a:rPr>
              <a:t></a:t>
            </a:r>
            <a:r>
              <a:rPr lang="en-US" sz="2000" smtClean="0">
                <a:sym typeface="Symbol" pitchFamily="18" charset="2"/>
              </a:rPr>
              <a:t> </a:t>
            </a:r>
            <a:r>
              <a:rPr lang="en-US" sz="2400" i="1" baseline="-25000" smtClean="0">
                <a:sym typeface="Symbol" pitchFamily="18" charset="2"/>
              </a:rPr>
              <a:t>dept_name=“Physics”</a:t>
            </a:r>
            <a:r>
              <a:rPr lang="en-US" sz="2000" smtClean="0">
                <a:sym typeface="Symbol" pitchFamily="18" charset="2"/>
              </a:rPr>
              <a:t>(</a:t>
            </a:r>
            <a:r>
              <a:rPr lang="en-US" sz="2000" i="1" smtClean="0">
                <a:sym typeface="Symbol" pitchFamily="18" charset="2"/>
              </a:rPr>
              <a:t>instructor</a:t>
            </a:r>
            <a:r>
              <a:rPr lang="en-US" sz="2000" smtClean="0">
                <a:sym typeface="Symbol" pitchFamily="18" charset="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99BC868D-B32A-FF1D-76F9-BD7DF8D8AB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altLang="en-US"/>
              <a:t>The where Clause (Cont.)</a:t>
            </a:r>
          </a:p>
        </p:txBody>
      </p:sp>
      <p:sp>
        <p:nvSpPr>
          <p:cNvPr id="25603" name="Rectangle 4">
            <a:extLst>
              <a:ext uri="{FF2B5EF4-FFF2-40B4-BE49-F238E27FC236}">
                <a16:creationId xmlns:a16="http://schemas.microsoft.com/office/drawing/2014/main" xmlns="" id="{AE2FD5F7-9FB4-B496-5A0D-65F5EB9704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9775" y="1106488"/>
            <a:ext cx="8089900" cy="1914525"/>
          </a:xfrm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SQL includes a </a:t>
            </a:r>
            <a:r>
              <a:rPr lang="en-US" altLang="en-US" b="1">
                <a:solidFill>
                  <a:schemeClr val="tx2"/>
                </a:solidFill>
              </a:rPr>
              <a:t>between</a:t>
            </a:r>
            <a:r>
              <a:rPr lang="en-US" altLang="en-US"/>
              <a:t> comparison operator</a:t>
            </a:r>
          </a:p>
          <a:p>
            <a:r>
              <a:rPr lang="en-US" altLang="en-US"/>
              <a:t>Example:  Find the loan number of those loans with loan amounts between $90,000 and $100,000 (that is, </a:t>
            </a:r>
            <a:r>
              <a:rPr lang="en-US" altLang="en-US">
                <a:latin typeface="Symbol" panose="05050102010706020507" pitchFamily="18" charset="2"/>
              </a:rPr>
              <a:t> </a:t>
            </a:r>
            <a:r>
              <a:rPr lang="en-US" altLang="en-US"/>
              <a:t>$90,000 and </a:t>
            </a:r>
            <a:r>
              <a:rPr lang="en-US" altLang="en-US">
                <a:latin typeface="Symbol" panose="05050102010706020507" pitchFamily="18" charset="2"/>
              </a:rPr>
              <a:t> </a:t>
            </a:r>
            <a:r>
              <a:rPr lang="en-US" altLang="en-US"/>
              <a:t>$100,000)</a:t>
            </a:r>
            <a:endParaRPr kumimoji="0" lang="en-US" altLang="en-US" sz="2000">
              <a:latin typeface="Times New Roman" panose="02020603050405020304" pitchFamily="18" charset="0"/>
            </a:endParaRPr>
          </a:p>
          <a:p>
            <a:endParaRPr lang="en-US" altLang="en-US"/>
          </a:p>
        </p:txBody>
      </p:sp>
      <p:sp>
        <p:nvSpPr>
          <p:cNvPr id="16391" name="Text Box 7">
            <a:extLst>
              <a:ext uri="{FF2B5EF4-FFF2-40B4-BE49-F238E27FC236}">
                <a16:creationId xmlns:a16="http://schemas.microsoft.com/office/drawing/2014/main" xmlns="" id="{507B3F90-52E4-F236-71B1-665D643EEA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5863" y="2181225"/>
            <a:ext cx="71374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r>
              <a:rPr kumimoji="1" lang="en-US" altLang="en-US" sz="1800" b="1"/>
              <a:t>  select</a:t>
            </a:r>
            <a:r>
              <a:rPr kumimoji="1" lang="en-US" altLang="en-US" sz="1800" i="1"/>
              <a:t> loan_number</a:t>
            </a:r>
            <a:r>
              <a:rPr kumimoji="1" lang="en-US" altLang="en-US" sz="1800"/>
              <a:t/>
            </a:r>
            <a:br>
              <a:rPr kumimoji="1" lang="en-US" altLang="en-US" sz="1800"/>
            </a:br>
            <a:r>
              <a:rPr kumimoji="1" lang="en-US" altLang="en-US" sz="1800"/>
              <a:t>	</a:t>
            </a:r>
            <a:r>
              <a:rPr kumimoji="1" lang="en-US" altLang="en-US" sz="1800" b="1"/>
              <a:t>from </a:t>
            </a:r>
            <a:r>
              <a:rPr kumimoji="1" lang="en-US" altLang="en-US" sz="1800" i="1"/>
              <a:t>loan</a:t>
            </a:r>
            <a:r>
              <a:rPr kumimoji="1" lang="en-US" altLang="en-US" sz="1800"/>
              <a:t/>
            </a:r>
            <a:br>
              <a:rPr kumimoji="1" lang="en-US" altLang="en-US" sz="1800"/>
            </a:br>
            <a:r>
              <a:rPr kumimoji="1" lang="en-US" altLang="en-US" sz="1800"/>
              <a:t>	</a:t>
            </a:r>
            <a:r>
              <a:rPr kumimoji="1" lang="en-US" altLang="en-US" sz="1800" b="1"/>
              <a:t>where </a:t>
            </a:r>
            <a:r>
              <a:rPr kumimoji="1" lang="en-US" altLang="en-US" sz="1800" i="1"/>
              <a:t>amount</a:t>
            </a:r>
            <a:r>
              <a:rPr kumimoji="1" lang="en-US" altLang="en-US" sz="1800"/>
              <a:t> </a:t>
            </a:r>
            <a:r>
              <a:rPr kumimoji="1" lang="en-US" altLang="en-US" sz="1800" b="1"/>
              <a:t>between </a:t>
            </a:r>
            <a:r>
              <a:rPr kumimoji="1" lang="en-US" altLang="en-US" sz="1800"/>
              <a:t>90000 </a:t>
            </a:r>
            <a:r>
              <a:rPr kumimoji="1" lang="en-US" altLang="en-US" sz="1800" b="1"/>
              <a:t>and </a:t>
            </a:r>
            <a:r>
              <a:rPr kumimoji="1" lang="en-US" altLang="en-US" sz="1800"/>
              <a:t>100000</a:t>
            </a:r>
          </a:p>
          <a:p>
            <a:endParaRPr lang="en-US" altLang="en-US" sz="1800">
              <a:latin typeface="Times New Roman" panose="02020603050405020304" pitchFamily="18" charset="0"/>
            </a:endParaRPr>
          </a:p>
          <a:p>
            <a:endParaRPr lang="en-US" altLang="en-US" sz="1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xmlns="" id="{A863B697-79C3-9EF9-3191-3AFA82E4C9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altLang="en-US"/>
              <a:t>The from Clause</a:t>
            </a:r>
          </a:p>
        </p:txBody>
      </p:sp>
      <p:sp>
        <p:nvSpPr>
          <p:cNvPr id="26627" name="Rectangle 4">
            <a:extLst>
              <a:ext uri="{FF2B5EF4-FFF2-40B4-BE49-F238E27FC236}">
                <a16:creationId xmlns:a16="http://schemas.microsoft.com/office/drawing/2014/main" xmlns="" id="{5A0CF38A-E328-C137-A18F-95B9869A83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9775" y="1106488"/>
            <a:ext cx="8763000" cy="2249487"/>
          </a:xfrm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tabLst>
                <a:tab pos="635000" algn="l"/>
                <a:tab pos="2403475" algn="l"/>
              </a:tabLst>
            </a:pPr>
            <a:r>
              <a:rPr lang="en-US" altLang="en-US"/>
              <a:t>The </a:t>
            </a:r>
            <a:r>
              <a:rPr lang="en-US" altLang="en-US" b="1">
                <a:solidFill>
                  <a:schemeClr val="tx2"/>
                </a:solidFill>
              </a:rPr>
              <a:t>from</a:t>
            </a:r>
            <a:r>
              <a:rPr lang="en-US" altLang="en-US" b="1"/>
              <a:t> </a:t>
            </a:r>
            <a:r>
              <a:rPr lang="en-US" altLang="en-US"/>
              <a:t>clause lists the relations involved in the query</a:t>
            </a:r>
          </a:p>
          <a:p>
            <a:pPr lvl="1">
              <a:tabLst>
                <a:tab pos="635000" algn="l"/>
                <a:tab pos="2403475" algn="l"/>
              </a:tabLst>
            </a:pPr>
            <a:r>
              <a:rPr lang="en-US" altLang="en-US"/>
              <a:t>Corresponds to the Cartesian product operation of the relational algebra.</a:t>
            </a:r>
          </a:p>
          <a:p>
            <a:pPr>
              <a:tabLst>
                <a:tab pos="635000" algn="l"/>
                <a:tab pos="2403475" algn="l"/>
              </a:tabLst>
            </a:pPr>
            <a:r>
              <a:rPr lang="en-US" altLang="en-US"/>
              <a:t>Find the Cartesian product </a:t>
            </a:r>
            <a:r>
              <a:rPr lang="en-US" altLang="en-US" i="1"/>
              <a:t>borrower X loan</a:t>
            </a:r>
            <a:endParaRPr lang="en-US" altLang="en-US"/>
          </a:p>
          <a:p>
            <a:pPr>
              <a:buFont typeface="Monotype Sorts" pitchFamily="2" charset="2"/>
              <a:buNone/>
              <a:tabLst>
                <a:tab pos="635000" algn="l"/>
                <a:tab pos="2403475" algn="l"/>
              </a:tabLst>
            </a:pPr>
            <a:r>
              <a:rPr lang="en-US" altLang="en-US" b="1"/>
              <a:t>			select </a:t>
            </a:r>
            <a:r>
              <a:rPr lang="en-US" altLang="en-US">
                <a:latin typeface="Symbol" panose="05050102010706020507" pitchFamily="18" charset="2"/>
              </a:rPr>
              <a:t></a:t>
            </a:r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		</a:t>
            </a:r>
            <a:r>
              <a:rPr lang="en-US" altLang="en-US" b="1"/>
              <a:t>from </a:t>
            </a:r>
            <a:r>
              <a:rPr lang="en-US" altLang="en-US" i="1"/>
              <a:t>borrower, loan</a:t>
            </a:r>
          </a:p>
        </p:txBody>
      </p:sp>
      <p:sp>
        <p:nvSpPr>
          <p:cNvPr id="26628" name="Text Box 5">
            <a:extLst>
              <a:ext uri="{FF2B5EF4-FFF2-40B4-BE49-F238E27FC236}">
                <a16:creationId xmlns:a16="http://schemas.microsoft.com/office/drawing/2014/main" xmlns="" id="{14B9C43B-ABB4-C2DD-F9F6-79AADD91A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938" y="2838450"/>
            <a:ext cx="8251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Char char="n"/>
            </a:pPr>
            <a:r>
              <a:rPr kumimoji="1" lang="en-US" altLang="en-US" sz="1800"/>
              <a:t>   Find the name, loan number and loan amount of all customers   </a:t>
            </a:r>
            <a:br>
              <a:rPr kumimoji="1" lang="en-US" altLang="en-US" sz="1800"/>
            </a:br>
            <a:r>
              <a:rPr kumimoji="1" lang="en-US" altLang="en-US" sz="1800"/>
              <a:t>     having a loan at the Perryridge branch.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8438" name="Text Box 6">
            <a:extLst>
              <a:ext uri="{FF2B5EF4-FFF2-40B4-BE49-F238E27FC236}">
                <a16:creationId xmlns:a16="http://schemas.microsoft.com/office/drawing/2014/main" xmlns="" id="{03A12C14-08B0-4DA9-1A4D-04712CA87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6963" y="3717925"/>
            <a:ext cx="66548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r>
              <a:rPr kumimoji="1" lang="en-US" altLang="en-US" sz="1800" b="1"/>
              <a:t>select </a:t>
            </a:r>
            <a:r>
              <a:rPr kumimoji="1" lang="en-US" altLang="en-US" sz="1800" i="1"/>
              <a:t>customer_name, borrower.loan_number, amount</a:t>
            </a:r>
            <a:br>
              <a:rPr kumimoji="1" lang="en-US" altLang="en-US" sz="1800" i="1"/>
            </a:br>
            <a:r>
              <a:rPr kumimoji="1" lang="en-US" altLang="en-US" sz="1800" i="1"/>
              <a:t>           </a:t>
            </a:r>
            <a:r>
              <a:rPr kumimoji="1" lang="en-US" altLang="en-US" sz="1800" b="1"/>
              <a:t>from </a:t>
            </a:r>
            <a:r>
              <a:rPr kumimoji="1" lang="en-US" altLang="en-US" sz="1800" i="1"/>
              <a:t>borrower, loan</a:t>
            </a:r>
            <a:br>
              <a:rPr kumimoji="1" lang="en-US" altLang="en-US" sz="1800" i="1"/>
            </a:br>
            <a:r>
              <a:rPr kumimoji="1" lang="en-US" altLang="en-US" sz="1800" i="1"/>
              <a:t>           </a:t>
            </a:r>
            <a:r>
              <a:rPr kumimoji="1" lang="en-US" altLang="en-US" sz="1800" b="1"/>
              <a:t>where  </a:t>
            </a:r>
            <a:r>
              <a:rPr kumimoji="1" lang="en-US" altLang="en-US" sz="1800" b="1" i="1"/>
              <a:t> </a:t>
            </a:r>
            <a:r>
              <a:rPr kumimoji="1" lang="en-US" altLang="en-US" sz="1800" i="1"/>
              <a:t>borrower.loan_number = loan.loan_number  </a:t>
            </a:r>
            <a:r>
              <a:rPr kumimoji="1" lang="en-US" altLang="en-US" sz="1800" b="1"/>
              <a:t>and</a:t>
            </a:r>
            <a:br>
              <a:rPr kumimoji="1" lang="en-US" altLang="en-US" sz="1800" b="1"/>
            </a:br>
            <a:r>
              <a:rPr kumimoji="1" lang="en-US" altLang="en-US" sz="1800" b="1"/>
              <a:t>                         </a:t>
            </a:r>
            <a:r>
              <a:rPr kumimoji="1" lang="en-US" altLang="en-US" sz="1800" i="1"/>
              <a:t>branch_name =</a:t>
            </a:r>
            <a:r>
              <a:rPr kumimoji="1" lang="en-US" altLang="en-US" sz="1800"/>
              <a:t> 'Perryridge' </a:t>
            </a:r>
          </a:p>
          <a:p>
            <a:endParaRPr lang="en-US" altLang="en-US" sz="1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>
            <a:extLst>
              <a:ext uri="{FF2B5EF4-FFF2-40B4-BE49-F238E27FC236}">
                <a16:creationId xmlns:a16="http://schemas.microsoft.com/office/drawing/2014/main" xmlns="" id="{DFE03FBF-ADF0-26F1-25E2-12BB23106A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altLang="en-US"/>
              <a:t>The Rename Operation</a:t>
            </a:r>
          </a:p>
        </p:txBody>
      </p:sp>
      <p:sp>
        <p:nvSpPr>
          <p:cNvPr id="27651" name="Rectangle 4">
            <a:extLst>
              <a:ext uri="{FF2B5EF4-FFF2-40B4-BE49-F238E27FC236}">
                <a16:creationId xmlns:a16="http://schemas.microsoft.com/office/drawing/2014/main" xmlns="" id="{89C51DE0-334C-1C47-4F3C-86BCDED654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9775" y="1106488"/>
            <a:ext cx="8115300" cy="2481262"/>
          </a:xfrm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tabLst>
                <a:tab pos="2055813" algn="l"/>
              </a:tabLst>
            </a:pPr>
            <a:r>
              <a:rPr lang="en-US" altLang="en-US"/>
              <a:t>The SQL allows renaming relations and attributes using the </a:t>
            </a:r>
            <a:r>
              <a:rPr lang="en-US" altLang="en-US" b="1"/>
              <a:t>as </a:t>
            </a:r>
            <a:r>
              <a:rPr lang="en-US" altLang="en-US"/>
              <a:t>clause:</a:t>
            </a:r>
          </a:p>
          <a:p>
            <a:pPr>
              <a:buFont typeface="Monotype Sorts" pitchFamily="2" charset="2"/>
              <a:buNone/>
              <a:tabLst>
                <a:tab pos="2055813" algn="l"/>
              </a:tabLst>
            </a:pPr>
            <a:r>
              <a:rPr lang="en-US" altLang="en-US" i="1"/>
              <a:t>		old-name </a:t>
            </a:r>
            <a:r>
              <a:rPr lang="en-US" altLang="en-US" b="1"/>
              <a:t>as</a:t>
            </a:r>
            <a:r>
              <a:rPr lang="en-US" altLang="en-US" i="1"/>
              <a:t> new-name</a:t>
            </a:r>
            <a:endParaRPr lang="en-US" altLang="en-US"/>
          </a:p>
          <a:p>
            <a:pPr>
              <a:lnSpc>
                <a:spcPct val="110000"/>
              </a:lnSpc>
              <a:tabLst>
                <a:tab pos="2055813" algn="l"/>
              </a:tabLst>
            </a:pPr>
            <a:r>
              <a:rPr lang="en-US" altLang="en-US"/>
              <a:t>Find the name, loan number and loan amount of all customers; rename the column name </a:t>
            </a:r>
            <a:r>
              <a:rPr lang="en-US" altLang="en-US" i="1"/>
              <a:t>loan_number </a:t>
            </a:r>
            <a:r>
              <a:rPr lang="en-US" altLang="en-US"/>
              <a:t>as </a:t>
            </a:r>
            <a:r>
              <a:rPr lang="en-US" altLang="en-US" i="1"/>
              <a:t>loan_id.</a:t>
            </a:r>
            <a:endParaRPr lang="en-US" altLang="en-US"/>
          </a:p>
        </p:txBody>
      </p:sp>
      <p:sp>
        <p:nvSpPr>
          <p:cNvPr id="20485" name="Text Box 5">
            <a:extLst>
              <a:ext uri="{FF2B5EF4-FFF2-40B4-BE49-F238E27FC236}">
                <a16:creationId xmlns:a16="http://schemas.microsoft.com/office/drawing/2014/main" xmlns="" id="{915D5727-9FFA-A266-B44D-EF4B14936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2955925"/>
            <a:ext cx="7573962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kumimoji="1" lang="en-US" altLang="en-US" sz="1800" b="1"/>
              <a:t>select </a:t>
            </a:r>
            <a:r>
              <a:rPr kumimoji="1" lang="en-US" altLang="en-US" sz="1800" i="1"/>
              <a:t>customer_name, borrower.loan_number </a:t>
            </a:r>
            <a:r>
              <a:rPr kumimoji="1" lang="en-US" altLang="en-US" sz="1800" b="1"/>
              <a:t>as </a:t>
            </a:r>
            <a:r>
              <a:rPr kumimoji="1" lang="en-US" altLang="en-US" sz="1800" i="1"/>
              <a:t>loan_id, amount</a:t>
            </a:r>
            <a:br>
              <a:rPr kumimoji="1" lang="en-US" altLang="en-US" sz="1800" i="1"/>
            </a:br>
            <a:r>
              <a:rPr kumimoji="1" lang="en-US" altLang="en-US" sz="1800" b="1"/>
              <a:t>from </a:t>
            </a:r>
            <a:r>
              <a:rPr kumimoji="1" lang="en-US" altLang="en-US" sz="1800" i="1"/>
              <a:t>borrower, loan</a:t>
            </a:r>
            <a:r>
              <a:rPr kumimoji="1" lang="en-US" altLang="en-US" sz="1800"/>
              <a:t/>
            </a:r>
            <a:br>
              <a:rPr kumimoji="1" lang="en-US" altLang="en-US" sz="1800"/>
            </a:br>
            <a:r>
              <a:rPr kumimoji="1" lang="en-US" altLang="en-US" sz="1800" b="1"/>
              <a:t>where </a:t>
            </a:r>
            <a:r>
              <a:rPr kumimoji="1" lang="en-US" altLang="en-US" sz="1800" i="1"/>
              <a:t>borrower.loan_number = loan.loan_number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>
            <a:extLst>
              <a:ext uri="{FF2B5EF4-FFF2-40B4-BE49-F238E27FC236}">
                <a16:creationId xmlns:a16="http://schemas.microsoft.com/office/drawing/2014/main" xmlns="" id="{8149D17D-00EC-C775-4277-DBC78F6E03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>
              <a:defRPr/>
            </a:pPr>
            <a:r>
              <a:rPr lang="en-US" altLang="en-US"/>
              <a:t>Tuple Variables</a:t>
            </a:r>
          </a:p>
        </p:txBody>
      </p:sp>
      <p:sp>
        <p:nvSpPr>
          <p:cNvPr id="28675" name="Rectangle 4">
            <a:extLst>
              <a:ext uri="{FF2B5EF4-FFF2-40B4-BE49-F238E27FC236}">
                <a16:creationId xmlns:a16="http://schemas.microsoft.com/office/drawing/2014/main" xmlns="" id="{356D9616-B190-BAFF-C125-1E0BB2CB8F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15975" y="1108075"/>
            <a:ext cx="7661275" cy="1487488"/>
          </a:xfrm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>
              <a:tabLst>
                <a:tab pos="2055813" algn="l"/>
              </a:tabLst>
            </a:pPr>
            <a:r>
              <a:rPr lang="en-US" altLang="en-US"/>
              <a:t>Tuple variables are defined in the </a:t>
            </a:r>
            <a:r>
              <a:rPr lang="en-US" altLang="en-US" b="1"/>
              <a:t>from</a:t>
            </a:r>
            <a:r>
              <a:rPr lang="en-US" altLang="en-US"/>
              <a:t> clause via the use of the </a:t>
            </a:r>
            <a:r>
              <a:rPr lang="en-US" altLang="en-US" b="1"/>
              <a:t>as </a:t>
            </a:r>
            <a:r>
              <a:rPr lang="en-US" altLang="en-US"/>
              <a:t>clause.</a:t>
            </a:r>
          </a:p>
          <a:p>
            <a:pPr>
              <a:tabLst>
                <a:tab pos="2055813" algn="l"/>
              </a:tabLst>
            </a:pPr>
            <a:r>
              <a:rPr lang="en-US" altLang="en-US"/>
              <a:t>Find the customer names and their loan numbers for all customers having a loan at some branch.</a:t>
            </a:r>
            <a:endParaRPr lang="en-US" altLang="en-US" i="1"/>
          </a:p>
        </p:txBody>
      </p:sp>
      <p:sp>
        <p:nvSpPr>
          <p:cNvPr id="28676" name="Text Box 6">
            <a:extLst>
              <a:ext uri="{FF2B5EF4-FFF2-40B4-BE49-F238E27FC236}">
                <a16:creationId xmlns:a16="http://schemas.microsoft.com/office/drawing/2014/main" xmlns="" id="{A6D4A015-528D-BA32-227D-ECC6CF4A3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825" y="3636963"/>
            <a:ext cx="7564438" cy="210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Char char="n"/>
            </a:pPr>
            <a:r>
              <a:rPr kumimoji="1" lang="en-US" altLang="en-US" sz="1800"/>
              <a:t>    Find the names of all branches that have greater assets than </a:t>
            </a:r>
            <a:br>
              <a:rPr kumimoji="1" lang="en-US" altLang="en-US" sz="1800"/>
            </a:br>
            <a:r>
              <a:rPr kumimoji="1" lang="en-US" altLang="en-US" sz="1800"/>
              <a:t>      some branch located in Brooklyn.</a:t>
            </a:r>
          </a:p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r>
              <a:rPr kumimoji="1" lang="en-US" altLang="en-US" b="1"/>
              <a:t>             select distinct </a:t>
            </a:r>
            <a:r>
              <a:rPr kumimoji="1" lang="en-US" altLang="en-US" i="1"/>
              <a:t>T.branch_name</a:t>
            </a:r>
            <a:br>
              <a:rPr kumimoji="1" lang="en-US" altLang="en-US" i="1"/>
            </a:br>
            <a:r>
              <a:rPr kumimoji="1" lang="en-US" altLang="en-US" i="1"/>
              <a:t>             </a:t>
            </a:r>
            <a:r>
              <a:rPr kumimoji="1" lang="en-US" altLang="en-US" b="1"/>
              <a:t>from </a:t>
            </a:r>
            <a:r>
              <a:rPr kumimoji="1" lang="en-US" altLang="en-US" i="1"/>
              <a:t>branch </a:t>
            </a:r>
            <a:r>
              <a:rPr kumimoji="1" lang="en-US" altLang="en-US" b="1"/>
              <a:t>as </a:t>
            </a:r>
            <a:r>
              <a:rPr kumimoji="1" lang="en-US" altLang="en-US" i="1"/>
              <a:t>T, branch </a:t>
            </a:r>
            <a:r>
              <a:rPr kumimoji="1" lang="en-US" altLang="en-US" b="1"/>
              <a:t>as </a:t>
            </a:r>
            <a:r>
              <a:rPr kumimoji="1" lang="en-US" altLang="en-US" i="1"/>
              <a:t>S</a:t>
            </a:r>
            <a:br>
              <a:rPr kumimoji="1" lang="en-US" altLang="en-US" i="1"/>
            </a:br>
            <a:r>
              <a:rPr kumimoji="1" lang="en-US" altLang="en-US" i="1"/>
              <a:t>             </a:t>
            </a:r>
            <a:r>
              <a:rPr kumimoji="1" lang="en-US" altLang="en-US" b="1"/>
              <a:t>where </a:t>
            </a:r>
            <a:r>
              <a:rPr kumimoji="1" lang="en-US" altLang="en-US" i="1"/>
              <a:t>T.assets &gt; S.assets </a:t>
            </a:r>
            <a:r>
              <a:rPr kumimoji="1" lang="en-US" altLang="en-US" b="1"/>
              <a:t>and </a:t>
            </a:r>
            <a:r>
              <a:rPr kumimoji="1" lang="en-US" altLang="en-US" i="1"/>
              <a:t>S.branch_city = '</a:t>
            </a:r>
            <a:r>
              <a:rPr kumimoji="1" lang="en-US" altLang="en-US"/>
              <a:t>Brooklyn</a:t>
            </a:r>
            <a:r>
              <a:rPr kumimoji="1" lang="en-US" altLang="en-US" i="1"/>
              <a:t>' </a:t>
            </a:r>
            <a:endParaRPr kumimoji="1" lang="en-US" altLang="en-US" sz="1800"/>
          </a:p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Char char="n"/>
            </a:pPr>
            <a:r>
              <a:rPr kumimoji="1" lang="en-US" altLang="en-US" sz="1800"/>
              <a:t>Keyword </a:t>
            </a:r>
            <a:r>
              <a:rPr kumimoji="1" lang="en-US" altLang="en-US" sz="1800" b="1"/>
              <a:t>as</a:t>
            </a:r>
            <a:r>
              <a:rPr kumimoji="1" lang="en-US" altLang="en-US" sz="1800"/>
              <a:t> is optional and may be omitted</a:t>
            </a:r>
            <a:br>
              <a:rPr kumimoji="1" lang="en-US" altLang="en-US" sz="1800"/>
            </a:br>
            <a:r>
              <a:rPr kumimoji="1" lang="en-US" altLang="en-US" sz="1800"/>
              <a:t>              </a:t>
            </a:r>
            <a:r>
              <a:rPr kumimoji="1" lang="en-US" altLang="en-US" i="1"/>
              <a:t>borrower </a:t>
            </a:r>
            <a:r>
              <a:rPr kumimoji="1" lang="en-US" altLang="en-US" b="1"/>
              <a:t>as </a:t>
            </a:r>
            <a:r>
              <a:rPr kumimoji="1" lang="en-US" altLang="en-US" i="1"/>
              <a:t>T ≡ borrower</a:t>
            </a:r>
            <a:r>
              <a:rPr kumimoji="1" lang="en-US" altLang="en-US" b="1"/>
              <a:t> </a:t>
            </a:r>
            <a:r>
              <a:rPr kumimoji="1" lang="en-US" altLang="en-US" i="1"/>
              <a:t>T</a:t>
            </a:r>
          </a:p>
        </p:txBody>
      </p:sp>
      <p:sp>
        <p:nvSpPr>
          <p:cNvPr id="22535" name="Text Box 7">
            <a:extLst>
              <a:ext uri="{FF2B5EF4-FFF2-40B4-BE49-F238E27FC236}">
                <a16:creationId xmlns:a16="http://schemas.microsoft.com/office/drawing/2014/main" xmlns="" id="{9AB07170-2788-8B15-F31C-A53D048063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4175" y="2652713"/>
            <a:ext cx="5303838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r>
              <a:rPr kumimoji="1" lang="en-US" altLang="en-US" sz="1800" b="1"/>
              <a:t>select </a:t>
            </a:r>
            <a:r>
              <a:rPr kumimoji="1" lang="en-US" altLang="en-US" sz="1800" i="1"/>
              <a:t>customer_name, T.loan_number, S.amount</a:t>
            </a:r>
            <a:br>
              <a:rPr kumimoji="1" lang="en-US" altLang="en-US" sz="1800" i="1"/>
            </a:br>
            <a:r>
              <a:rPr kumimoji="1" lang="en-US" altLang="en-US" sz="1800" i="1"/>
              <a:t>           </a:t>
            </a:r>
            <a:r>
              <a:rPr kumimoji="1" lang="en-US" altLang="en-US" sz="1800" b="1"/>
              <a:t>from </a:t>
            </a:r>
            <a:r>
              <a:rPr kumimoji="1" lang="en-US" altLang="en-US" sz="1800" i="1"/>
              <a:t>borrower </a:t>
            </a:r>
            <a:r>
              <a:rPr kumimoji="1" lang="en-US" altLang="en-US" sz="1800" b="1"/>
              <a:t>as </a:t>
            </a:r>
            <a:r>
              <a:rPr kumimoji="1" lang="en-US" altLang="en-US" sz="1800" i="1"/>
              <a:t>T, loan </a:t>
            </a:r>
            <a:r>
              <a:rPr kumimoji="1" lang="en-US" altLang="en-US" sz="1800" b="1"/>
              <a:t>as </a:t>
            </a:r>
            <a:r>
              <a:rPr kumimoji="1" lang="en-US" altLang="en-US" sz="1800" i="1"/>
              <a:t>S</a:t>
            </a:r>
            <a:br>
              <a:rPr kumimoji="1" lang="en-US" altLang="en-US" sz="1800" i="1"/>
            </a:br>
            <a:r>
              <a:rPr kumimoji="1" lang="en-US" altLang="en-US" sz="1800" i="1"/>
              <a:t>           </a:t>
            </a:r>
            <a:r>
              <a:rPr kumimoji="1" lang="en-US" altLang="en-US" sz="1800" b="1"/>
              <a:t>where </a:t>
            </a:r>
            <a:r>
              <a:rPr kumimoji="1" lang="en-US" altLang="en-US" sz="1800" i="1"/>
              <a:t> T.loan_number = S.loan_number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xmlns="" id="{00772F88-00EF-09A0-4FBA-4435C6401C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String Operations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xmlns="" id="{1D236E47-4BE9-6F14-7B20-725230E841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9775" y="1106488"/>
            <a:ext cx="7848600" cy="5181600"/>
          </a:xfrm>
        </p:spPr>
        <p:txBody>
          <a:bodyPr/>
          <a:lstStyle/>
          <a:p>
            <a:pPr>
              <a:tabLst>
                <a:tab pos="1889125" algn="l"/>
                <a:tab pos="2403475" algn="l"/>
              </a:tabLst>
            </a:pPr>
            <a:r>
              <a:rPr lang="en-US" altLang="en-US"/>
              <a:t>SQL includes a string-matching operator for comparisons on character strings.  The operator “like” uses patterns that are described using two special characters:</a:t>
            </a:r>
          </a:p>
          <a:p>
            <a:pPr lvl="1">
              <a:tabLst>
                <a:tab pos="1889125" algn="l"/>
                <a:tab pos="2403475" algn="l"/>
              </a:tabLst>
            </a:pPr>
            <a:r>
              <a:rPr lang="en-US" altLang="en-US" sz="1600"/>
              <a:t>percent (%).  The % character matches any substring.</a:t>
            </a:r>
          </a:p>
          <a:p>
            <a:pPr lvl="1">
              <a:tabLst>
                <a:tab pos="1889125" algn="l"/>
                <a:tab pos="2403475" algn="l"/>
              </a:tabLst>
            </a:pPr>
            <a:r>
              <a:rPr lang="en-US" altLang="en-US" sz="1600"/>
              <a:t>underscore (_).  The _ character matches any character.</a:t>
            </a:r>
          </a:p>
          <a:p>
            <a:pPr>
              <a:tabLst>
                <a:tab pos="1889125" algn="l"/>
                <a:tab pos="2403475" algn="l"/>
              </a:tabLst>
            </a:pPr>
            <a:r>
              <a:rPr lang="en-US" altLang="en-US"/>
              <a:t>Find the names of all customers whose street includes the substring “Main”.</a:t>
            </a:r>
          </a:p>
          <a:p>
            <a:pPr>
              <a:buFont typeface="Monotype Sorts" pitchFamily="2" charset="2"/>
              <a:buNone/>
              <a:tabLst>
                <a:tab pos="1889125" algn="l"/>
                <a:tab pos="2403475" algn="l"/>
              </a:tabLst>
            </a:pPr>
            <a:r>
              <a:rPr lang="en-US" altLang="en-US" sz="1600" b="1"/>
              <a:t>		select </a:t>
            </a:r>
            <a:r>
              <a:rPr lang="en-US" altLang="en-US" sz="1600" i="1"/>
              <a:t>customer_name</a:t>
            </a:r>
            <a:br>
              <a:rPr lang="en-US" altLang="en-US" sz="1600" i="1"/>
            </a:br>
            <a:r>
              <a:rPr lang="en-US" altLang="en-US" sz="1600" i="1"/>
              <a:t>	</a:t>
            </a:r>
            <a:r>
              <a:rPr lang="en-US" altLang="en-US" sz="1600" b="1"/>
              <a:t>from </a:t>
            </a:r>
            <a:r>
              <a:rPr lang="en-US" altLang="en-US" sz="1600" i="1"/>
              <a:t>customer</a:t>
            </a:r>
            <a:br>
              <a:rPr lang="en-US" altLang="en-US" sz="1600" i="1"/>
            </a:br>
            <a:r>
              <a:rPr lang="en-US" altLang="en-US" sz="1600" i="1"/>
              <a:t>	</a:t>
            </a:r>
            <a:r>
              <a:rPr lang="en-US" altLang="en-US" sz="1600" b="1"/>
              <a:t>where</a:t>
            </a:r>
            <a:r>
              <a:rPr lang="en-US" altLang="en-US" sz="1600" b="1" i="1"/>
              <a:t> </a:t>
            </a:r>
            <a:r>
              <a:rPr lang="en-US" altLang="en-US" sz="1600" i="1"/>
              <a:t>customer_street </a:t>
            </a:r>
            <a:r>
              <a:rPr lang="en-US" altLang="en-US" sz="1600" b="1"/>
              <a:t>like </a:t>
            </a:r>
            <a:r>
              <a:rPr lang="en-US" altLang="en-US" sz="1600" b="1">
                <a:latin typeface="Century Gothic" panose="020B0502020202020204" pitchFamily="34" charset="0"/>
              </a:rPr>
              <a:t>'</a:t>
            </a:r>
            <a:r>
              <a:rPr lang="en-US" altLang="en-US" sz="1600"/>
              <a:t>% Main%</a:t>
            </a:r>
            <a:r>
              <a:rPr lang="en-US" altLang="en-US" sz="1600">
                <a:latin typeface="Century Gothic" panose="020B0502020202020204" pitchFamily="34" charset="0"/>
              </a:rPr>
              <a:t>' </a:t>
            </a:r>
          </a:p>
          <a:p>
            <a:pPr>
              <a:tabLst>
                <a:tab pos="1889125" algn="l"/>
                <a:tab pos="2403475" algn="l"/>
              </a:tabLst>
            </a:pPr>
            <a:r>
              <a:rPr lang="en-US" altLang="en-US"/>
              <a:t>Match the name “Main%”</a:t>
            </a:r>
          </a:p>
          <a:p>
            <a:pPr>
              <a:buFont typeface="Monotype Sorts" pitchFamily="2" charset="2"/>
              <a:buNone/>
              <a:tabLst>
                <a:tab pos="1889125" algn="l"/>
                <a:tab pos="2403475" algn="l"/>
              </a:tabLst>
            </a:pPr>
            <a:r>
              <a:rPr lang="en-US" altLang="en-US" sz="1600"/>
              <a:t>			</a:t>
            </a:r>
            <a:r>
              <a:rPr lang="en-US" altLang="en-US" sz="1600" b="1"/>
              <a:t>like </a:t>
            </a:r>
            <a:r>
              <a:rPr lang="en-US" altLang="en-US" sz="1600" b="1">
                <a:latin typeface="Century Gothic" panose="020B0502020202020204" pitchFamily="34" charset="0"/>
              </a:rPr>
              <a:t>'</a:t>
            </a:r>
            <a:r>
              <a:rPr lang="en-US" altLang="en-US" sz="1600"/>
              <a:t>Main\%</a:t>
            </a:r>
            <a:r>
              <a:rPr lang="en-US" altLang="en-US" sz="1600">
                <a:latin typeface="Century Gothic" panose="020B0502020202020204" pitchFamily="34" charset="0"/>
              </a:rPr>
              <a:t>' </a:t>
            </a:r>
            <a:r>
              <a:rPr lang="en-US" altLang="en-US" sz="1600"/>
              <a:t> </a:t>
            </a:r>
            <a:r>
              <a:rPr lang="en-US" altLang="en-US" sz="1600" b="1"/>
              <a:t>escape  </a:t>
            </a:r>
            <a:r>
              <a:rPr lang="en-US" altLang="en-US" sz="1600" b="1">
                <a:latin typeface="Century Gothic" panose="020B0502020202020204" pitchFamily="34" charset="0"/>
              </a:rPr>
              <a:t>'</a:t>
            </a:r>
            <a:r>
              <a:rPr lang="en-US" altLang="en-US" sz="1600"/>
              <a:t>\</a:t>
            </a:r>
            <a:r>
              <a:rPr lang="en-US" altLang="en-US" sz="1600">
                <a:latin typeface="Century Gothic" panose="020B0502020202020204" pitchFamily="34" charset="0"/>
              </a:rPr>
              <a:t>' </a:t>
            </a:r>
            <a:endParaRPr lang="en-US" altLang="en-US" sz="1600"/>
          </a:p>
          <a:p>
            <a:pPr>
              <a:tabLst>
                <a:tab pos="1889125" algn="l"/>
                <a:tab pos="2403475" algn="l"/>
              </a:tabLst>
            </a:pPr>
            <a:r>
              <a:rPr lang="en-US" altLang="en-US"/>
              <a:t>SQL supports a variety of string operations such as</a:t>
            </a:r>
          </a:p>
          <a:p>
            <a:pPr lvl="1">
              <a:tabLst>
                <a:tab pos="1889125" algn="l"/>
                <a:tab pos="2403475" algn="l"/>
              </a:tabLst>
            </a:pPr>
            <a:r>
              <a:rPr lang="en-US" altLang="en-US" sz="1600"/>
              <a:t>concatenation (using “||”)</a:t>
            </a:r>
          </a:p>
          <a:p>
            <a:pPr lvl="1">
              <a:tabLst>
                <a:tab pos="1889125" algn="l"/>
                <a:tab pos="2403475" algn="l"/>
              </a:tabLst>
            </a:pPr>
            <a:r>
              <a:rPr lang="en-US" altLang="en-US" sz="1600"/>
              <a:t> converting from upper to lower case (and vice versa)</a:t>
            </a:r>
          </a:p>
          <a:p>
            <a:pPr lvl="1">
              <a:tabLst>
                <a:tab pos="1889125" algn="l"/>
                <a:tab pos="2403475" algn="l"/>
              </a:tabLst>
            </a:pPr>
            <a:r>
              <a:rPr lang="en-US" altLang="en-US" sz="1600"/>
              <a:t> finding string length, extracting substrings, etc.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xmlns="" id="{F45D024F-0A0E-472C-4A99-7BF901874F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Ordering the Display of Tuples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xmlns="" id="{6D715FB9-21E2-A29B-628A-FE7078C21A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14388" y="1108075"/>
            <a:ext cx="7661275" cy="4202113"/>
          </a:xfrm>
        </p:spPr>
        <p:txBody>
          <a:bodyPr/>
          <a:lstStyle/>
          <a:p>
            <a:pPr>
              <a:tabLst>
                <a:tab pos="906463" algn="l"/>
              </a:tabLst>
            </a:pPr>
            <a:r>
              <a:rPr lang="en-US" altLang="en-US"/>
              <a:t>List in alphabetic order the names of all customers having a loan in Perryridge branch</a:t>
            </a:r>
          </a:p>
          <a:p>
            <a:pPr>
              <a:buFont typeface="Monotype Sorts" pitchFamily="2" charset="2"/>
              <a:buNone/>
              <a:tabLst>
                <a:tab pos="906463" algn="l"/>
              </a:tabLst>
            </a:pPr>
            <a:r>
              <a:rPr lang="en-US" altLang="en-US"/>
              <a:t>		</a:t>
            </a:r>
            <a:r>
              <a:rPr lang="en-US" altLang="en-US" b="1"/>
              <a:t>select distinct </a:t>
            </a:r>
            <a:r>
              <a:rPr lang="en-US" altLang="en-US" i="1"/>
              <a:t>customer_name</a:t>
            </a:r>
            <a:br>
              <a:rPr lang="en-US" altLang="en-US" i="1"/>
            </a:br>
            <a:r>
              <a:rPr lang="en-US" altLang="en-US" i="1"/>
              <a:t>	</a:t>
            </a:r>
            <a:r>
              <a:rPr lang="en-US" altLang="en-US" b="1"/>
              <a:t>from    </a:t>
            </a:r>
            <a:r>
              <a:rPr lang="en-US" altLang="en-US" i="1"/>
              <a:t>borrower, loan</a:t>
            </a:r>
            <a:br>
              <a:rPr lang="en-US" altLang="en-US" i="1"/>
            </a:br>
            <a:r>
              <a:rPr lang="en-US" altLang="en-US" i="1"/>
              <a:t>	</a:t>
            </a:r>
            <a:r>
              <a:rPr lang="en-US" altLang="en-US" b="1"/>
              <a:t>where </a:t>
            </a:r>
            <a:r>
              <a:rPr lang="en-US" altLang="en-US" i="1"/>
              <a:t>borrower loan_number = loan.loan_number </a:t>
            </a:r>
            <a:r>
              <a:rPr lang="en-US" altLang="en-US" b="1"/>
              <a:t>and</a:t>
            </a:r>
            <a:br>
              <a:rPr lang="en-US" altLang="en-US" b="1"/>
            </a:br>
            <a:r>
              <a:rPr lang="en-US" altLang="en-US" i="1"/>
              <a:t>	            branch_name = </a:t>
            </a:r>
            <a:r>
              <a:rPr lang="en-US" altLang="en-US">
                <a:latin typeface="Century Gothic" panose="020B0502020202020204" pitchFamily="34" charset="0"/>
              </a:rPr>
              <a:t>'</a:t>
            </a:r>
            <a:r>
              <a:rPr lang="en-US" altLang="en-US"/>
              <a:t>Perryridge</a:t>
            </a:r>
            <a:r>
              <a:rPr lang="en-US" altLang="en-US">
                <a:latin typeface="Century Gothic" panose="020B0502020202020204" pitchFamily="34" charset="0"/>
              </a:rPr>
              <a:t>' </a:t>
            </a:r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	</a:t>
            </a:r>
            <a:r>
              <a:rPr lang="en-US" altLang="en-US" b="1"/>
              <a:t>order by </a:t>
            </a:r>
            <a:r>
              <a:rPr lang="en-US" altLang="en-US" i="1"/>
              <a:t>customer_name</a:t>
            </a:r>
            <a:endParaRPr lang="en-US" altLang="en-US"/>
          </a:p>
          <a:p>
            <a:pPr>
              <a:tabLst>
                <a:tab pos="906463" algn="l"/>
              </a:tabLst>
            </a:pPr>
            <a:r>
              <a:rPr lang="en-US" altLang="en-US"/>
              <a:t>We may specify </a:t>
            </a:r>
            <a:r>
              <a:rPr lang="en-US" altLang="en-US" b="1">
                <a:solidFill>
                  <a:schemeClr val="tx2"/>
                </a:solidFill>
              </a:rPr>
              <a:t>desc</a:t>
            </a:r>
            <a:r>
              <a:rPr lang="en-US" altLang="en-US"/>
              <a:t> for descending order or </a:t>
            </a:r>
            <a:r>
              <a:rPr lang="en-US" altLang="en-US" b="1">
                <a:solidFill>
                  <a:schemeClr val="tx2"/>
                </a:solidFill>
              </a:rPr>
              <a:t>asc</a:t>
            </a:r>
            <a:r>
              <a:rPr lang="en-US" altLang="en-US"/>
              <a:t> for ascending order, for each attribute; ascending order is the default.</a:t>
            </a:r>
          </a:p>
          <a:p>
            <a:pPr lvl="1">
              <a:tabLst>
                <a:tab pos="906463" algn="l"/>
              </a:tabLst>
            </a:pPr>
            <a:r>
              <a:rPr lang="en-US" altLang="en-US"/>
              <a:t>Example:  </a:t>
            </a:r>
            <a:r>
              <a:rPr lang="en-US" altLang="en-US" b="1"/>
              <a:t>order by</a:t>
            </a:r>
            <a:r>
              <a:rPr lang="en-US" altLang="en-US"/>
              <a:t> </a:t>
            </a:r>
            <a:r>
              <a:rPr lang="en-US" altLang="en-US" i="1"/>
              <a:t>customer_name</a:t>
            </a:r>
            <a:r>
              <a:rPr lang="en-US" altLang="en-US"/>
              <a:t> </a:t>
            </a:r>
            <a:r>
              <a:rPr lang="en-US" altLang="en-US" b="1"/>
              <a:t>desc</a:t>
            </a:r>
            <a:endParaRPr lang="en-US" alt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xmlns="" id="{22E79904-01FC-C1E4-FFAC-D778F7AA2D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Duplicates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xmlns="" id="{3DA79BC7-D62A-85F3-F0A7-0A2208CEBB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09625" y="1095375"/>
            <a:ext cx="7661275" cy="4903788"/>
          </a:xfrm>
        </p:spPr>
        <p:txBody>
          <a:bodyPr/>
          <a:lstStyle/>
          <a:p>
            <a:r>
              <a:rPr lang="en-US" altLang="en-US"/>
              <a:t>In relations with duplicates, SQL can define how many copies of tuples appear in the result.</a:t>
            </a:r>
          </a:p>
          <a:p>
            <a:r>
              <a:rPr lang="en-US" altLang="en-US" b="1">
                <a:solidFill>
                  <a:schemeClr val="tx2"/>
                </a:solidFill>
              </a:rPr>
              <a:t>Multiset </a:t>
            </a:r>
            <a:r>
              <a:rPr lang="en-US" altLang="en-US"/>
              <a:t>versions of some of the relational algebra operators – given multiset relations </a:t>
            </a:r>
            <a:r>
              <a:rPr lang="en-US" altLang="en-US" i="1"/>
              <a:t>r</a:t>
            </a:r>
            <a:r>
              <a:rPr lang="en-US" altLang="en-US" baseline="-25000"/>
              <a:t>1</a:t>
            </a:r>
            <a:r>
              <a:rPr lang="en-US" altLang="en-US"/>
              <a:t> and </a:t>
            </a:r>
            <a:r>
              <a:rPr lang="en-US" altLang="en-US" i="1"/>
              <a:t>r</a:t>
            </a:r>
            <a:r>
              <a:rPr lang="en-US" altLang="en-US" baseline="-25000"/>
              <a:t>2</a:t>
            </a:r>
            <a:r>
              <a:rPr lang="en-US" altLang="en-US"/>
              <a:t>:</a:t>
            </a:r>
          </a:p>
          <a:p>
            <a:pPr lvl="1">
              <a:buFont typeface="Monotype Sorts" pitchFamily="2" charset="2"/>
              <a:buNone/>
            </a:pPr>
            <a:r>
              <a:rPr lang="en-US" altLang="en-US"/>
              <a:t>1.	 </a:t>
            </a:r>
            <a:r>
              <a:rPr lang="en-US" altLang="en-US" sz="2400" b="1">
                <a:sym typeface="Symbol" panose="05050102010706020507" pitchFamily="18" charset="2"/>
              </a:rPr>
              <a:t></a:t>
            </a:r>
            <a:r>
              <a:rPr lang="en-US" altLang="en-US" sz="2400" b="1" i="1" baseline="-25000">
                <a:sym typeface="Symbol" panose="05050102010706020507" pitchFamily="18" charset="2"/>
              </a:rPr>
              <a:t> </a:t>
            </a:r>
            <a:r>
              <a:rPr lang="en-US" altLang="en-US" b="1">
                <a:sym typeface="Symbol" panose="05050102010706020507" pitchFamily="18" charset="2"/>
              </a:rPr>
              <a:t>(</a:t>
            </a:r>
            <a:r>
              <a:rPr lang="en-US" altLang="en-US" b="1" i="1">
                <a:sym typeface="Symbol" panose="05050102010706020507" pitchFamily="18" charset="2"/>
              </a:rPr>
              <a:t>r</a:t>
            </a:r>
            <a:r>
              <a:rPr lang="en-US" altLang="en-US" b="1" baseline="-25000">
                <a:sym typeface="Symbol" panose="05050102010706020507" pitchFamily="18" charset="2"/>
              </a:rPr>
              <a:t>1</a:t>
            </a:r>
            <a:r>
              <a:rPr lang="en-US" altLang="en-US" b="1">
                <a:sym typeface="Symbol" panose="05050102010706020507" pitchFamily="18" charset="2"/>
              </a:rPr>
              <a:t>)</a:t>
            </a:r>
            <a:r>
              <a:rPr lang="en-US" altLang="en-US" b="1" i="1">
                <a:sym typeface="Symbol" panose="05050102010706020507" pitchFamily="18" charset="2"/>
              </a:rPr>
              <a:t>:</a:t>
            </a:r>
            <a:r>
              <a:rPr lang="en-US" altLang="en-US"/>
              <a:t> If there are </a:t>
            </a:r>
            <a:r>
              <a:rPr lang="en-US" altLang="en-US" i="1"/>
              <a:t>c</a:t>
            </a:r>
            <a:r>
              <a:rPr lang="en-US" altLang="en-US" baseline="-25000"/>
              <a:t>1</a:t>
            </a:r>
            <a:r>
              <a:rPr lang="en-US" altLang="en-US"/>
              <a:t> copies of tuple </a:t>
            </a:r>
            <a:r>
              <a:rPr lang="en-US" altLang="en-US" i="1"/>
              <a:t>t</a:t>
            </a:r>
            <a:r>
              <a:rPr lang="en-US" altLang="en-US" baseline="-25000"/>
              <a:t>1</a:t>
            </a:r>
            <a:r>
              <a:rPr lang="en-US" altLang="en-US"/>
              <a:t> in </a:t>
            </a:r>
            <a:r>
              <a:rPr lang="en-US" altLang="en-US" i="1"/>
              <a:t>r</a:t>
            </a:r>
            <a:r>
              <a:rPr lang="en-US" altLang="en-US" baseline="-25000"/>
              <a:t>1</a:t>
            </a:r>
            <a:r>
              <a:rPr lang="en-US" altLang="en-US"/>
              <a:t>, and </a:t>
            </a:r>
            <a:r>
              <a:rPr lang="en-US" altLang="en-US" i="1"/>
              <a:t>t</a:t>
            </a:r>
            <a:r>
              <a:rPr lang="en-US" altLang="en-US" baseline="-25000"/>
              <a:t>1</a:t>
            </a:r>
            <a:r>
              <a:rPr lang="en-US" altLang="en-US"/>
              <a:t> satisfies selections </a:t>
            </a:r>
            <a:r>
              <a:rPr lang="en-US" altLang="en-US" sz="2400">
                <a:sym typeface="Symbol" panose="05050102010706020507" pitchFamily="18" charset="2"/>
              </a:rPr>
              <a:t></a:t>
            </a:r>
            <a:r>
              <a:rPr lang="en-US" altLang="en-US" sz="2400" i="1" baseline="-25000">
                <a:sym typeface="Symbol" panose="05050102010706020507" pitchFamily="18" charset="2"/>
              </a:rPr>
              <a:t></a:t>
            </a:r>
            <a:r>
              <a:rPr lang="en-US" altLang="en-US" baseline="-25000">
                <a:sym typeface="Symbol" panose="05050102010706020507" pitchFamily="18" charset="2"/>
              </a:rPr>
              <a:t>,</a:t>
            </a:r>
            <a:r>
              <a:rPr lang="en-US" altLang="en-US">
                <a:sym typeface="Symbol" panose="05050102010706020507" pitchFamily="18" charset="2"/>
              </a:rPr>
              <a:t>, then there are </a:t>
            </a:r>
            <a:r>
              <a:rPr lang="en-US" altLang="en-US" i="1">
                <a:sym typeface="Symbol" panose="05050102010706020507" pitchFamily="18" charset="2"/>
              </a:rPr>
              <a:t>c</a:t>
            </a:r>
            <a:r>
              <a:rPr lang="en-US" altLang="en-US" baseline="-25000">
                <a:sym typeface="Symbol" panose="05050102010706020507" pitchFamily="18" charset="2"/>
              </a:rPr>
              <a:t>1 </a:t>
            </a:r>
            <a:r>
              <a:rPr lang="en-US" altLang="en-US">
                <a:sym typeface="Symbol" panose="05050102010706020507" pitchFamily="18" charset="2"/>
              </a:rPr>
              <a:t>copies of </a:t>
            </a:r>
            <a:r>
              <a:rPr lang="en-US" altLang="en-US" i="1">
                <a:sym typeface="Symbol" panose="05050102010706020507" pitchFamily="18" charset="2"/>
              </a:rPr>
              <a:t>t</a:t>
            </a:r>
            <a:r>
              <a:rPr lang="en-US" altLang="en-US" baseline="-25000">
                <a:sym typeface="Symbol" panose="05050102010706020507" pitchFamily="18" charset="2"/>
              </a:rPr>
              <a:t>1</a:t>
            </a:r>
            <a:r>
              <a:rPr lang="en-US" altLang="en-US">
                <a:sym typeface="Symbol" panose="05050102010706020507" pitchFamily="18" charset="2"/>
              </a:rPr>
              <a:t> in </a:t>
            </a:r>
            <a:r>
              <a:rPr lang="en-US" altLang="en-US"/>
              <a:t> </a:t>
            </a:r>
            <a:r>
              <a:rPr lang="en-US" altLang="en-US" sz="2400">
                <a:sym typeface="Symbol" panose="05050102010706020507" pitchFamily="18" charset="2"/>
              </a:rPr>
              <a:t></a:t>
            </a:r>
            <a:r>
              <a:rPr lang="en-US" altLang="en-US" sz="2400" i="1" baseline="-25000">
                <a:sym typeface="Symbol" panose="05050102010706020507" pitchFamily="18" charset="2"/>
              </a:rPr>
              <a:t> </a:t>
            </a:r>
            <a:r>
              <a:rPr lang="en-US" altLang="en-US">
                <a:sym typeface="Symbol" panose="05050102010706020507" pitchFamily="18" charset="2"/>
              </a:rPr>
              <a:t>(</a:t>
            </a:r>
            <a:r>
              <a:rPr lang="en-US" altLang="en-US" i="1">
                <a:sym typeface="Symbol" panose="05050102010706020507" pitchFamily="18" charset="2"/>
              </a:rPr>
              <a:t>r</a:t>
            </a:r>
            <a:r>
              <a:rPr lang="en-US" altLang="en-US" baseline="-25000">
                <a:sym typeface="Symbol" panose="05050102010706020507" pitchFamily="18" charset="2"/>
              </a:rPr>
              <a:t>1</a:t>
            </a:r>
            <a:r>
              <a:rPr lang="en-US" altLang="en-US">
                <a:sym typeface="Symbol" panose="05050102010706020507" pitchFamily="18" charset="2"/>
              </a:rPr>
              <a:t>)</a:t>
            </a:r>
            <a:r>
              <a:rPr lang="en-US" altLang="en-US" i="1">
                <a:sym typeface="Symbol" panose="05050102010706020507" pitchFamily="18" charset="2"/>
              </a:rPr>
              <a:t>.</a:t>
            </a:r>
            <a:endParaRPr lang="en-US" altLang="en-US">
              <a:sym typeface="Symbol" panose="05050102010706020507" pitchFamily="18" charset="2"/>
            </a:endParaRPr>
          </a:p>
          <a:p>
            <a:pPr lvl="1">
              <a:buFont typeface="Monotype Sorts" pitchFamily="2" charset="2"/>
              <a:buNone/>
            </a:pPr>
            <a:r>
              <a:rPr lang="en-US" altLang="en-US">
                <a:sym typeface="Symbol" panose="05050102010706020507" pitchFamily="18" charset="2"/>
              </a:rPr>
              <a:t>2.	 </a:t>
            </a:r>
            <a:r>
              <a:rPr lang="en-US" altLang="en-US" b="1">
                <a:sym typeface="Symbol" panose="05050102010706020507" pitchFamily="18" charset="2"/>
              </a:rPr>
              <a:t></a:t>
            </a:r>
            <a:r>
              <a:rPr lang="en-US" altLang="en-US" sz="2000" b="1" i="1" baseline="-25000">
                <a:sym typeface="Symbol" panose="05050102010706020507" pitchFamily="18" charset="2"/>
              </a:rPr>
              <a:t>A </a:t>
            </a:r>
            <a:r>
              <a:rPr lang="en-US" altLang="en-US" b="1">
                <a:sym typeface="Symbol" panose="05050102010706020507" pitchFamily="18" charset="2"/>
              </a:rPr>
              <a:t>(</a:t>
            </a:r>
            <a:r>
              <a:rPr lang="en-US" altLang="en-US" b="1" i="1">
                <a:sym typeface="Symbol" panose="05050102010706020507" pitchFamily="18" charset="2"/>
              </a:rPr>
              <a:t>r </a:t>
            </a:r>
            <a:r>
              <a:rPr lang="en-US" altLang="en-US" b="1">
                <a:sym typeface="Symbol" panose="05050102010706020507" pitchFamily="18" charset="2"/>
              </a:rPr>
              <a:t>):</a:t>
            </a:r>
            <a:r>
              <a:rPr lang="en-US" altLang="en-US">
                <a:sym typeface="Symbol" panose="05050102010706020507" pitchFamily="18" charset="2"/>
              </a:rPr>
              <a:t> For each copy of tuple </a:t>
            </a:r>
            <a:r>
              <a:rPr lang="en-US" altLang="en-US" i="1">
                <a:sym typeface="Symbol" panose="05050102010706020507" pitchFamily="18" charset="2"/>
              </a:rPr>
              <a:t>t</a:t>
            </a:r>
            <a:r>
              <a:rPr lang="en-US" altLang="en-US" i="1" baseline="-25000">
                <a:sym typeface="Symbol" panose="05050102010706020507" pitchFamily="18" charset="2"/>
              </a:rPr>
              <a:t>1</a:t>
            </a:r>
            <a:r>
              <a:rPr lang="en-US" altLang="en-US" i="1">
                <a:sym typeface="Symbol" panose="05050102010706020507" pitchFamily="18" charset="2"/>
              </a:rPr>
              <a:t> </a:t>
            </a:r>
            <a:r>
              <a:rPr lang="en-US" altLang="en-US">
                <a:sym typeface="Symbol" panose="05050102010706020507" pitchFamily="18" charset="2"/>
              </a:rPr>
              <a:t>in </a:t>
            </a:r>
            <a:r>
              <a:rPr lang="en-US" altLang="en-US" i="1">
                <a:sym typeface="Symbol" panose="05050102010706020507" pitchFamily="18" charset="2"/>
              </a:rPr>
              <a:t>r</a:t>
            </a:r>
            <a:r>
              <a:rPr lang="en-US" altLang="en-US" baseline="-25000">
                <a:sym typeface="Symbol" panose="05050102010706020507" pitchFamily="18" charset="2"/>
              </a:rPr>
              <a:t>1</a:t>
            </a:r>
            <a:r>
              <a:rPr lang="en-US" altLang="en-US" i="1">
                <a:sym typeface="Symbol" panose="05050102010706020507" pitchFamily="18" charset="2"/>
              </a:rPr>
              <a:t>, </a:t>
            </a:r>
            <a:r>
              <a:rPr lang="en-US" altLang="en-US">
                <a:sym typeface="Symbol" panose="05050102010706020507" pitchFamily="18" charset="2"/>
              </a:rPr>
              <a:t>there is a copy of tuple</a:t>
            </a:r>
            <a:r>
              <a:rPr lang="en-US" altLang="en-US" i="1">
                <a:sym typeface="Symbol" panose="05050102010706020507" pitchFamily="18" charset="2"/>
              </a:rPr>
              <a:t>    </a:t>
            </a:r>
            <a:r>
              <a:rPr lang="en-US" altLang="en-US">
                <a:sym typeface="Symbol" panose="05050102010706020507" pitchFamily="18" charset="2"/>
              </a:rPr>
              <a:t></a:t>
            </a:r>
            <a:r>
              <a:rPr lang="en-US" altLang="en-US" sz="2000" i="1" baseline="-25000">
                <a:sym typeface="Symbol" panose="05050102010706020507" pitchFamily="18" charset="2"/>
              </a:rPr>
              <a:t>A </a:t>
            </a:r>
            <a:r>
              <a:rPr lang="en-US" altLang="en-US">
                <a:sym typeface="Symbol" panose="05050102010706020507" pitchFamily="18" charset="2"/>
              </a:rPr>
              <a:t>(</a:t>
            </a:r>
            <a:r>
              <a:rPr lang="en-US" altLang="en-US" i="1">
                <a:sym typeface="Symbol" panose="05050102010706020507" pitchFamily="18" charset="2"/>
              </a:rPr>
              <a:t>t</a:t>
            </a:r>
            <a:r>
              <a:rPr lang="en-US" altLang="en-US" baseline="-25000">
                <a:sym typeface="Symbol" panose="05050102010706020507" pitchFamily="18" charset="2"/>
              </a:rPr>
              <a:t>1</a:t>
            </a:r>
            <a:r>
              <a:rPr lang="en-US" altLang="en-US" i="1">
                <a:sym typeface="Symbol" panose="05050102010706020507" pitchFamily="18" charset="2"/>
              </a:rPr>
              <a:t>)</a:t>
            </a:r>
            <a:r>
              <a:rPr lang="en-US" altLang="en-US">
                <a:sym typeface="Symbol" panose="05050102010706020507" pitchFamily="18" charset="2"/>
              </a:rPr>
              <a:t> in </a:t>
            </a:r>
            <a:r>
              <a:rPr lang="en-US" altLang="en-US" sz="2000" i="1" baseline="-25000">
                <a:sym typeface="Symbol" panose="05050102010706020507" pitchFamily="18" charset="2"/>
              </a:rPr>
              <a:t>A </a:t>
            </a:r>
            <a:r>
              <a:rPr lang="en-US" altLang="en-US">
                <a:sym typeface="Symbol" panose="05050102010706020507" pitchFamily="18" charset="2"/>
              </a:rPr>
              <a:t>(</a:t>
            </a:r>
            <a:r>
              <a:rPr lang="en-US" altLang="en-US" i="1">
                <a:sym typeface="Symbol" panose="05050102010706020507" pitchFamily="18" charset="2"/>
              </a:rPr>
              <a:t>r</a:t>
            </a:r>
            <a:r>
              <a:rPr lang="en-US" altLang="en-US" baseline="-25000">
                <a:sym typeface="Symbol" panose="05050102010706020507" pitchFamily="18" charset="2"/>
              </a:rPr>
              <a:t>1</a:t>
            </a:r>
            <a:r>
              <a:rPr lang="en-US" altLang="en-US">
                <a:sym typeface="Symbol" panose="05050102010706020507" pitchFamily="18" charset="2"/>
              </a:rPr>
              <a:t>) where </a:t>
            </a:r>
            <a:r>
              <a:rPr lang="en-US" altLang="en-US" sz="2000" i="1" baseline="-25000">
                <a:sym typeface="Symbol" panose="05050102010706020507" pitchFamily="18" charset="2"/>
              </a:rPr>
              <a:t>A </a:t>
            </a:r>
            <a:r>
              <a:rPr lang="en-US" altLang="en-US">
                <a:sym typeface="Symbol" panose="05050102010706020507" pitchFamily="18" charset="2"/>
              </a:rPr>
              <a:t>(</a:t>
            </a:r>
            <a:r>
              <a:rPr lang="en-US" altLang="en-US" i="1">
                <a:sym typeface="Symbol" panose="05050102010706020507" pitchFamily="18" charset="2"/>
              </a:rPr>
              <a:t>t</a:t>
            </a:r>
            <a:r>
              <a:rPr lang="en-US" altLang="en-US" baseline="-25000">
                <a:sym typeface="Symbol" panose="05050102010706020507" pitchFamily="18" charset="2"/>
              </a:rPr>
              <a:t>1</a:t>
            </a:r>
            <a:r>
              <a:rPr lang="en-US" altLang="en-US">
                <a:sym typeface="Symbol" panose="05050102010706020507" pitchFamily="18" charset="2"/>
              </a:rPr>
              <a:t>) denotes the projection of the single tuple </a:t>
            </a:r>
            <a:r>
              <a:rPr lang="en-US" altLang="en-US" i="1">
                <a:sym typeface="Symbol" panose="05050102010706020507" pitchFamily="18" charset="2"/>
              </a:rPr>
              <a:t>t</a:t>
            </a:r>
            <a:r>
              <a:rPr lang="en-US" altLang="en-US" i="1" baseline="-25000">
                <a:sym typeface="Symbol" panose="05050102010706020507" pitchFamily="18" charset="2"/>
              </a:rPr>
              <a:t>1</a:t>
            </a:r>
            <a:r>
              <a:rPr lang="en-US" altLang="en-US" i="1">
                <a:sym typeface="Symbol" panose="05050102010706020507" pitchFamily="18" charset="2"/>
              </a:rPr>
              <a:t>.</a:t>
            </a:r>
          </a:p>
          <a:p>
            <a:pPr lvl="1">
              <a:buFont typeface="Monotype Sorts" pitchFamily="2" charset="2"/>
              <a:buNone/>
            </a:pPr>
            <a:r>
              <a:rPr lang="en-US" altLang="en-US">
                <a:sym typeface="Symbol" panose="05050102010706020507" pitchFamily="18" charset="2"/>
              </a:rPr>
              <a:t>3.	 </a:t>
            </a:r>
            <a:r>
              <a:rPr lang="en-US" altLang="en-US" b="1" i="1">
                <a:sym typeface="Symbol" panose="05050102010706020507" pitchFamily="18" charset="2"/>
              </a:rPr>
              <a:t>r</a:t>
            </a:r>
            <a:r>
              <a:rPr lang="en-US" altLang="en-US" b="1" baseline="-25000">
                <a:sym typeface="Symbol" panose="05050102010706020507" pitchFamily="18" charset="2"/>
              </a:rPr>
              <a:t>1 </a:t>
            </a:r>
            <a:r>
              <a:rPr lang="en-US" altLang="en-US" b="1">
                <a:sym typeface="Symbol" panose="05050102010706020507" pitchFamily="18" charset="2"/>
              </a:rPr>
              <a:t> x </a:t>
            </a:r>
            <a:r>
              <a:rPr lang="en-US" altLang="en-US" b="1" i="1"/>
              <a:t>r</a:t>
            </a:r>
            <a:r>
              <a:rPr lang="en-US" altLang="en-US" b="1" baseline="-25000"/>
              <a:t>2</a:t>
            </a:r>
            <a:r>
              <a:rPr lang="en-US" altLang="en-US" b="1">
                <a:sym typeface="Symbol" panose="05050102010706020507" pitchFamily="18" charset="2"/>
              </a:rPr>
              <a:t> :</a:t>
            </a:r>
            <a:r>
              <a:rPr lang="en-US" altLang="en-US">
                <a:sym typeface="Symbol" panose="05050102010706020507" pitchFamily="18" charset="2"/>
              </a:rPr>
              <a:t> If there are </a:t>
            </a:r>
            <a:r>
              <a:rPr lang="en-US" altLang="en-US" i="1">
                <a:sym typeface="Symbol" panose="05050102010706020507" pitchFamily="18" charset="2"/>
              </a:rPr>
              <a:t>c</a:t>
            </a:r>
            <a:r>
              <a:rPr lang="en-US" altLang="en-US" baseline="-25000">
                <a:sym typeface="Symbol" panose="05050102010706020507" pitchFamily="18" charset="2"/>
              </a:rPr>
              <a:t>1</a:t>
            </a:r>
            <a:r>
              <a:rPr lang="en-US" altLang="en-US">
                <a:sym typeface="Symbol" panose="05050102010706020507" pitchFamily="18" charset="2"/>
              </a:rPr>
              <a:t> copies of tuple </a:t>
            </a:r>
            <a:r>
              <a:rPr lang="en-US" altLang="en-US" i="1">
                <a:sym typeface="Symbol" panose="05050102010706020507" pitchFamily="18" charset="2"/>
              </a:rPr>
              <a:t>t</a:t>
            </a:r>
            <a:r>
              <a:rPr lang="en-US" altLang="en-US" i="1" baseline="-25000">
                <a:sym typeface="Symbol" panose="05050102010706020507" pitchFamily="18" charset="2"/>
              </a:rPr>
              <a:t>1</a:t>
            </a:r>
            <a:r>
              <a:rPr lang="en-US" altLang="en-US" i="1">
                <a:sym typeface="Symbol" panose="05050102010706020507" pitchFamily="18" charset="2"/>
              </a:rPr>
              <a:t> </a:t>
            </a:r>
            <a:r>
              <a:rPr lang="en-US" altLang="en-US">
                <a:sym typeface="Symbol" panose="05050102010706020507" pitchFamily="18" charset="2"/>
              </a:rPr>
              <a:t>in </a:t>
            </a:r>
            <a:r>
              <a:rPr lang="en-US" altLang="en-US" i="1">
                <a:sym typeface="Symbol" panose="05050102010706020507" pitchFamily="18" charset="2"/>
              </a:rPr>
              <a:t>r</a:t>
            </a:r>
            <a:r>
              <a:rPr lang="en-US" altLang="en-US" baseline="-25000">
                <a:sym typeface="Symbol" panose="05050102010706020507" pitchFamily="18" charset="2"/>
              </a:rPr>
              <a:t>1</a:t>
            </a:r>
            <a:r>
              <a:rPr lang="en-US" altLang="en-US">
                <a:sym typeface="Symbol" panose="05050102010706020507" pitchFamily="18" charset="2"/>
              </a:rPr>
              <a:t> and </a:t>
            </a:r>
            <a:r>
              <a:rPr lang="en-US" altLang="en-US" i="1">
                <a:sym typeface="Symbol" panose="05050102010706020507" pitchFamily="18" charset="2"/>
              </a:rPr>
              <a:t>c</a:t>
            </a:r>
            <a:r>
              <a:rPr lang="en-US" altLang="en-US" baseline="-25000">
                <a:sym typeface="Symbol" panose="05050102010706020507" pitchFamily="18" charset="2"/>
              </a:rPr>
              <a:t>2</a:t>
            </a:r>
            <a:r>
              <a:rPr lang="en-US" altLang="en-US">
                <a:sym typeface="Symbol" panose="05050102010706020507" pitchFamily="18" charset="2"/>
              </a:rPr>
              <a:t> copies of tuple </a:t>
            </a:r>
            <a:r>
              <a:rPr lang="en-US" altLang="en-US" i="1">
                <a:sym typeface="Symbol" panose="05050102010706020507" pitchFamily="18" charset="2"/>
              </a:rPr>
              <a:t>t</a:t>
            </a:r>
            <a:r>
              <a:rPr lang="en-US" altLang="en-US" baseline="-25000">
                <a:sym typeface="Symbol" panose="05050102010706020507" pitchFamily="18" charset="2"/>
              </a:rPr>
              <a:t>2</a:t>
            </a:r>
            <a:r>
              <a:rPr lang="en-US" altLang="en-US">
                <a:sym typeface="Symbol" panose="05050102010706020507" pitchFamily="18" charset="2"/>
              </a:rPr>
              <a:t> in </a:t>
            </a:r>
            <a:r>
              <a:rPr lang="en-US" altLang="en-US" i="1">
                <a:sym typeface="Symbol" panose="05050102010706020507" pitchFamily="18" charset="2"/>
              </a:rPr>
              <a:t>r</a:t>
            </a:r>
            <a:r>
              <a:rPr lang="en-US" altLang="en-US" baseline="-25000">
                <a:sym typeface="Symbol" panose="05050102010706020507" pitchFamily="18" charset="2"/>
              </a:rPr>
              <a:t>2</a:t>
            </a:r>
            <a:r>
              <a:rPr lang="en-US" altLang="en-US">
                <a:sym typeface="Symbol" panose="05050102010706020507" pitchFamily="18" charset="2"/>
              </a:rPr>
              <a:t>, there are </a:t>
            </a:r>
            <a:r>
              <a:rPr lang="en-US" altLang="en-US" i="1">
                <a:sym typeface="Symbol" panose="05050102010706020507" pitchFamily="18" charset="2"/>
              </a:rPr>
              <a:t>c</a:t>
            </a:r>
            <a:r>
              <a:rPr lang="en-US" altLang="en-US" baseline="-25000">
                <a:sym typeface="Symbol" panose="05050102010706020507" pitchFamily="18" charset="2"/>
              </a:rPr>
              <a:t>1</a:t>
            </a:r>
            <a:r>
              <a:rPr lang="en-US" altLang="en-US">
                <a:sym typeface="Symbol" panose="05050102010706020507" pitchFamily="18" charset="2"/>
              </a:rPr>
              <a:t> x </a:t>
            </a:r>
            <a:r>
              <a:rPr lang="en-US" altLang="en-US" i="1">
                <a:sym typeface="Symbol" panose="05050102010706020507" pitchFamily="18" charset="2"/>
              </a:rPr>
              <a:t>c</a:t>
            </a:r>
            <a:r>
              <a:rPr lang="en-US" altLang="en-US" baseline="-25000">
                <a:sym typeface="Symbol" panose="05050102010706020507" pitchFamily="18" charset="2"/>
              </a:rPr>
              <a:t>2</a:t>
            </a:r>
            <a:r>
              <a:rPr lang="en-US" altLang="en-US">
                <a:sym typeface="Symbol" panose="05050102010706020507" pitchFamily="18" charset="2"/>
              </a:rPr>
              <a:t> copies of the tuple </a:t>
            </a:r>
            <a:r>
              <a:rPr lang="en-US" altLang="en-US" i="1">
                <a:sym typeface="Symbol" panose="05050102010706020507" pitchFamily="18" charset="2"/>
              </a:rPr>
              <a:t>t</a:t>
            </a:r>
            <a:r>
              <a:rPr lang="en-US" altLang="en-US" i="1" baseline="-25000">
                <a:sym typeface="Symbol" panose="05050102010706020507" pitchFamily="18" charset="2"/>
              </a:rPr>
              <a:t>1</a:t>
            </a:r>
            <a:r>
              <a:rPr lang="en-US" altLang="en-US" i="1">
                <a:sym typeface="Symbol" panose="05050102010706020507" pitchFamily="18" charset="2"/>
              </a:rPr>
              <a:t>. t</a:t>
            </a:r>
            <a:r>
              <a:rPr lang="en-US" altLang="en-US" baseline="-25000">
                <a:sym typeface="Symbol" panose="05050102010706020507" pitchFamily="18" charset="2"/>
              </a:rPr>
              <a:t>2</a:t>
            </a:r>
            <a:r>
              <a:rPr lang="en-US" altLang="en-US">
                <a:sym typeface="Symbol" panose="05050102010706020507" pitchFamily="18" charset="2"/>
              </a:rPr>
              <a:t> in </a:t>
            </a:r>
            <a:r>
              <a:rPr lang="en-US" altLang="en-US" i="1">
                <a:sym typeface="Symbol" panose="05050102010706020507" pitchFamily="18" charset="2"/>
              </a:rPr>
              <a:t>r</a:t>
            </a:r>
            <a:r>
              <a:rPr lang="en-US" altLang="en-US" baseline="-25000">
                <a:sym typeface="Symbol" panose="05050102010706020507" pitchFamily="18" charset="2"/>
              </a:rPr>
              <a:t>1 </a:t>
            </a:r>
            <a:r>
              <a:rPr lang="en-US" altLang="en-US">
                <a:sym typeface="Symbol" panose="05050102010706020507" pitchFamily="18" charset="2"/>
              </a:rPr>
              <a:t> x </a:t>
            </a:r>
            <a:r>
              <a:rPr lang="en-US" altLang="en-US" i="1"/>
              <a:t>r</a:t>
            </a:r>
            <a:r>
              <a:rPr lang="en-US" altLang="en-US" baseline="-25000"/>
              <a:t>2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xmlns="" id="{9B6960F6-4C47-6E3A-2D5E-B9BCC2BE3D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Set Operations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xmlns="" id="{656F7F5A-9C9D-D5E3-B9D5-7F857CD971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09625" y="1095375"/>
            <a:ext cx="7661275" cy="4903788"/>
          </a:xfrm>
        </p:spPr>
        <p:txBody>
          <a:bodyPr/>
          <a:lstStyle/>
          <a:p>
            <a:r>
              <a:rPr lang="en-US" altLang="en-US"/>
              <a:t>The set operations </a:t>
            </a:r>
            <a:r>
              <a:rPr lang="en-US" altLang="en-US" b="1">
                <a:solidFill>
                  <a:schemeClr val="tx2"/>
                </a:solidFill>
              </a:rPr>
              <a:t>union</a:t>
            </a:r>
            <a:r>
              <a:rPr lang="en-US" altLang="en-US" b="1"/>
              <a:t>, </a:t>
            </a:r>
            <a:r>
              <a:rPr lang="en-US" altLang="en-US" b="1">
                <a:solidFill>
                  <a:schemeClr val="tx2"/>
                </a:solidFill>
              </a:rPr>
              <a:t>intersect</a:t>
            </a:r>
            <a:r>
              <a:rPr lang="en-US" altLang="en-US" b="1"/>
              <a:t>, </a:t>
            </a:r>
            <a:r>
              <a:rPr lang="en-US" altLang="en-US"/>
              <a:t>and </a:t>
            </a:r>
            <a:r>
              <a:rPr lang="en-US" altLang="en-US" b="1">
                <a:solidFill>
                  <a:schemeClr val="tx2"/>
                </a:solidFill>
              </a:rPr>
              <a:t>except</a:t>
            </a:r>
            <a:r>
              <a:rPr lang="en-US" altLang="en-US" b="1"/>
              <a:t> </a:t>
            </a:r>
            <a:r>
              <a:rPr lang="en-US" altLang="en-US"/>
              <a:t>operate on relations and correspond to the relational algebra operations </a:t>
            </a:r>
            <a:r>
              <a:rPr lang="en-US" altLang="en-US">
                <a:sym typeface="Symbol" panose="05050102010706020507" pitchFamily="18" charset="2"/>
              </a:rPr>
              <a:t></a:t>
            </a:r>
          </a:p>
          <a:p>
            <a:r>
              <a:rPr lang="en-US" altLang="en-US">
                <a:sym typeface="Symbol" panose="05050102010706020507" pitchFamily="18" charset="2"/>
              </a:rPr>
              <a:t>Each of the above operations automatically eliminates duplicates; to retain all duplicates use the corresponding multiset versions </a:t>
            </a:r>
            <a:r>
              <a:rPr lang="en-US" altLang="en-US" b="1">
                <a:solidFill>
                  <a:schemeClr val="tx2"/>
                </a:solidFill>
                <a:sym typeface="Symbol" panose="05050102010706020507" pitchFamily="18" charset="2"/>
              </a:rPr>
              <a:t>union all</a:t>
            </a:r>
            <a:r>
              <a:rPr lang="en-US" altLang="en-US" b="1">
                <a:sym typeface="Symbol" panose="05050102010706020507" pitchFamily="18" charset="2"/>
              </a:rPr>
              <a:t>, </a:t>
            </a:r>
            <a:r>
              <a:rPr lang="en-US" altLang="en-US" b="1">
                <a:solidFill>
                  <a:schemeClr val="tx2"/>
                </a:solidFill>
                <a:sym typeface="Symbol" panose="05050102010706020507" pitchFamily="18" charset="2"/>
              </a:rPr>
              <a:t>intersect all</a:t>
            </a:r>
            <a:r>
              <a:rPr lang="en-US" altLang="en-US" b="1">
                <a:sym typeface="Symbol" panose="05050102010706020507" pitchFamily="18" charset="2"/>
              </a:rPr>
              <a:t> </a:t>
            </a:r>
            <a:r>
              <a:rPr lang="en-US" altLang="en-US">
                <a:sym typeface="Symbol" panose="05050102010706020507" pitchFamily="18" charset="2"/>
              </a:rPr>
              <a:t>and </a:t>
            </a:r>
            <a:r>
              <a:rPr lang="en-US" altLang="en-US" b="1">
                <a:solidFill>
                  <a:schemeClr val="tx2"/>
                </a:solidFill>
                <a:sym typeface="Symbol" panose="05050102010706020507" pitchFamily="18" charset="2"/>
              </a:rPr>
              <a:t>except all</a:t>
            </a:r>
            <a:r>
              <a:rPr lang="en-US" altLang="en-US" b="1">
                <a:sym typeface="Symbol" panose="05050102010706020507" pitchFamily="18" charset="2"/>
              </a:rPr>
              <a:t>.</a:t>
            </a:r>
            <a:br>
              <a:rPr lang="en-US" altLang="en-US" b="1">
                <a:sym typeface="Symbol" panose="05050102010706020507" pitchFamily="18" charset="2"/>
              </a:rPr>
            </a:br>
            <a:r>
              <a:rPr lang="en-US" altLang="en-US">
                <a:sym typeface="Symbol" panose="05050102010706020507" pitchFamily="18" charset="2"/>
              </a:rPr>
              <a:t/>
            </a:r>
            <a:br>
              <a:rPr lang="en-US" altLang="en-US">
                <a:sym typeface="Symbol" panose="05050102010706020507" pitchFamily="18" charset="2"/>
              </a:rPr>
            </a:br>
            <a:r>
              <a:rPr lang="en-US" altLang="en-US">
                <a:sym typeface="Symbol" panose="05050102010706020507" pitchFamily="18" charset="2"/>
              </a:rPr>
              <a:t>Suppose a tuple occurs </a:t>
            </a:r>
            <a:r>
              <a:rPr lang="en-US" altLang="en-US" i="1">
                <a:sym typeface="Symbol" panose="05050102010706020507" pitchFamily="18" charset="2"/>
              </a:rPr>
              <a:t>m</a:t>
            </a:r>
            <a:r>
              <a:rPr lang="en-US" altLang="en-US">
                <a:sym typeface="Symbol" panose="05050102010706020507" pitchFamily="18" charset="2"/>
              </a:rPr>
              <a:t> times in </a:t>
            </a:r>
            <a:r>
              <a:rPr lang="en-US" altLang="en-US" i="1">
                <a:sym typeface="Symbol" panose="05050102010706020507" pitchFamily="18" charset="2"/>
              </a:rPr>
              <a:t>r</a:t>
            </a:r>
            <a:r>
              <a:rPr lang="en-US" altLang="en-US">
                <a:sym typeface="Symbol" panose="05050102010706020507" pitchFamily="18" charset="2"/>
              </a:rPr>
              <a:t> and </a:t>
            </a:r>
            <a:r>
              <a:rPr lang="en-US" altLang="en-US" i="1">
                <a:sym typeface="Symbol" panose="05050102010706020507" pitchFamily="18" charset="2"/>
              </a:rPr>
              <a:t>n </a:t>
            </a:r>
            <a:r>
              <a:rPr lang="en-US" altLang="en-US">
                <a:sym typeface="Symbol" panose="05050102010706020507" pitchFamily="18" charset="2"/>
              </a:rPr>
              <a:t>times in </a:t>
            </a:r>
            <a:r>
              <a:rPr lang="en-US" altLang="en-US" i="1">
                <a:sym typeface="Symbol" panose="05050102010706020507" pitchFamily="18" charset="2"/>
              </a:rPr>
              <a:t>s, </a:t>
            </a:r>
            <a:r>
              <a:rPr lang="en-US" altLang="en-US">
                <a:sym typeface="Symbol" panose="05050102010706020507" pitchFamily="18" charset="2"/>
              </a:rPr>
              <a:t>then, it occurs:</a:t>
            </a:r>
          </a:p>
          <a:p>
            <a:pPr lvl="1"/>
            <a:r>
              <a:rPr lang="en-US" altLang="en-US" i="1"/>
              <a:t>m </a:t>
            </a:r>
            <a:r>
              <a:rPr lang="en-US" altLang="en-US" i="1" baseline="-25000"/>
              <a:t> </a:t>
            </a:r>
            <a:r>
              <a:rPr lang="en-US" altLang="en-US" i="1"/>
              <a:t>+ n </a:t>
            </a:r>
            <a:r>
              <a:rPr lang="en-US" altLang="en-US"/>
              <a:t>times in </a:t>
            </a:r>
            <a:r>
              <a:rPr lang="en-US" altLang="en-US" i="1"/>
              <a:t>r </a:t>
            </a:r>
            <a:r>
              <a:rPr lang="en-US" altLang="en-US" b="1"/>
              <a:t>union all </a:t>
            </a:r>
            <a:r>
              <a:rPr lang="en-US" altLang="en-US" i="1"/>
              <a:t>s</a:t>
            </a:r>
          </a:p>
          <a:p>
            <a:pPr lvl="1"/>
            <a:r>
              <a:rPr lang="en-US" altLang="en-US"/>
              <a:t>min(</a:t>
            </a:r>
            <a:r>
              <a:rPr lang="en-US" altLang="en-US" i="1"/>
              <a:t>m,n)</a:t>
            </a:r>
            <a:r>
              <a:rPr lang="en-US" altLang="en-US"/>
              <a:t> times in </a:t>
            </a:r>
            <a:r>
              <a:rPr lang="en-US" altLang="en-US" i="1"/>
              <a:t>r</a:t>
            </a:r>
            <a:r>
              <a:rPr lang="en-US" altLang="en-US"/>
              <a:t> </a:t>
            </a:r>
            <a:r>
              <a:rPr lang="en-US" altLang="en-US" b="1"/>
              <a:t>intersect all </a:t>
            </a:r>
            <a:r>
              <a:rPr lang="en-US" altLang="en-US" i="1"/>
              <a:t>s</a:t>
            </a:r>
          </a:p>
          <a:p>
            <a:pPr lvl="1"/>
            <a:r>
              <a:rPr lang="en-US" altLang="en-US"/>
              <a:t>max(0, </a:t>
            </a:r>
            <a:r>
              <a:rPr lang="en-US" altLang="en-US" i="1"/>
              <a:t>m – n)</a:t>
            </a:r>
            <a:r>
              <a:rPr lang="en-US" altLang="en-US"/>
              <a:t> times in </a:t>
            </a:r>
            <a:r>
              <a:rPr lang="en-US" altLang="en-US" i="1"/>
              <a:t>r</a:t>
            </a:r>
            <a:r>
              <a:rPr lang="en-US" altLang="en-US"/>
              <a:t> </a:t>
            </a:r>
            <a:r>
              <a:rPr lang="en-US" altLang="en-US" b="1"/>
              <a:t>except all </a:t>
            </a:r>
            <a:r>
              <a:rPr lang="en-US" altLang="en-US" i="1"/>
              <a:t>s</a:t>
            </a:r>
            <a:endParaRPr lang="en-US" alt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xmlns="" id="{12F97FD6-DED2-3662-6FC7-D280A6B893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52450" y="38100"/>
            <a:ext cx="8077200" cy="6096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Set Operations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xmlns="" id="{5C2F68C5-FDAB-B953-CF1E-67A51D59CD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14388" y="1108075"/>
            <a:ext cx="7661275" cy="511175"/>
          </a:xfrm>
        </p:spPr>
        <p:txBody>
          <a:bodyPr/>
          <a:lstStyle/>
          <a:p>
            <a:pPr>
              <a:tabLst>
                <a:tab pos="1481138" algn="l"/>
              </a:tabLst>
            </a:pPr>
            <a:r>
              <a:rPr lang="en-US" altLang="en-US"/>
              <a:t>Find all customers who have a loan, an account, or both:</a:t>
            </a:r>
          </a:p>
        </p:txBody>
      </p:sp>
      <p:sp>
        <p:nvSpPr>
          <p:cNvPr id="34820" name="Text Box 4">
            <a:extLst>
              <a:ext uri="{FF2B5EF4-FFF2-40B4-BE49-F238E27FC236}">
                <a16:creationId xmlns:a16="http://schemas.microsoft.com/office/drawing/2014/main" xmlns="" id="{668F7838-9983-F4AA-337B-F27891126D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4800" y="4706938"/>
            <a:ext cx="6227763" cy="110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r>
              <a:rPr kumimoji="1" lang="en-US" altLang="en-US" sz="1800"/>
              <a:t>(</a:t>
            </a:r>
            <a:r>
              <a:rPr kumimoji="1" lang="en-US" altLang="en-US" sz="1800" b="1"/>
              <a:t>select</a:t>
            </a:r>
            <a:r>
              <a:rPr kumimoji="1" lang="en-US" altLang="en-US" sz="1800"/>
              <a:t> </a:t>
            </a:r>
            <a:r>
              <a:rPr kumimoji="1" lang="en-US" altLang="en-US" sz="1800" i="1"/>
              <a:t>customer_name </a:t>
            </a:r>
            <a:r>
              <a:rPr kumimoji="1" lang="en-US" altLang="en-US" sz="1800" b="1"/>
              <a:t>from </a:t>
            </a:r>
            <a:r>
              <a:rPr kumimoji="1" lang="en-US" altLang="en-US" sz="1800" i="1"/>
              <a:t>depositor</a:t>
            </a:r>
            <a:r>
              <a:rPr kumimoji="1" lang="en-US" altLang="en-US" sz="1800"/>
              <a:t>)</a:t>
            </a:r>
            <a:br>
              <a:rPr kumimoji="1" lang="en-US" altLang="en-US" sz="1800"/>
            </a:br>
            <a:r>
              <a:rPr kumimoji="1" lang="en-US" altLang="en-US" sz="1800" b="1"/>
              <a:t>except</a:t>
            </a:r>
            <a:br>
              <a:rPr kumimoji="1" lang="en-US" altLang="en-US" sz="1800" b="1"/>
            </a:br>
            <a:r>
              <a:rPr kumimoji="1" lang="en-US" altLang="en-US" sz="1800" b="1"/>
              <a:t>(select</a:t>
            </a:r>
            <a:r>
              <a:rPr kumimoji="1" lang="en-US" altLang="en-US" sz="1800"/>
              <a:t> </a:t>
            </a:r>
            <a:r>
              <a:rPr kumimoji="1" lang="en-US" altLang="en-US" sz="1800" i="1"/>
              <a:t>customer_name </a:t>
            </a:r>
            <a:r>
              <a:rPr kumimoji="1" lang="en-US" altLang="en-US" sz="1800" b="1"/>
              <a:t>from</a:t>
            </a:r>
            <a:r>
              <a:rPr kumimoji="1" lang="en-US" altLang="en-US" sz="1800" i="1"/>
              <a:t> borrower)</a:t>
            </a:r>
            <a:endParaRPr kumimoji="1" lang="en-US" altLang="en-US" sz="1800"/>
          </a:p>
          <a:p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34823" name="Text Box 7">
            <a:extLst>
              <a:ext uri="{FF2B5EF4-FFF2-40B4-BE49-F238E27FC236}">
                <a16:creationId xmlns:a16="http://schemas.microsoft.com/office/drawing/2014/main" xmlns="" id="{2D727941-9EBA-C47F-E532-117B26A569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3136900"/>
            <a:ext cx="42608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r>
              <a:rPr kumimoji="1" lang="en-US" altLang="en-US" sz="1800"/>
              <a:t>(</a:t>
            </a:r>
            <a:r>
              <a:rPr kumimoji="1" lang="en-US" altLang="en-US" sz="1800" b="1"/>
              <a:t>select</a:t>
            </a:r>
            <a:r>
              <a:rPr kumimoji="1" lang="en-US" altLang="en-US" sz="1800"/>
              <a:t> </a:t>
            </a:r>
            <a:r>
              <a:rPr kumimoji="1" lang="en-US" altLang="en-US" sz="1800" i="1"/>
              <a:t>customer_name </a:t>
            </a:r>
            <a:r>
              <a:rPr kumimoji="1" lang="en-US" altLang="en-US" sz="1800" b="1"/>
              <a:t>from </a:t>
            </a:r>
            <a:r>
              <a:rPr kumimoji="1" lang="en-US" altLang="en-US" sz="1800" i="1"/>
              <a:t>depositor</a:t>
            </a:r>
            <a:r>
              <a:rPr kumimoji="1" lang="en-US" altLang="en-US" sz="1800"/>
              <a:t>)</a:t>
            </a:r>
            <a:br>
              <a:rPr kumimoji="1" lang="en-US" altLang="en-US" sz="1800"/>
            </a:br>
            <a:r>
              <a:rPr kumimoji="1" lang="en-US" altLang="en-US" sz="1800" b="1"/>
              <a:t>intersect</a:t>
            </a:r>
            <a:br>
              <a:rPr kumimoji="1" lang="en-US" altLang="en-US" sz="1800" b="1"/>
            </a:br>
            <a:r>
              <a:rPr kumimoji="1" lang="en-US" altLang="en-US" sz="1800" b="1"/>
              <a:t>(select</a:t>
            </a:r>
            <a:r>
              <a:rPr kumimoji="1" lang="en-US" altLang="en-US" sz="1800"/>
              <a:t> </a:t>
            </a:r>
            <a:r>
              <a:rPr kumimoji="1" lang="en-US" altLang="en-US" sz="1800" i="1"/>
              <a:t>customer_name </a:t>
            </a:r>
            <a:r>
              <a:rPr kumimoji="1" lang="en-US" altLang="en-US" sz="1800" b="1"/>
              <a:t>from</a:t>
            </a:r>
            <a:r>
              <a:rPr kumimoji="1" lang="en-US" altLang="en-US" sz="1800" i="1"/>
              <a:t> borrower)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34822" name="Text Box 9">
            <a:extLst>
              <a:ext uri="{FF2B5EF4-FFF2-40B4-BE49-F238E27FC236}">
                <a16:creationId xmlns:a16="http://schemas.microsoft.com/office/drawing/2014/main" xmlns="" id="{A38E183A-B224-B9D7-7B12-D48A866B6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0" y="4222750"/>
            <a:ext cx="65849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Char char="n"/>
            </a:pPr>
            <a:r>
              <a:rPr kumimoji="1" lang="en-US" altLang="en-US" sz="1800"/>
              <a:t>  Find all customers who have an account but no loan.	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34826" name="Text Box 10">
            <a:extLst>
              <a:ext uri="{FF2B5EF4-FFF2-40B4-BE49-F238E27FC236}">
                <a16:creationId xmlns:a16="http://schemas.microsoft.com/office/drawing/2014/main" xmlns="" id="{5D95591B-FD58-64E3-3E28-528618A06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5913" y="1560513"/>
            <a:ext cx="42608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r>
              <a:rPr kumimoji="1" lang="en-US" altLang="en-US" sz="1800" b="1"/>
              <a:t>(select</a:t>
            </a:r>
            <a:r>
              <a:rPr kumimoji="1" lang="en-US" altLang="en-US" sz="1800"/>
              <a:t> </a:t>
            </a:r>
            <a:r>
              <a:rPr kumimoji="1" lang="en-US" altLang="en-US" sz="1800" i="1"/>
              <a:t>customer_name </a:t>
            </a:r>
            <a:r>
              <a:rPr kumimoji="1" lang="en-US" altLang="en-US" sz="1800" b="1"/>
              <a:t>from </a:t>
            </a:r>
            <a:r>
              <a:rPr kumimoji="1" lang="en-US" altLang="en-US" sz="1800" i="1"/>
              <a:t>depositor</a:t>
            </a:r>
            <a:r>
              <a:rPr kumimoji="1" lang="en-US" altLang="en-US" sz="1800"/>
              <a:t>)</a:t>
            </a:r>
            <a:br>
              <a:rPr kumimoji="1" lang="en-US" altLang="en-US" sz="1800"/>
            </a:br>
            <a:r>
              <a:rPr kumimoji="1" lang="en-US" altLang="en-US" sz="1800" b="1"/>
              <a:t>union</a:t>
            </a:r>
            <a:br>
              <a:rPr kumimoji="1" lang="en-US" altLang="en-US" sz="1800" b="1"/>
            </a:br>
            <a:r>
              <a:rPr kumimoji="1" lang="en-US" altLang="en-US" sz="1800" b="1"/>
              <a:t>(select</a:t>
            </a:r>
            <a:r>
              <a:rPr kumimoji="1" lang="en-US" altLang="en-US" sz="1800"/>
              <a:t> </a:t>
            </a:r>
            <a:r>
              <a:rPr kumimoji="1" lang="en-US" altLang="en-US" sz="1800" i="1"/>
              <a:t>customer_name </a:t>
            </a:r>
            <a:r>
              <a:rPr kumimoji="1" lang="en-US" altLang="en-US" sz="1800" b="1"/>
              <a:t>from</a:t>
            </a:r>
            <a:r>
              <a:rPr kumimoji="1" lang="en-US" altLang="en-US" sz="1800" i="1"/>
              <a:t> borrower)</a:t>
            </a:r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34824" name="Text Box 11">
            <a:extLst>
              <a:ext uri="{FF2B5EF4-FFF2-40B4-BE49-F238E27FC236}">
                <a16:creationId xmlns:a16="http://schemas.microsoft.com/office/drawing/2014/main" xmlns="" id="{2208EAB6-04A9-2F86-B1B3-DC15ED1620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0" y="2678113"/>
            <a:ext cx="62468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Char char="n"/>
            </a:pPr>
            <a:r>
              <a:rPr kumimoji="1" lang="en-US" altLang="en-US" sz="1800"/>
              <a:t>  Find all customers who have both a loan and an account.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utoUpdateAnimBg="0"/>
      <p:bldP spid="34823" grpId="0" autoUpdateAnimBg="0"/>
      <p:bldP spid="3482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Project Operation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8513" y="1077913"/>
            <a:ext cx="7848600" cy="4876800"/>
          </a:xfrm>
        </p:spPr>
        <p:txBody>
          <a:bodyPr/>
          <a:lstStyle/>
          <a:p>
            <a:pPr>
              <a:lnSpc>
                <a:spcPct val="120000"/>
              </a:lnSpc>
              <a:tabLst>
                <a:tab pos="3257550" algn="ctr"/>
              </a:tabLst>
            </a:pPr>
            <a:r>
              <a:rPr lang="en-US" smtClean="0"/>
              <a:t>Notation:</a:t>
            </a:r>
            <a:br>
              <a:rPr lang="en-US" smtClean="0"/>
            </a:br>
            <a:r>
              <a:rPr lang="en-US" smtClean="0"/>
              <a:t>	</a:t>
            </a:r>
          </a:p>
          <a:p>
            <a:pPr>
              <a:lnSpc>
                <a:spcPct val="120000"/>
              </a:lnSpc>
              <a:buFont typeface="Monotype Sorts" pitchFamily="2" charset="2"/>
              <a:buNone/>
              <a:tabLst>
                <a:tab pos="3257550" algn="ctr"/>
              </a:tabLst>
            </a:pPr>
            <a:r>
              <a:rPr lang="en-US" smtClean="0"/>
              <a:t>	where </a:t>
            </a:r>
            <a:r>
              <a:rPr lang="en-US" i="1" smtClean="0"/>
              <a:t>A</a:t>
            </a:r>
            <a:r>
              <a:rPr lang="en-US" i="1" baseline="-25000" smtClean="0"/>
              <a:t>1</a:t>
            </a:r>
            <a:r>
              <a:rPr lang="en-US" i="1" smtClean="0"/>
              <a:t>, A</a:t>
            </a:r>
            <a:r>
              <a:rPr lang="en-US" i="1" baseline="-25000" smtClean="0"/>
              <a:t>2</a:t>
            </a:r>
            <a:r>
              <a:rPr lang="en-US" smtClean="0"/>
              <a:t> are attribute names and </a:t>
            </a:r>
            <a:r>
              <a:rPr lang="en-US" i="1" smtClean="0"/>
              <a:t>r</a:t>
            </a:r>
            <a:r>
              <a:rPr lang="en-US" smtClean="0"/>
              <a:t> is a relation name.</a:t>
            </a:r>
          </a:p>
          <a:p>
            <a:pPr>
              <a:tabLst>
                <a:tab pos="3257550" algn="ctr"/>
              </a:tabLst>
            </a:pPr>
            <a:r>
              <a:rPr lang="en-US" smtClean="0"/>
              <a:t>The result is defined as the relation of </a:t>
            </a:r>
            <a:r>
              <a:rPr lang="en-US" i="1" smtClean="0"/>
              <a:t>k</a:t>
            </a:r>
            <a:r>
              <a:rPr lang="en-US" smtClean="0"/>
              <a:t> columns obtained by erasing the columns that are not listed</a:t>
            </a:r>
          </a:p>
          <a:p>
            <a:pPr>
              <a:tabLst>
                <a:tab pos="3257550" algn="ctr"/>
              </a:tabLst>
            </a:pPr>
            <a:r>
              <a:rPr lang="en-US" smtClean="0"/>
              <a:t>Duplicate rows removed from result, since relations are sets</a:t>
            </a:r>
          </a:p>
          <a:p>
            <a:pPr>
              <a:tabLst>
                <a:tab pos="3257550" algn="ctr"/>
              </a:tabLst>
            </a:pPr>
            <a:r>
              <a:rPr lang="en-US" smtClean="0"/>
              <a:t>Example: To eliminate the </a:t>
            </a:r>
            <a:r>
              <a:rPr lang="en-US" i="1" smtClean="0"/>
              <a:t>dept_name</a:t>
            </a:r>
            <a:r>
              <a:rPr lang="en-US" smtClean="0"/>
              <a:t> attribute of </a:t>
            </a:r>
            <a:r>
              <a:rPr lang="en-US" i="1" smtClean="0"/>
              <a:t>instructor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         	 </a:t>
            </a:r>
            <a:r>
              <a:rPr lang="en-US" smtClean="0">
                <a:sym typeface="Symbol" pitchFamily="18" charset="2"/>
              </a:rPr>
              <a:t></a:t>
            </a:r>
            <a:r>
              <a:rPr lang="en-US" sz="2400" i="1" baseline="-25000" smtClean="0"/>
              <a:t>ID, name, salary</a:t>
            </a:r>
            <a:r>
              <a:rPr lang="en-US" smtClean="0"/>
              <a:t> (</a:t>
            </a:r>
            <a:r>
              <a:rPr lang="en-US" sz="2000" i="1" smtClean="0"/>
              <a:t>instructor</a:t>
            </a:r>
            <a:r>
              <a:rPr lang="en-US" smtClean="0"/>
              <a:t>) </a:t>
            </a:r>
            <a:br>
              <a:rPr lang="en-US" smtClean="0"/>
            </a:br>
            <a:endParaRPr lang="en-US" smtClean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3440113" y="1223963"/>
          <a:ext cx="1914525" cy="544512"/>
        </p:xfrm>
        <a:graphic>
          <a:graphicData uri="http://schemas.openxmlformats.org/presentationml/2006/ole">
            <p:oleObj spid="_x0000_s2050" name="Equation" r:id="rId4" imgW="87624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xmlns="" id="{D5AE4AA9-6759-13AF-831F-209EAE0E98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Aggregate Functions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xmlns="" id="{8C65E7A6-8D41-5F1D-3E20-B4ECD07980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14388" y="1093788"/>
            <a:ext cx="7010400" cy="3897312"/>
          </a:xfrm>
        </p:spPr>
        <p:txBody>
          <a:bodyPr/>
          <a:lstStyle/>
          <a:p>
            <a:pPr>
              <a:tabLst>
                <a:tab pos="2222500" algn="l"/>
              </a:tabLst>
            </a:pPr>
            <a:r>
              <a:rPr lang="en-US" altLang="en-US"/>
              <a:t>These functions operate on the multiset of values of a column of a relation, and return a value</a:t>
            </a:r>
          </a:p>
          <a:p>
            <a:pPr>
              <a:buFont typeface="Monotype Sorts" pitchFamily="2" charset="2"/>
              <a:buNone/>
              <a:tabLst>
                <a:tab pos="2222500" algn="l"/>
              </a:tabLst>
            </a:pPr>
            <a:r>
              <a:rPr lang="en-US" altLang="en-US"/>
              <a:t>		</a:t>
            </a:r>
            <a:r>
              <a:rPr lang="en-US" altLang="en-US" b="1"/>
              <a:t>avg: </a:t>
            </a:r>
            <a:r>
              <a:rPr lang="en-US" altLang="en-US"/>
              <a:t>average value</a:t>
            </a:r>
            <a:br>
              <a:rPr lang="en-US" altLang="en-US"/>
            </a:br>
            <a:r>
              <a:rPr lang="en-US" altLang="en-US"/>
              <a:t>	</a:t>
            </a:r>
            <a:r>
              <a:rPr lang="en-US" altLang="en-US" b="1"/>
              <a:t>min:  </a:t>
            </a:r>
            <a:r>
              <a:rPr lang="en-US" altLang="en-US"/>
              <a:t>minimum value</a:t>
            </a:r>
            <a:br>
              <a:rPr lang="en-US" altLang="en-US"/>
            </a:br>
            <a:r>
              <a:rPr lang="en-US" altLang="en-US"/>
              <a:t>	</a:t>
            </a:r>
            <a:r>
              <a:rPr lang="en-US" altLang="en-US" b="1"/>
              <a:t>max:  </a:t>
            </a:r>
            <a:r>
              <a:rPr lang="en-US" altLang="en-US"/>
              <a:t>maximum value</a:t>
            </a:r>
            <a:br>
              <a:rPr lang="en-US" altLang="en-US"/>
            </a:br>
            <a:r>
              <a:rPr lang="en-US" altLang="en-US"/>
              <a:t>	</a:t>
            </a:r>
            <a:r>
              <a:rPr lang="en-US" altLang="en-US" b="1"/>
              <a:t>sum:  </a:t>
            </a:r>
            <a:r>
              <a:rPr lang="en-US" altLang="en-US"/>
              <a:t>sum of values</a:t>
            </a:r>
            <a:br>
              <a:rPr lang="en-US" altLang="en-US"/>
            </a:br>
            <a:r>
              <a:rPr lang="en-US" altLang="en-US"/>
              <a:t>	</a:t>
            </a:r>
            <a:r>
              <a:rPr lang="en-US" altLang="en-US" b="1"/>
              <a:t>count:  </a:t>
            </a:r>
            <a:r>
              <a:rPr lang="en-US" altLang="en-US"/>
              <a:t>number of values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xmlns="" id="{E122BF5D-62CC-4C53-AB04-0AD30F4E05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Aggregate Functions (Cont.)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xmlns="" id="{BD277096-3C17-DB0F-8C78-E8FF975346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14388" y="1108075"/>
            <a:ext cx="7661275" cy="511175"/>
          </a:xfrm>
        </p:spPr>
        <p:txBody>
          <a:bodyPr/>
          <a:lstStyle/>
          <a:p>
            <a:pPr>
              <a:tabLst>
                <a:tab pos="1711325" algn="l"/>
              </a:tabLst>
            </a:pPr>
            <a:r>
              <a:rPr lang="en-US" altLang="en-US"/>
              <a:t>Find the average account balance at the Perryridge branch.</a:t>
            </a:r>
          </a:p>
        </p:txBody>
      </p:sp>
      <p:sp>
        <p:nvSpPr>
          <p:cNvPr id="36868" name="Text Box 4">
            <a:extLst>
              <a:ext uri="{FF2B5EF4-FFF2-40B4-BE49-F238E27FC236}">
                <a16:creationId xmlns:a16="http://schemas.microsoft.com/office/drawing/2014/main" xmlns="" id="{93376F06-C77B-A89A-6D6A-576E42653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4214813"/>
            <a:ext cx="4811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Char char="n"/>
            </a:pPr>
            <a:r>
              <a:rPr kumimoji="1" lang="en-US" altLang="en-US" sz="1800"/>
              <a:t>   Find the number of depositors in the bank.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36869" name="Text Box 5">
            <a:extLst>
              <a:ext uri="{FF2B5EF4-FFF2-40B4-BE49-F238E27FC236}">
                <a16:creationId xmlns:a16="http://schemas.microsoft.com/office/drawing/2014/main" xmlns="" id="{78D45B55-E577-15A7-DCDD-AB7AC8A89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825" y="2813050"/>
            <a:ext cx="704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Char char="n"/>
            </a:pPr>
            <a:r>
              <a:rPr kumimoji="1" lang="en-US" altLang="en-US" sz="1800"/>
              <a:t>   Find the number of tuples in the </a:t>
            </a:r>
            <a:r>
              <a:rPr kumimoji="1" lang="en-US" altLang="en-US" sz="1800" i="1"/>
              <a:t>customer</a:t>
            </a:r>
            <a:r>
              <a:rPr kumimoji="1" lang="en-US" altLang="en-US" sz="1800"/>
              <a:t> relation.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38918" name="Text Box 6">
            <a:extLst>
              <a:ext uri="{FF2B5EF4-FFF2-40B4-BE49-F238E27FC236}">
                <a16:creationId xmlns:a16="http://schemas.microsoft.com/office/drawing/2014/main" xmlns="" id="{C4E0E9C8-982C-82A2-ACBB-3259B2D1A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6913" y="1660525"/>
            <a:ext cx="468312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r>
              <a:rPr kumimoji="1" lang="en-US" altLang="en-US" sz="1800" b="1"/>
              <a:t>select avg</a:t>
            </a:r>
            <a:r>
              <a:rPr kumimoji="1" lang="en-US" altLang="en-US" sz="1800" i="1"/>
              <a:t> (balance)</a:t>
            </a:r>
            <a:r>
              <a:rPr kumimoji="1" lang="en-US" altLang="en-US" sz="1800"/>
              <a:t/>
            </a:r>
            <a:br>
              <a:rPr kumimoji="1" lang="en-US" altLang="en-US" sz="1800"/>
            </a:br>
            <a:r>
              <a:rPr kumimoji="1" lang="en-US" altLang="en-US" sz="1800"/>
              <a:t>	</a:t>
            </a:r>
            <a:r>
              <a:rPr kumimoji="1" lang="en-US" altLang="en-US" sz="1800" b="1"/>
              <a:t>from</a:t>
            </a:r>
            <a:r>
              <a:rPr kumimoji="1" lang="en-US" altLang="en-US" sz="1800" i="1"/>
              <a:t> account</a:t>
            </a:r>
            <a:br>
              <a:rPr kumimoji="1" lang="en-US" altLang="en-US" sz="1800" i="1"/>
            </a:br>
            <a:r>
              <a:rPr kumimoji="1" lang="en-US" altLang="en-US" sz="1800"/>
              <a:t>	</a:t>
            </a:r>
            <a:r>
              <a:rPr kumimoji="1" lang="en-US" altLang="en-US" sz="1800" b="1"/>
              <a:t>where </a:t>
            </a:r>
            <a:r>
              <a:rPr kumimoji="1" lang="en-US" altLang="en-US" sz="1800" i="1"/>
              <a:t>branch_name = </a:t>
            </a:r>
            <a:r>
              <a:rPr kumimoji="1" lang="en-US" altLang="en-US" sz="1800"/>
              <a:t>'Perryridge' 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38919" name="Text Box 7">
            <a:extLst>
              <a:ext uri="{FF2B5EF4-FFF2-40B4-BE49-F238E27FC236}">
                <a16:creationId xmlns:a16="http://schemas.microsoft.com/office/drawing/2014/main" xmlns="" id="{ADDC2678-D21E-AA2C-6788-99929CB1A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7875" y="3341688"/>
            <a:ext cx="2609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r>
              <a:rPr kumimoji="1" lang="en-US" altLang="en-US" sz="1800" b="1"/>
              <a:t>select count </a:t>
            </a:r>
            <a:r>
              <a:rPr kumimoji="1" lang="en-US" altLang="en-US" sz="1800"/>
              <a:t>(*)</a:t>
            </a:r>
            <a:br>
              <a:rPr kumimoji="1" lang="en-US" altLang="en-US" sz="1800"/>
            </a:br>
            <a:r>
              <a:rPr kumimoji="1" lang="en-US" altLang="en-US" sz="1800"/>
              <a:t>	</a:t>
            </a:r>
            <a:r>
              <a:rPr kumimoji="1" lang="en-US" altLang="en-US" sz="1800" b="1"/>
              <a:t>from </a:t>
            </a:r>
            <a:r>
              <a:rPr kumimoji="1" lang="en-US" altLang="en-US" sz="1800" i="1"/>
              <a:t>customer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38920" name="Text Box 8">
            <a:extLst>
              <a:ext uri="{FF2B5EF4-FFF2-40B4-BE49-F238E27FC236}">
                <a16:creationId xmlns:a16="http://schemas.microsoft.com/office/drawing/2014/main" xmlns="" id="{3D53C234-068F-6D20-E05B-87C0A98BA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8513" y="4724400"/>
            <a:ext cx="424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kumimoji="1" lang="en-US" altLang="en-US" sz="1800" b="1"/>
              <a:t>select count (distinct </a:t>
            </a:r>
            <a:r>
              <a:rPr kumimoji="1" lang="en-US" altLang="en-US" sz="1800" i="1"/>
              <a:t>customer_name)</a:t>
            </a:r>
            <a:br>
              <a:rPr kumimoji="1" lang="en-US" altLang="en-US" sz="1800" i="1"/>
            </a:br>
            <a:r>
              <a:rPr kumimoji="1" lang="en-US" altLang="en-US" sz="1800" i="1"/>
              <a:t>	</a:t>
            </a:r>
            <a:r>
              <a:rPr kumimoji="1" lang="en-US" altLang="en-US" sz="1800" b="1"/>
              <a:t>from </a:t>
            </a:r>
            <a:r>
              <a:rPr kumimoji="1" lang="en-US" altLang="en-US" sz="1800" i="1"/>
              <a:t>depositor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 autoUpdateAnimBg="0"/>
      <p:bldP spid="38919" grpId="0" autoUpdateAnimBg="0"/>
      <p:bldP spid="38920" grpId="0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xmlns="" id="{76A058E8-D6B2-0D63-5AF4-DAB54C5ABB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Aggregate Functions – Group By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xmlns="" id="{B71BE826-DDFD-7E02-7A60-D4005C6842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0413" y="1160463"/>
            <a:ext cx="8070850" cy="471487"/>
          </a:xfrm>
        </p:spPr>
        <p:txBody>
          <a:bodyPr/>
          <a:lstStyle/>
          <a:p>
            <a:pPr>
              <a:tabLst>
                <a:tab pos="625475" algn="l"/>
              </a:tabLst>
            </a:pPr>
            <a:r>
              <a:rPr lang="en-US" altLang="en-US"/>
              <a:t>Find the number of depositors for each branch.</a:t>
            </a:r>
          </a:p>
        </p:txBody>
      </p:sp>
      <p:sp>
        <p:nvSpPr>
          <p:cNvPr id="40964" name="Text Box 4">
            <a:extLst>
              <a:ext uri="{FF2B5EF4-FFF2-40B4-BE49-F238E27FC236}">
                <a16:creationId xmlns:a16="http://schemas.microsoft.com/office/drawing/2014/main" xmlns="" id="{792C3D2A-0C59-18B3-EC8B-B70508EF1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988" y="3503613"/>
            <a:ext cx="79867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r>
              <a:rPr kumimoji="1" lang="en-US" altLang="en-US" sz="1800"/>
              <a:t>Note:  Attributes in </a:t>
            </a:r>
            <a:r>
              <a:rPr kumimoji="1" lang="en-US" altLang="en-US" sz="1800" b="1"/>
              <a:t>select </a:t>
            </a:r>
            <a:r>
              <a:rPr kumimoji="1" lang="en-US" altLang="en-US" sz="1800"/>
              <a:t>clause outside of aggregate functions must         </a:t>
            </a:r>
            <a:br>
              <a:rPr kumimoji="1" lang="en-US" altLang="en-US" sz="1800"/>
            </a:br>
            <a:r>
              <a:rPr kumimoji="1" lang="en-US" altLang="en-US" sz="1800"/>
              <a:t>           appear in </a:t>
            </a:r>
            <a:r>
              <a:rPr kumimoji="1" lang="en-US" altLang="en-US" sz="1800" b="1"/>
              <a:t>group by</a:t>
            </a:r>
            <a:r>
              <a:rPr kumimoji="1" lang="en-US" altLang="en-US" sz="1800"/>
              <a:t> list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0965" name="Text Box 5">
            <a:extLst>
              <a:ext uri="{FF2B5EF4-FFF2-40B4-BE49-F238E27FC236}">
                <a16:creationId xmlns:a16="http://schemas.microsoft.com/office/drawing/2014/main" xmlns="" id="{FF69AB8D-B0D4-2B52-10BD-523F8B2A8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063" y="1758950"/>
            <a:ext cx="78422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r>
              <a:rPr kumimoji="1" lang="en-US" altLang="en-US" sz="1800" b="1"/>
              <a:t>select </a:t>
            </a:r>
            <a:r>
              <a:rPr kumimoji="1" lang="en-US" altLang="en-US" sz="1800" i="1"/>
              <a:t>branch_name, </a:t>
            </a:r>
            <a:r>
              <a:rPr kumimoji="1" lang="en-US" altLang="en-US" sz="1800" b="1"/>
              <a:t>count (distinct</a:t>
            </a:r>
            <a:r>
              <a:rPr kumimoji="1" lang="en-US" altLang="en-US" sz="1800"/>
              <a:t> </a:t>
            </a:r>
            <a:r>
              <a:rPr kumimoji="1" lang="en-US" altLang="en-US" sz="1800" i="1"/>
              <a:t>customer_name)</a:t>
            </a:r>
            <a:br>
              <a:rPr kumimoji="1" lang="en-US" altLang="en-US" sz="1800" i="1"/>
            </a:br>
            <a:r>
              <a:rPr kumimoji="1" lang="en-US" altLang="en-US" sz="1800" i="1"/>
              <a:t>           </a:t>
            </a:r>
            <a:r>
              <a:rPr kumimoji="1" lang="en-US" altLang="en-US" sz="1800" b="1"/>
              <a:t>from </a:t>
            </a:r>
            <a:r>
              <a:rPr kumimoji="1" lang="en-US" altLang="en-US" sz="1800" i="1"/>
              <a:t>depositor, account</a:t>
            </a:r>
            <a:br>
              <a:rPr kumimoji="1" lang="en-US" altLang="en-US" sz="1800" i="1"/>
            </a:br>
            <a:r>
              <a:rPr kumimoji="1" lang="en-US" altLang="en-US" sz="1800" i="1"/>
              <a:t>           </a:t>
            </a:r>
            <a:r>
              <a:rPr kumimoji="1" lang="en-US" altLang="en-US" sz="1800" b="1"/>
              <a:t>where </a:t>
            </a:r>
            <a:r>
              <a:rPr kumimoji="1" lang="en-US" altLang="en-US" sz="1800" i="1"/>
              <a:t>depositor.account_number = account.account_number</a:t>
            </a:r>
            <a:br>
              <a:rPr kumimoji="1" lang="en-US" altLang="en-US" sz="1800" i="1"/>
            </a:br>
            <a:r>
              <a:rPr kumimoji="1" lang="en-US" altLang="en-US" sz="1800" i="1"/>
              <a:t>           </a:t>
            </a:r>
            <a:r>
              <a:rPr kumimoji="1" lang="en-US" altLang="en-US" sz="1800" b="1"/>
              <a:t>group by </a:t>
            </a:r>
            <a:r>
              <a:rPr kumimoji="1" lang="en-US" altLang="en-US" sz="1800" i="1"/>
              <a:t>branch_name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utoUpdateAnimBg="0"/>
      <p:bldP spid="40965" grpId="0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xmlns="" id="{6D03438D-9781-8468-661E-F87CA37EFF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3925" y="33338"/>
            <a:ext cx="8077200" cy="6096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Aggregate Functions – Having Clause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xmlns="" id="{BC2CE1A0-D882-72F7-2A77-A1AD1A39A1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14388" y="1193800"/>
            <a:ext cx="7661275" cy="773113"/>
          </a:xfrm>
        </p:spPr>
        <p:txBody>
          <a:bodyPr/>
          <a:lstStyle/>
          <a:p>
            <a:pPr>
              <a:tabLst>
                <a:tab pos="1489075" algn="l"/>
              </a:tabLst>
            </a:pPr>
            <a:r>
              <a:rPr lang="en-US" altLang="en-US"/>
              <a:t>Find the names of all branches where the average account balance is more than $1,200.</a:t>
            </a:r>
          </a:p>
        </p:txBody>
      </p:sp>
      <p:sp>
        <p:nvSpPr>
          <p:cNvPr id="43012" name="Text Box 4">
            <a:extLst>
              <a:ext uri="{FF2B5EF4-FFF2-40B4-BE49-F238E27FC236}">
                <a16:creationId xmlns:a16="http://schemas.microsoft.com/office/drawing/2014/main" xmlns="" id="{0C478E1A-5FBF-3D51-E4DE-269A1F78B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3" y="3659188"/>
            <a:ext cx="765968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r>
              <a:rPr kumimoji="1" lang="en-US" altLang="en-US" sz="1800">
                <a:solidFill>
                  <a:schemeClr val="tx2"/>
                </a:solidFill>
              </a:rPr>
              <a:t>       </a:t>
            </a:r>
            <a:r>
              <a:rPr kumimoji="1" lang="en-US" altLang="en-US" sz="1800"/>
              <a:t>Note:  predicates in the </a:t>
            </a:r>
            <a:r>
              <a:rPr kumimoji="1" lang="en-US" altLang="en-US" sz="1800" b="1"/>
              <a:t>having</a:t>
            </a:r>
            <a:r>
              <a:rPr kumimoji="1" lang="en-US" altLang="en-US" sz="1800"/>
              <a:t> clause are applied after the </a:t>
            </a:r>
            <a:br>
              <a:rPr kumimoji="1" lang="en-US" altLang="en-US" sz="1800"/>
            </a:br>
            <a:r>
              <a:rPr kumimoji="1" lang="en-US" altLang="en-US" sz="1800"/>
              <a:t>                 formation of groups whereas predicates in the </a:t>
            </a:r>
            <a:r>
              <a:rPr kumimoji="1" lang="en-US" altLang="en-US" sz="1800" b="1"/>
              <a:t>where</a:t>
            </a:r>
            <a:r>
              <a:rPr kumimoji="1" lang="en-US" altLang="en-US" sz="1800"/>
              <a:t> </a:t>
            </a:r>
            <a:br>
              <a:rPr kumimoji="1" lang="en-US" altLang="en-US" sz="1800"/>
            </a:br>
            <a:r>
              <a:rPr kumimoji="1" lang="en-US" altLang="en-US" sz="1800"/>
              <a:t>                 clause are applied before forming groups</a:t>
            </a:r>
          </a:p>
          <a:p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43013" name="Text Box 5">
            <a:extLst>
              <a:ext uri="{FF2B5EF4-FFF2-40B4-BE49-F238E27FC236}">
                <a16:creationId xmlns:a16="http://schemas.microsoft.com/office/drawing/2014/main" xmlns="" id="{7F110A3D-ABED-A9D2-45BB-8C0D0388F7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7988" y="2114550"/>
            <a:ext cx="56165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35000"/>
              </a:spcBef>
              <a:buClr>
                <a:schemeClr val="tx2"/>
              </a:buClr>
              <a:buSzPct val="90000"/>
              <a:buFont typeface="Monotype Sorts" pitchFamily="2" charset="2"/>
              <a:buNone/>
            </a:pPr>
            <a:r>
              <a:rPr kumimoji="1" lang="en-US" altLang="en-US" sz="1800" b="1"/>
              <a:t>select</a:t>
            </a:r>
            <a:r>
              <a:rPr kumimoji="1" lang="en-US" altLang="en-US" sz="1800" i="1"/>
              <a:t> branch_name, </a:t>
            </a:r>
            <a:r>
              <a:rPr kumimoji="1" lang="en-US" altLang="en-US" sz="1800" b="1"/>
              <a:t>avg </a:t>
            </a:r>
            <a:r>
              <a:rPr kumimoji="1" lang="en-US" altLang="en-US" sz="1800"/>
              <a:t>(</a:t>
            </a:r>
            <a:r>
              <a:rPr kumimoji="1" lang="en-US" altLang="en-US" sz="1800" i="1"/>
              <a:t>balance</a:t>
            </a:r>
            <a:r>
              <a:rPr kumimoji="1" lang="en-US" altLang="en-US" sz="1800"/>
              <a:t>)</a:t>
            </a:r>
            <a:r>
              <a:rPr kumimoji="1" lang="en-US" altLang="en-US" sz="1800" i="1"/>
              <a:t/>
            </a:r>
            <a:br>
              <a:rPr kumimoji="1" lang="en-US" altLang="en-US" sz="1800" i="1"/>
            </a:br>
            <a:r>
              <a:rPr kumimoji="1" lang="en-US" altLang="en-US" sz="1800" i="1"/>
              <a:t>           </a:t>
            </a:r>
            <a:r>
              <a:rPr kumimoji="1" lang="en-US" altLang="en-US" sz="1800" b="1"/>
              <a:t>from</a:t>
            </a:r>
            <a:r>
              <a:rPr kumimoji="1" lang="en-US" altLang="en-US" sz="1800" i="1"/>
              <a:t> account</a:t>
            </a:r>
            <a:br>
              <a:rPr kumimoji="1" lang="en-US" altLang="en-US" sz="1800" i="1"/>
            </a:br>
            <a:r>
              <a:rPr kumimoji="1" lang="en-US" altLang="en-US" sz="1800" i="1"/>
              <a:t>           </a:t>
            </a:r>
            <a:r>
              <a:rPr kumimoji="1" lang="en-US" altLang="en-US" sz="1800" b="1"/>
              <a:t>group by</a:t>
            </a:r>
            <a:r>
              <a:rPr kumimoji="1" lang="en-US" altLang="en-US" sz="1800" i="1"/>
              <a:t> branch_name</a:t>
            </a:r>
            <a:br>
              <a:rPr kumimoji="1" lang="en-US" altLang="en-US" sz="1800" i="1"/>
            </a:br>
            <a:r>
              <a:rPr kumimoji="1" lang="en-US" altLang="en-US" sz="1800" i="1"/>
              <a:t>           </a:t>
            </a:r>
            <a:r>
              <a:rPr kumimoji="1" lang="en-US" altLang="en-US" sz="1800" b="1"/>
              <a:t>having avg</a:t>
            </a:r>
            <a:r>
              <a:rPr kumimoji="1" lang="en-US" altLang="en-US" sz="1800" i="1"/>
              <a:t> </a:t>
            </a:r>
            <a:r>
              <a:rPr kumimoji="1" lang="en-US" altLang="en-US" sz="1800"/>
              <a:t>(</a:t>
            </a:r>
            <a:r>
              <a:rPr kumimoji="1" lang="en-US" altLang="en-US" sz="1800" i="1"/>
              <a:t>balance</a:t>
            </a:r>
            <a:r>
              <a:rPr kumimoji="1" lang="en-US" altLang="en-US" sz="1800"/>
              <a:t>)</a:t>
            </a:r>
            <a:r>
              <a:rPr kumimoji="1" lang="en-US" altLang="en-US" sz="1800" i="1"/>
              <a:t> &gt; </a:t>
            </a:r>
            <a:r>
              <a:rPr kumimoji="1" lang="en-US" altLang="en-US" sz="1800"/>
              <a:t>1200</a:t>
            </a:r>
            <a:endParaRPr lang="en-US" altLang="en-US" sz="1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utoUpdateAnimBg="0"/>
      <p:bldP spid="43013" grpId="0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xmlns="" id="{4ACD9A9C-1F98-C782-8C70-B6F3BFDC29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Null Values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xmlns="" id="{9509EF9D-5AA5-C946-B401-ACFDCA065E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9775" y="1106488"/>
            <a:ext cx="7689850" cy="5003800"/>
          </a:xfrm>
        </p:spPr>
        <p:txBody>
          <a:bodyPr/>
          <a:lstStyle/>
          <a:p>
            <a:r>
              <a:rPr lang="en-US" altLang="en-US"/>
              <a:t>It is possible for tuples to have a null value, denoted by </a:t>
            </a:r>
            <a:r>
              <a:rPr lang="en-US" altLang="en-US" i="1"/>
              <a:t>null</a:t>
            </a:r>
            <a:r>
              <a:rPr lang="en-US" altLang="en-US"/>
              <a:t>, for some of their attributes</a:t>
            </a:r>
          </a:p>
          <a:p>
            <a:r>
              <a:rPr lang="en-US" altLang="en-US" i="1"/>
              <a:t>null</a:t>
            </a:r>
            <a:r>
              <a:rPr lang="en-US" altLang="en-US"/>
              <a:t> signifies an unknown value or that a value does not exist.</a:t>
            </a:r>
          </a:p>
          <a:p>
            <a:r>
              <a:rPr lang="en-US" altLang="en-US"/>
              <a:t>The predicate  </a:t>
            </a:r>
            <a:r>
              <a:rPr lang="en-US" altLang="en-US" b="1"/>
              <a:t>is null</a:t>
            </a:r>
            <a:r>
              <a:rPr lang="en-US" altLang="en-US"/>
              <a:t> can be used to check for null values.</a:t>
            </a:r>
          </a:p>
          <a:p>
            <a:pPr lvl="1"/>
            <a:r>
              <a:rPr lang="en-US" altLang="en-US"/>
              <a:t>Example: Find all loan number which appear in the </a:t>
            </a:r>
            <a:r>
              <a:rPr lang="en-US" altLang="en-US" i="1"/>
              <a:t>loan</a:t>
            </a:r>
            <a:r>
              <a:rPr lang="en-US" altLang="en-US"/>
              <a:t> relation with null values for </a:t>
            </a:r>
            <a:r>
              <a:rPr lang="en-US" altLang="en-US" i="1"/>
              <a:t>amount.</a:t>
            </a:r>
            <a:endParaRPr lang="en-US" altLang="en-US"/>
          </a:p>
          <a:p>
            <a:pPr>
              <a:buFont typeface="Monotype Sorts" pitchFamily="2" charset="2"/>
              <a:buNone/>
            </a:pPr>
            <a:r>
              <a:rPr lang="en-US" altLang="en-US"/>
              <a:t>		</a:t>
            </a:r>
            <a:r>
              <a:rPr lang="en-US" altLang="en-US" b="1"/>
              <a:t>select</a:t>
            </a:r>
            <a:r>
              <a:rPr lang="en-US" altLang="en-US" i="1"/>
              <a:t> loan_number</a:t>
            </a:r>
            <a:br>
              <a:rPr lang="en-US" altLang="en-US" i="1"/>
            </a:br>
            <a:r>
              <a:rPr lang="en-US" altLang="en-US" i="1"/>
              <a:t>	</a:t>
            </a:r>
            <a:r>
              <a:rPr lang="en-US" altLang="en-US" b="1"/>
              <a:t>from</a:t>
            </a:r>
            <a:r>
              <a:rPr lang="en-US" altLang="en-US" i="1"/>
              <a:t> loan</a:t>
            </a:r>
            <a:br>
              <a:rPr lang="en-US" altLang="en-US" i="1"/>
            </a:br>
            <a:r>
              <a:rPr lang="en-US" altLang="en-US" i="1"/>
              <a:t>	</a:t>
            </a:r>
            <a:r>
              <a:rPr lang="en-US" altLang="en-US" b="1"/>
              <a:t>where </a:t>
            </a:r>
            <a:r>
              <a:rPr lang="en-US" altLang="en-US" i="1"/>
              <a:t>amount </a:t>
            </a:r>
            <a:r>
              <a:rPr lang="en-US" altLang="en-US" b="1"/>
              <a:t>is null</a:t>
            </a:r>
            <a:endParaRPr lang="en-US" altLang="en-US"/>
          </a:p>
          <a:p>
            <a:r>
              <a:rPr lang="en-US" altLang="en-US"/>
              <a:t>The result of any arithmetic expression involving </a:t>
            </a:r>
            <a:r>
              <a:rPr lang="en-US" altLang="en-US" i="1"/>
              <a:t>null</a:t>
            </a:r>
            <a:r>
              <a:rPr lang="en-US" altLang="en-US"/>
              <a:t> is </a:t>
            </a:r>
            <a:r>
              <a:rPr lang="en-US" altLang="en-US" i="1"/>
              <a:t>null</a:t>
            </a:r>
          </a:p>
          <a:p>
            <a:pPr lvl="1"/>
            <a:r>
              <a:rPr lang="en-US" altLang="en-US"/>
              <a:t>Example:  5 + </a:t>
            </a:r>
            <a:r>
              <a:rPr lang="en-US" altLang="en-US" i="1"/>
              <a:t>null</a:t>
            </a:r>
            <a:r>
              <a:rPr lang="en-US" altLang="en-US"/>
              <a:t>  returns null</a:t>
            </a:r>
          </a:p>
          <a:p>
            <a:r>
              <a:rPr lang="en-US" altLang="en-US"/>
              <a:t>However, aggregate functions simply ignore nulls</a:t>
            </a:r>
          </a:p>
          <a:p>
            <a:pPr lvl="1"/>
            <a:r>
              <a:rPr lang="en-US" altLang="en-US"/>
              <a:t>More on next slide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1026">
            <a:extLst>
              <a:ext uri="{FF2B5EF4-FFF2-40B4-BE49-F238E27FC236}">
                <a16:creationId xmlns:a16="http://schemas.microsoft.com/office/drawing/2014/main" xmlns="" id="{944CB2C5-6A83-3E30-A73E-DA60101640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1538" y="57150"/>
            <a:ext cx="8077200" cy="6096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Null Values and Three Valued Logic</a:t>
            </a:r>
          </a:p>
        </p:txBody>
      </p:sp>
      <p:sp>
        <p:nvSpPr>
          <p:cNvPr id="40963" name="Rectangle 1027">
            <a:extLst>
              <a:ext uri="{FF2B5EF4-FFF2-40B4-BE49-F238E27FC236}">
                <a16:creationId xmlns:a16="http://schemas.microsoft.com/office/drawing/2014/main" xmlns="" id="{D2CD51A0-4F01-4FB5-28B5-EA701E534D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9775" y="1106488"/>
            <a:ext cx="7661275" cy="4903787"/>
          </a:xfrm>
        </p:spPr>
        <p:txBody>
          <a:bodyPr/>
          <a:lstStyle/>
          <a:p>
            <a:r>
              <a:rPr lang="en-US" altLang="en-US"/>
              <a:t>Any comparison with </a:t>
            </a:r>
            <a:r>
              <a:rPr lang="en-US" altLang="en-US" i="1"/>
              <a:t>null</a:t>
            </a:r>
            <a:r>
              <a:rPr lang="en-US" altLang="en-US"/>
              <a:t> returns </a:t>
            </a:r>
            <a:r>
              <a:rPr lang="en-US" altLang="en-US" i="1"/>
              <a:t>unknown</a:t>
            </a:r>
          </a:p>
          <a:p>
            <a:pPr lvl="1"/>
            <a:r>
              <a:rPr lang="en-US" altLang="en-US"/>
              <a:t>Example</a:t>
            </a:r>
            <a:r>
              <a:rPr lang="en-US" altLang="en-US" i="1"/>
              <a:t>: 5 &lt; null   or   null &lt;&gt; null    or    null = null</a:t>
            </a:r>
          </a:p>
          <a:p>
            <a:r>
              <a:rPr lang="en-US" altLang="en-US"/>
              <a:t>Three-valued logic using the truth value </a:t>
            </a:r>
            <a:r>
              <a:rPr lang="en-US" altLang="en-US" i="1"/>
              <a:t>unknown</a:t>
            </a:r>
            <a:r>
              <a:rPr lang="en-US" altLang="en-US"/>
              <a:t>:</a:t>
            </a:r>
          </a:p>
          <a:p>
            <a:pPr lvl="1"/>
            <a:r>
              <a:rPr lang="en-US" altLang="en-US"/>
              <a:t>OR: (</a:t>
            </a:r>
            <a:r>
              <a:rPr lang="en-US" altLang="en-US" i="1"/>
              <a:t>unknown</a:t>
            </a:r>
            <a:r>
              <a:rPr lang="en-US" altLang="en-US"/>
              <a:t> </a:t>
            </a:r>
            <a:r>
              <a:rPr lang="en-US" altLang="en-US" b="1"/>
              <a:t>or</a:t>
            </a:r>
            <a:r>
              <a:rPr lang="en-US" altLang="en-US"/>
              <a:t> </a:t>
            </a:r>
            <a:r>
              <a:rPr lang="en-US" altLang="en-US" i="1"/>
              <a:t>true</a:t>
            </a:r>
            <a:r>
              <a:rPr lang="en-US" altLang="en-US"/>
              <a:t>)   = </a:t>
            </a:r>
            <a:r>
              <a:rPr lang="en-US" altLang="en-US" i="1"/>
              <a:t>true</a:t>
            </a:r>
            <a:r>
              <a:rPr lang="en-US" altLang="en-US"/>
              <a:t>,</a:t>
            </a:r>
            <a:br>
              <a:rPr lang="en-US" altLang="en-US"/>
            </a:br>
            <a:r>
              <a:rPr lang="en-US" altLang="en-US"/>
              <a:t>       (</a:t>
            </a:r>
            <a:r>
              <a:rPr lang="en-US" altLang="en-US" i="1"/>
              <a:t>unknown</a:t>
            </a:r>
            <a:r>
              <a:rPr lang="en-US" altLang="en-US"/>
              <a:t> </a:t>
            </a:r>
            <a:r>
              <a:rPr lang="en-US" altLang="en-US" b="1"/>
              <a:t>or</a:t>
            </a:r>
            <a:r>
              <a:rPr lang="en-US" altLang="en-US"/>
              <a:t> </a:t>
            </a:r>
            <a:r>
              <a:rPr lang="en-US" altLang="en-US" i="1"/>
              <a:t>false</a:t>
            </a:r>
            <a:r>
              <a:rPr lang="en-US" altLang="en-US"/>
              <a:t>)  = </a:t>
            </a:r>
            <a:r>
              <a:rPr lang="en-US" altLang="en-US" i="1"/>
              <a:t>unknown</a:t>
            </a:r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       (</a:t>
            </a:r>
            <a:r>
              <a:rPr lang="en-US" altLang="en-US" i="1"/>
              <a:t>unknown </a:t>
            </a:r>
            <a:r>
              <a:rPr lang="en-US" altLang="en-US" b="1"/>
              <a:t>or</a:t>
            </a:r>
            <a:r>
              <a:rPr lang="en-US" altLang="en-US" i="1"/>
              <a:t> unknown) = unknown</a:t>
            </a:r>
          </a:p>
          <a:p>
            <a:pPr lvl="1"/>
            <a:r>
              <a:rPr lang="en-US" altLang="en-US"/>
              <a:t>AND:</a:t>
            </a:r>
            <a:r>
              <a:rPr lang="en-US" altLang="en-US" i="1"/>
              <a:t> (true</a:t>
            </a:r>
            <a:r>
              <a:rPr lang="en-US" altLang="en-US" b="1"/>
              <a:t> and </a:t>
            </a:r>
            <a:r>
              <a:rPr lang="en-US" altLang="en-US" i="1"/>
              <a:t>unknown)  = unknown,    </a:t>
            </a:r>
            <a:br>
              <a:rPr lang="en-US" altLang="en-US" i="1"/>
            </a:br>
            <a:r>
              <a:rPr lang="en-US" altLang="en-US" i="1"/>
              <a:t>         (false</a:t>
            </a:r>
            <a:r>
              <a:rPr lang="en-US" altLang="en-US" b="1"/>
              <a:t> and </a:t>
            </a:r>
            <a:r>
              <a:rPr lang="en-US" altLang="en-US" i="1"/>
              <a:t>unknown) = false,</a:t>
            </a:r>
            <a:br>
              <a:rPr lang="en-US" altLang="en-US" i="1"/>
            </a:br>
            <a:r>
              <a:rPr lang="en-US" altLang="en-US" i="1"/>
              <a:t>         (unknown </a:t>
            </a:r>
            <a:r>
              <a:rPr lang="en-US" altLang="en-US" b="1"/>
              <a:t>and</a:t>
            </a:r>
            <a:r>
              <a:rPr lang="en-US" altLang="en-US" i="1"/>
              <a:t> unknown) = unknown</a:t>
            </a:r>
          </a:p>
          <a:p>
            <a:pPr lvl="1"/>
            <a:r>
              <a:rPr lang="en-US" altLang="en-US"/>
              <a:t>NOT</a:t>
            </a:r>
            <a:r>
              <a:rPr lang="en-US" altLang="en-US" i="1"/>
              <a:t>:  (</a:t>
            </a:r>
            <a:r>
              <a:rPr lang="en-US" altLang="en-US" b="1"/>
              <a:t>not</a:t>
            </a:r>
            <a:r>
              <a:rPr lang="en-US" altLang="en-US" i="1"/>
              <a:t> unknown) = unknown</a:t>
            </a:r>
          </a:p>
          <a:p>
            <a:pPr lvl="1"/>
            <a:r>
              <a:rPr lang="en-US" altLang="en-US"/>
              <a:t>“</a:t>
            </a:r>
            <a:r>
              <a:rPr lang="en-US" altLang="en-US" i="1"/>
              <a:t>P</a:t>
            </a:r>
            <a:r>
              <a:rPr lang="en-US" altLang="en-US" b="1"/>
              <a:t> is unknown</a:t>
            </a:r>
            <a:r>
              <a:rPr lang="en-US" altLang="en-US"/>
              <a:t>”</a:t>
            </a:r>
            <a:r>
              <a:rPr lang="en-US" altLang="en-US" b="1"/>
              <a:t> </a:t>
            </a:r>
            <a:r>
              <a:rPr lang="en-US" altLang="en-US"/>
              <a:t>evaluates to true if predicate </a:t>
            </a:r>
            <a:r>
              <a:rPr lang="en-US" altLang="en-US" i="1"/>
              <a:t>P</a:t>
            </a:r>
            <a:r>
              <a:rPr lang="en-US" altLang="en-US"/>
              <a:t> evaluates to </a:t>
            </a:r>
            <a:r>
              <a:rPr lang="en-US" altLang="en-US" i="1"/>
              <a:t>unknown</a:t>
            </a:r>
          </a:p>
          <a:p>
            <a:r>
              <a:rPr lang="en-US" altLang="en-US"/>
              <a:t>Result of </a:t>
            </a:r>
            <a:r>
              <a:rPr lang="en-US" altLang="en-US" b="1"/>
              <a:t>where </a:t>
            </a:r>
            <a:r>
              <a:rPr lang="en-US" altLang="en-US"/>
              <a:t>clause predicate is treated as </a:t>
            </a:r>
            <a:r>
              <a:rPr lang="en-US" altLang="en-US" i="1"/>
              <a:t>false </a:t>
            </a:r>
            <a:r>
              <a:rPr lang="en-US" altLang="en-US"/>
              <a:t>if it evaluates to </a:t>
            </a:r>
            <a:r>
              <a:rPr lang="en-US" altLang="en-US" i="1"/>
              <a:t>unknown</a:t>
            </a:r>
            <a:endParaRPr lang="en-US" alt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2AC69169-3D54-4E41-81C3-E56CB08C0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2439866"/>
            <a:ext cx="7886700" cy="1125140"/>
          </a:xfrm>
        </p:spPr>
        <p:txBody>
          <a:bodyPr/>
          <a:lstStyle/>
          <a:p>
            <a:pPr algn="ctr"/>
            <a:r>
              <a:rPr lang="en-US" dirty="0"/>
              <a:t>Interesting, right?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6421781-E17A-42C3-A6A2-40EB54C22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220" y="3736777"/>
            <a:ext cx="7945367" cy="112514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This is just a sneak preview of the full presentation. We hope you like it! To see the rest of it, just </a:t>
            </a:r>
            <a:r>
              <a:rPr lang="en-US" u="sng" dirty="0">
                <a:hlinkClick r:id="rId2"/>
              </a:rPr>
              <a:t>click here to view it in full on PowerShow.com</a:t>
            </a:r>
            <a:r>
              <a:rPr lang="en-US" u="sng" dirty="0"/>
              <a:t>.</a:t>
            </a:r>
            <a:r>
              <a:rPr lang="en-US" dirty="0"/>
              <a:t> Then, if you’d like, you can also log in to PowerShow.com to download the entire presentation for free. </a:t>
            </a:r>
          </a:p>
        </p:txBody>
      </p:sp>
    </p:spTree>
    <p:extLst>
      <p:ext uri="{BB962C8B-B14F-4D97-AF65-F5344CB8AC3E}">
        <p14:creationId xmlns:p14="http://schemas.microsoft.com/office/powerpoint/2010/main" xmlns="" val="3145085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sndAc>
          <p:endSnd/>
        </p:sndAc>
      </p:transition>
    </mc:Choice>
    <mc:Fallback>
      <p:transition spd="slow">
        <p:sndAc>
          <p:endSnd/>
        </p:sndAc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222885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UNIT-</a:t>
            </a:r>
            <a:r>
              <a:rPr lang="en-US" sz="3200" dirty="0" err="1" smtClean="0">
                <a:solidFill>
                  <a:srgbClr val="C00000"/>
                </a:solidFill>
              </a:rPr>
              <a:t>IVand</a:t>
            </a:r>
            <a:r>
              <a:rPr lang="en-US" sz="3200" dirty="0" smtClean="0">
                <a:solidFill>
                  <a:srgbClr val="C00000"/>
                </a:solidFill>
              </a:rPr>
              <a:t> V</a:t>
            </a:r>
            <a:br>
              <a:rPr lang="en-US" sz="3200" dirty="0" smtClean="0">
                <a:solidFill>
                  <a:srgbClr val="C00000"/>
                </a:solidFill>
              </a:rPr>
            </a:br>
            <a:r>
              <a:rPr lang="en-US" sz="32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TRANSACTION</a:t>
            </a:r>
            <a:r>
              <a:rPr lang="en-US" sz="3200" b="1" spc="-55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MANAGEMENT</a:t>
            </a:r>
            <a:r>
              <a:rPr lang="en-US" sz="3200" b="1" spc="-2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IN</a:t>
            </a:r>
            <a:r>
              <a:rPr lang="en-US" sz="3200" b="1" spc="-45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3200" b="1" spc="-20" dirty="0" smtClean="0">
                <a:solidFill>
                  <a:srgbClr val="C00000"/>
                </a:solidFill>
                <a:latin typeface="Times New Roman"/>
                <a:cs typeface="Times New Roman"/>
              </a:rPr>
              <a:t>DBMS</a:t>
            </a:r>
            <a:r>
              <a:rPr lang="en-US" sz="32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/>
            </a:r>
            <a:br>
              <a:rPr lang="en-US" sz="3200" b="1" dirty="0" smtClean="0">
                <a:solidFill>
                  <a:srgbClr val="C00000"/>
                </a:solidFill>
                <a:latin typeface="Times New Roman"/>
                <a:cs typeface="Times New Roman"/>
              </a:rPr>
            </a:b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88080"/>
            <a:ext cx="10668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TRANSACTION</a:t>
            </a:r>
            <a:r>
              <a:rPr lang="en-US" sz="2000" b="1" spc="-55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MANAGEMENT</a:t>
            </a:r>
            <a:r>
              <a:rPr lang="en-US" sz="2000" b="1" spc="-2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IN</a:t>
            </a:r>
            <a:r>
              <a:rPr lang="en-US" sz="2000" b="1" spc="-45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2000" b="1" spc="-20" dirty="0" smtClean="0">
                <a:solidFill>
                  <a:srgbClr val="C00000"/>
                </a:solidFill>
                <a:latin typeface="Times New Roman"/>
                <a:cs typeface="Times New Roman"/>
              </a:rPr>
              <a:t>DBMS:</a:t>
            </a:r>
            <a:r>
              <a:rPr lang="en-US" sz="2000" dirty="0" smtClean="0">
                <a:solidFill>
                  <a:srgbClr val="C00000"/>
                </a:solidFill>
                <a:latin typeface="Times New Roman"/>
                <a:cs typeface="Times New Roman"/>
              </a:rPr>
              <a:t/>
            </a:r>
            <a:br>
              <a:rPr lang="en-US" sz="2000" dirty="0" smtClean="0">
                <a:solidFill>
                  <a:srgbClr val="C00000"/>
                </a:solidFill>
                <a:latin typeface="Times New Roman"/>
                <a:cs typeface="Times New Roman"/>
              </a:rPr>
            </a:b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62500" lnSpcReduction="20000"/>
          </a:bodyPr>
          <a:lstStyle/>
          <a:p>
            <a:pPr marL="1089025" indent="-216535">
              <a:spcBef>
                <a:spcPts val="5"/>
              </a:spcBef>
              <a:buFont typeface="Microsoft Sans Serif"/>
              <a:buChar char="•"/>
              <a:tabLst>
                <a:tab pos="1089025" algn="l"/>
              </a:tabLst>
            </a:pPr>
            <a:r>
              <a:rPr lang="en-US" dirty="0" smtClean="0">
                <a:latin typeface="Times New Roman"/>
                <a:cs typeface="Times New Roman"/>
              </a:rPr>
              <a:t>A</a:t>
            </a:r>
            <a:r>
              <a:rPr lang="en-US" spc="-35" dirty="0" smtClean="0">
                <a:latin typeface="Times New Roman"/>
                <a:cs typeface="Times New Roman"/>
              </a:rPr>
              <a:t> </a:t>
            </a:r>
            <a:r>
              <a:rPr lang="en-US" b="1" dirty="0" smtClean="0">
                <a:latin typeface="Times New Roman"/>
                <a:cs typeface="Times New Roman"/>
              </a:rPr>
              <a:t>transaction</a:t>
            </a:r>
            <a:r>
              <a:rPr lang="en-US" b="1" spc="-3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is</a:t>
            </a:r>
            <a:r>
              <a:rPr lang="en-US" spc="-1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a</a:t>
            </a:r>
            <a:r>
              <a:rPr lang="en-US" spc="1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set of</a:t>
            </a:r>
            <a:r>
              <a:rPr lang="en-US" spc="-2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logically</a:t>
            </a:r>
            <a:r>
              <a:rPr lang="en-US" spc="-3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related</a:t>
            </a:r>
            <a:r>
              <a:rPr lang="en-US" spc="-25" dirty="0" smtClean="0">
                <a:latin typeface="Times New Roman"/>
                <a:cs typeface="Times New Roman"/>
              </a:rPr>
              <a:t> </a:t>
            </a:r>
            <a:r>
              <a:rPr lang="en-US" spc="-10" dirty="0" smtClean="0">
                <a:latin typeface="Times New Roman"/>
                <a:cs typeface="Times New Roman"/>
              </a:rPr>
              <a:t>operations.</a:t>
            </a:r>
            <a:endParaRPr lang="en-US" dirty="0" smtClean="0">
              <a:latin typeface="Times New Roman"/>
              <a:cs typeface="Times New Roman"/>
            </a:endParaRPr>
          </a:p>
          <a:p>
            <a:pPr marL="1089025" marR="469265" indent="-217170">
              <a:lnSpc>
                <a:spcPct val="147300"/>
              </a:lnSpc>
              <a:spcBef>
                <a:spcPts val="860"/>
              </a:spcBef>
              <a:buFont typeface="Microsoft Sans Serif"/>
              <a:buChar char="•"/>
              <a:tabLst>
                <a:tab pos="1089025" algn="l"/>
              </a:tabLst>
            </a:pPr>
            <a:r>
              <a:rPr lang="en-US" dirty="0" smtClean="0">
                <a:latin typeface="Times New Roman"/>
                <a:cs typeface="Times New Roman"/>
              </a:rPr>
              <a:t>Now</a:t>
            </a:r>
            <a:r>
              <a:rPr lang="en-US" spc="-4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that we</a:t>
            </a:r>
            <a:r>
              <a:rPr lang="en-US" spc="-4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understand</a:t>
            </a:r>
            <a:r>
              <a:rPr lang="en-US" spc="-3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what</a:t>
            </a:r>
            <a:r>
              <a:rPr lang="en-US" spc="-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is</a:t>
            </a:r>
            <a:r>
              <a:rPr lang="en-US" spc="-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transaction, we</a:t>
            </a:r>
            <a:r>
              <a:rPr lang="en-US" spc="-4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should</a:t>
            </a:r>
            <a:r>
              <a:rPr lang="en-US" spc="-3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understand</a:t>
            </a:r>
            <a:r>
              <a:rPr lang="en-US" spc="-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what</a:t>
            </a:r>
            <a:r>
              <a:rPr lang="en-US" spc="-2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are</a:t>
            </a:r>
            <a:r>
              <a:rPr lang="en-US" spc="-40" dirty="0" smtClean="0">
                <a:latin typeface="Times New Roman"/>
                <a:cs typeface="Times New Roman"/>
              </a:rPr>
              <a:t> </a:t>
            </a:r>
            <a:r>
              <a:rPr lang="en-US" spc="-25" dirty="0" smtClean="0">
                <a:latin typeface="Times New Roman"/>
                <a:cs typeface="Times New Roman"/>
              </a:rPr>
              <a:t>the </a:t>
            </a:r>
            <a:r>
              <a:rPr lang="en-US" dirty="0" smtClean="0">
                <a:latin typeface="Times New Roman"/>
                <a:cs typeface="Times New Roman"/>
              </a:rPr>
              <a:t>problems</a:t>
            </a:r>
            <a:r>
              <a:rPr lang="en-US" spc="-4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associated</a:t>
            </a:r>
            <a:r>
              <a:rPr lang="en-US" spc="-3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with</a:t>
            </a:r>
            <a:r>
              <a:rPr lang="en-US" spc="-50" dirty="0" smtClean="0">
                <a:latin typeface="Times New Roman"/>
                <a:cs typeface="Times New Roman"/>
              </a:rPr>
              <a:t> </a:t>
            </a:r>
            <a:r>
              <a:rPr lang="en-US" spc="-25" dirty="0" smtClean="0">
                <a:latin typeface="Times New Roman"/>
                <a:cs typeface="Times New Roman"/>
              </a:rPr>
              <a:t>it.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spcBef>
                <a:spcPts val="25"/>
              </a:spcBef>
              <a:buFont typeface="Microsoft Sans Serif"/>
              <a:buChar char="•"/>
            </a:pPr>
            <a:endParaRPr lang="en-US" sz="4800" dirty="0" smtClean="0">
              <a:latin typeface="Times New Roman"/>
              <a:cs typeface="Times New Roman"/>
            </a:endParaRPr>
          </a:p>
          <a:p>
            <a:pPr marL="1089025" marR="110489" indent="-217170">
              <a:lnSpc>
                <a:spcPct val="150900"/>
              </a:lnSpc>
              <a:buFont typeface="Microsoft Sans Serif"/>
              <a:buChar char="•"/>
              <a:tabLst>
                <a:tab pos="1089025" algn="l"/>
              </a:tabLst>
            </a:pPr>
            <a:r>
              <a:rPr lang="en-US" dirty="0" smtClean="0">
                <a:latin typeface="Times New Roman"/>
                <a:cs typeface="Times New Roman"/>
              </a:rPr>
              <a:t>The</a:t>
            </a:r>
            <a:r>
              <a:rPr lang="en-US" spc="-1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main</a:t>
            </a:r>
            <a:r>
              <a:rPr lang="en-US" spc="-3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problem</a:t>
            </a:r>
            <a:r>
              <a:rPr lang="en-US" spc="-5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that can</a:t>
            </a:r>
            <a:r>
              <a:rPr lang="en-US" spc="-3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happen</a:t>
            </a:r>
            <a:r>
              <a:rPr lang="en-US" spc="-3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during</a:t>
            </a:r>
            <a:r>
              <a:rPr lang="en-US" spc="-3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a</a:t>
            </a:r>
            <a:r>
              <a:rPr lang="en-US" spc="1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transaction</a:t>
            </a:r>
            <a:r>
              <a:rPr lang="en-US" spc="-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is</a:t>
            </a:r>
            <a:r>
              <a:rPr lang="en-US" spc="-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that</a:t>
            </a:r>
            <a:r>
              <a:rPr lang="en-US" spc="-2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the</a:t>
            </a:r>
            <a:r>
              <a:rPr lang="en-US" spc="-4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transaction</a:t>
            </a:r>
            <a:r>
              <a:rPr lang="en-US" spc="-3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can</a:t>
            </a:r>
            <a:r>
              <a:rPr lang="en-US" spc="-25" dirty="0" smtClean="0">
                <a:latin typeface="Times New Roman"/>
                <a:cs typeface="Times New Roman"/>
              </a:rPr>
              <a:t> </a:t>
            </a:r>
            <a:r>
              <a:rPr lang="en-US" spc="-20" dirty="0" smtClean="0">
                <a:latin typeface="Times New Roman"/>
                <a:cs typeface="Times New Roman"/>
              </a:rPr>
              <a:t>fail </a:t>
            </a:r>
            <a:r>
              <a:rPr lang="en-US" dirty="0" smtClean="0">
                <a:latin typeface="Times New Roman"/>
                <a:cs typeface="Times New Roman"/>
              </a:rPr>
              <a:t>before</a:t>
            </a:r>
            <a:r>
              <a:rPr lang="en-US" spc="-5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finishing</a:t>
            </a:r>
            <a:r>
              <a:rPr lang="en-US" spc="-2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the</a:t>
            </a:r>
            <a:r>
              <a:rPr lang="en-US" spc="-3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all</a:t>
            </a:r>
            <a:r>
              <a:rPr lang="en-US" spc="-2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the</a:t>
            </a:r>
            <a:r>
              <a:rPr lang="en-US" spc="-1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operations</a:t>
            </a:r>
            <a:r>
              <a:rPr lang="en-US" spc="-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in</a:t>
            </a:r>
            <a:r>
              <a:rPr lang="en-US" spc="-2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the</a:t>
            </a:r>
            <a:r>
              <a:rPr lang="en-US" spc="-3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set.</a:t>
            </a:r>
            <a:r>
              <a:rPr lang="en-US" spc="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This</a:t>
            </a:r>
            <a:r>
              <a:rPr lang="en-US" spc="-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can</a:t>
            </a:r>
            <a:r>
              <a:rPr lang="en-US" spc="-2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happen</a:t>
            </a:r>
            <a:r>
              <a:rPr lang="en-US" spc="-2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due</a:t>
            </a:r>
            <a:r>
              <a:rPr lang="en-US" spc="-3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to</a:t>
            </a:r>
            <a:r>
              <a:rPr lang="en-US" spc="-3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power</a:t>
            </a:r>
            <a:r>
              <a:rPr lang="en-US" spc="15" dirty="0" smtClean="0">
                <a:latin typeface="Times New Roman"/>
                <a:cs typeface="Times New Roman"/>
              </a:rPr>
              <a:t> </a:t>
            </a:r>
            <a:r>
              <a:rPr lang="en-US" spc="-10" dirty="0" smtClean="0">
                <a:latin typeface="Times New Roman"/>
                <a:cs typeface="Times New Roman"/>
              </a:rPr>
              <a:t>failure, </a:t>
            </a:r>
            <a:r>
              <a:rPr lang="en-US" dirty="0" smtClean="0">
                <a:latin typeface="Times New Roman"/>
                <a:cs typeface="Times New Roman"/>
              </a:rPr>
              <a:t>system</a:t>
            </a:r>
            <a:r>
              <a:rPr lang="en-US" spc="-3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crash </a:t>
            </a:r>
            <a:r>
              <a:rPr lang="en-US" spc="-20" dirty="0" smtClean="0">
                <a:latin typeface="Times New Roman"/>
                <a:cs typeface="Times New Roman"/>
              </a:rPr>
              <a:t>etc.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lang="en-US" sz="4800" dirty="0" smtClean="0">
              <a:latin typeface="Times New Roman"/>
              <a:cs typeface="Times New Roman"/>
            </a:endParaRPr>
          </a:p>
          <a:p>
            <a:pPr marL="12700" marR="5080">
              <a:lnSpc>
                <a:spcPct val="147300"/>
              </a:lnSpc>
            </a:pPr>
            <a:r>
              <a:rPr lang="en-US" b="1" dirty="0" smtClean="0">
                <a:latin typeface="Times New Roman"/>
                <a:cs typeface="Times New Roman"/>
              </a:rPr>
              <a:t>Commit:</a:t>
            </a:r>
            <a:r>
              <a:rPr lang="en-US" b="1" spc="-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If</a:t>
            </a:r>
            <a:r>
              <a:rPr lang="en-US" spc="-1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all</a:t>
            </a:r>
            <a:r>
              <a:rPr lang="en-US" spc="-2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the</a:t>
            </a:r>
            <a:r>
              <a:rPr lang="en-US" spc="-1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operations</a:t>
            </a:r>
            <a:r>
              <a:rPr lang="en-US" spc="-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in</a:t>
            </a:r>
            <a:r>
              <a:rPr lang="en-US" spc="-2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a</a:t>
            </a:r>
            <a:r>
              <a:rPr lang="en-US" spc="15" dirty="0" smtClean="0">
                <a:latin typeface="Times New Roman"/>
                <a:cs typeface="Times New Roman"/>
              </a:rPr>
              <a:t> </a:t>
            </a:r>
            <a:r>
              <a:rPr lang="en-US" spc="-10" dirty="0" smtClean="0">
                <a:latin typeface="Times New Roman"/>
                <a:cs typeface="Times New Roman"/>
              </a:rPr>
              <a:t>transaction</a:t>
            </a:r>
            <a:r>
              <a:rPr lang="en-US" spc="-2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are</a:t>
            </a:r>
            <a:r>
              <a:rPr lang="en-US" spc="-3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completed</a:t>
            </a:r>
            <a:r>
              <a:rPr lang="en-US" spc="-2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successfully</a:t>
            </a:r>
            <a:r>
              <a:rPr lang="en-US" spc="-3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then</a:t>
            </a:r>
            <a:r>
              <a:rPr lang="en-US" spc="-2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commit</a:t>
            </a:r>
            <a:r>
              <a:rPr lang="en-US" spc="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those</a:t>
            </a:r>
            <a:r>
              <a:rPr lang="en-US" spc="-3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changes to</a:t>
            </a:r>
            <a:r>
              <a:rPr lang="en-US" spc="-25" dirty="0" smtClean="0">
                <a:latin typeface="Times New Roman"/>
                <a:cs typeface="Times New Roman"/>
              </a:rPr>
              <a:t> the </a:t>
            </a:r>
            <a:r>
              <a:rPr lang="en-US" dirty="0" smtClean="0">
                <a:latin typeface="Times New Roman"/>
                <a:cs typeface="Times New Roman"/>
              </a:rPr>
              <a:t>database</a:t>
            </a:r>
            <a:r>
              <a:rPr lang="en-US" spc="-35" dirty="0" smtClean="0">
                <a:latin typeface="Times New Roman"/>
                <a:cs typeface="Times New Roman"/>
              </a:rPr>
              <a:t> </a:t>
            </a:r>
            <a:r>
              <a:rPr lang="en-US" spc="-10" dirty="0" smtClean="0">
                <a:latin typeface="Times New Roman"/>
                <a:cs typeface="Times New Roman"/>
              </a:rPr>
              <a:t>permanently.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lang="en-US" sz="3600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lang="en-US" b="1" dirty="0" smtClean="0">
                <a:latin typeface="Times New Roman"/>
                <a:cs typeface="Times New Roman"/>
              </a:rPr>
              <a:t>Rollback:</a:t>
            </a:r>
            <a:r>
              <a:rPr lang="en-US" b="1" spc="-2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If</a:t>
            </a:r>
            <a:r>
              <a:rPr lang="en-US" spc="-1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any</a:t>
            </a:r>
            <a:r>
              <a:rPr lang="en-US" spc="-3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of</a:t>
            </a:r>
            <a:r>
              <a:rPr lang="en-US" spc="-1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the</a:t>
            </a:r>
            <a:r>
              <a:rPr lang="en-US" spc="-1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operation</a:t>
            </a:r>
            <a:r>
              <a:rPr lang="en-US" spc="-3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fails</a:t>
            </a:r>
            <a:r>
              <a:rPr lang="en-US" spc="-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then</a:t>
            </a:r>
            <a:r>
              <a:rPr lang="en-US" spc="-3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rollback</a:t>
            </a:r>
            <a:r>
              <a:rPr lang="en-US" spc="-3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all</a:t>
            </a:r>
            <a:r>
              <a:rPr lang="en-US" spc="-2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the</a:t>
            </a:r>
            <a:r>
              <a:rPr lang="en-US" spc="-4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changes</a:t>
            </a:r>
            <a:r>
              <a:rPr lang="en-US" spc="-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done</a:t>
            </a:r>
            <a:r>
              <a:rPr lang="en-US" spc="-4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by</a:t>
            </a:r>
            <a:r>
              <a:rPr lang="en-US" spc="-3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previous</a:t>
            </a:r>
            <a:r>
              <a:rPr lang="en-US" spc="-5" dirty="0" smtClean="0">
                <a:latin typeface="Times New Roman"/>
                <a:cs typeface="Times New Roman"/>
              </a:rPr>
              <a:t> </a:t>
            </a:r>
            <a:r>
              <a:rPr lang="en-US" spc="-10" dirty="0" smtClean="0">
                <a:latin typeface="Times New Roman"/>
                <a:cs typeface="Times New Roman"/>
              </a:rPr>
              <a:t>operations.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lang="en-US" sz="360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lang="en-US" sz="2400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en-US" b="1" dirty="0" smtClean="0">
                <a:latin typeface="Times New Roman"/>
                <a:cs typeface="Times New Roman"/>
              </a:rPr>
              <a:t>STATES</a:t>
            </a:r>
            <a:r>
              <a:rPr lang="en-US" b="1" spc="-15" dirty="0" smtClean="0">
                <a:latin typeface="Times New Roman"/>
                <a:cs typeface="Times New Roman"/>
              </a:rPr>
              <a:t> </a:t>
            </a:r>
            <a:r>
              <a:rPr lang="en-US" b="1" dirty="0" smtClean="0">
                <a:latin typeface="Times New Roman"/>
                <a:cs typeface="Times New Roman"/>
              </a:rPr>
              <a:t>OF</a:t>
            </a:r>
            <a:r>
              <a:rPr lang="en-US" b="1" spc="-20" dirty="0" smtClean="0">
                <a:latin typeface="Times New Roman"/>
                <a:cs typeface="Times New Roman"/>
              </a:rPr>
              <a:t> </a:t>
            </a:r>
            <a:r>
              <a:rPr lang="en-US" b="1" spc="-10" dirty="0" smtClean="0">
                <a:latin typeface="Times New Roman"/>
                <a:cs typeface="Times New Roman"/>
              </a:rPr>
              <a:t>TRANSACTION</a:t>
            </a:r>
            <a:endParaRPr lang="en-US" dirty="0" smtClean="0">
              <a:latin typeface="Times New Roman"/>
              <a:cs typeface="Times New Roman"/>
            </a:endParaRPr>
          </a:p>
          <a:p>
            <a:pPr marL="12700" marR="280670">
              <a:lnSpc>
                <a:spcPct val="143900"/>
              </a:lnSpc>
              <a:spcBef>
                <a:spcPts val="20"/>
              </a:spcBef>
            </a:pPr>
            <a:r>
              <a:rPr lang="en-US" dirty="0" smtClean="0">
                <a:latin typeface="Times New Roman"/>
                <a:cs typeface="Times New Roman"/>
              </a:rPr>
              <a:t>Transactions</a:t>
            </a:r>
            <a:r>
              <a:rPr lang="en-US" spc="-2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can</a:t>
            </a:r>
            <a:r>
              <a:rPr lang="en-US" spc="-3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be</a:t>
            </a:r>
            <a:r>
              <a:rPr lang="en-US" spc="-4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implemented</a:t>
            </a:r>
            <a:r>
              <a:rPr lang="en-US" spc="-3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using</a:t>
            </a:r>
            <a:r>
              <a:rPr lang="en-US" spc="-3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SQL</a:t>
            </a:r>
            <a:r>
              <a:rPr lang="en-US" spc="-1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queries</a:t>
            </a:r>
            <a:r>
              <a:rPr lang="en-US" spc="-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and</a:t>
            </a:r>
            <a:r>
              <a:rPr lang="en-US" spc="-3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Server.</a:t>
            </a:r>
            <a:r>
              <a:rPr lang="en-US" spc="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In</a:t>
            </a:r>
            <a:r>
              <a:rPr lang="en-US" spc="-3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the</a:t>
            </a:r>
            <a:r>
              <a:rPr lang="en-US" spc="-4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below-given</a:t>
            </a:r>
            <a:r>
              <a:rPr lang="en-US" spc="-3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diagram, you</a:t>
            </a:r>
            <a:r>
              <a:rPr lang="en-US" spc="-5" dirty="0" smtClean="0">
                <a:latin typeface="Times New Roman"/>
                <a:cs typeface="Times New Roman"/>
              </a:rPr>
              <a:t> </a:t>
            </a:r>
            <a:r>
              <a:rPr lang="en-US" spc="-25" dirty="0" smtClean="0">
                <a:latin typeface="Times New Roman"/>
                <a:cs typeface="Times New Roman"/>
              </a:rPr>
              <a:t>can </a:t>
            </a:r>
            <a:r>
              <a:rPr lang="en-US" dirty="0" smtClean="0">
                <a:latin typeface="Times New Roman"/>
                <a:cs typeface="Times New Roman"/>
              </a:rPr>
              <a:t>see</a:t>
            </a:r>
            <a:r>
              <a:rPr lang="en-US" spc="-2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how</a:t>
            </a:r>
            <a:r>
              <a:rPr lang="en-US" spc="-3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transaction</a:t>
            </a:r>
            <a:r>
              <a:rPr lang="en-US" spc="-3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states</a:t>
            </a:r>
            <a:r>
              <a:rPr lang="en-US" spc="-5" dirty="0" smtClean="0">
                <a:latin typeface="Times New Roman"/>
                <a:cs typeface="Times New Roman"/>
              </a:rPr>
              <a:t> </a:t>
            </a:r>
            <a:r>
              <a:rPr lang="en-US" spc="-10" dirty="0" smtClean="0">
                <a:latin typeface="Times New Roman"/>
                <a:cs typeface="Times New Roman"/>
              </a:rPr>
              <a:t>works.</a:t>
            </a:r>
            <a:endParaRPr lang="en-US" dirty="0" smtClean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400" b="1" dirty="0" smtClean="0">
                <a:latin typeface="Times New Roman"/>
                <a:cs typeface="Times New Roman"/>
              </a:rPr>
              <a:t>Active</a:t>
            </a:r>
            <a:r>
              <a:rPr lang="en-US" sz="1400" b="1" spc="-40" dirty="0" smtClean="0">
                <a:latin typeface="Times New Roman"/>
                <a:cs typeface="Times New Roman"/>
              </a:rPr>
              <a:t> </a:t>
            </a:r>
            <a:r>
              <a:rPr lang="en-US" sz="1400" b="1" spc="-10" dirty="0" smtClean="0">
                <a:latin typeface="Times New Roman"/>
                <a:cs typeface="Times New Roman"/>
              </a:rPr>
              <a:t>state</a:t>
            </a:r>
            <a:endParaRPr lang="en-US" sz="140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lang="en-US" sz="1400" dirty="0" smtClean="0">
              <a:latin typeface="Times New Roman"/>
              <a:cs typeface="Times New Roman"/>
            </a:endParaRPr>
          </a:p>
          <a:p>
            <a:pPr marL="1089025" marR="252729" indent="-217170">
              <a:lnSpc>
                <a:spcPct val="142000"/>
              </a:lnSpc>
              <a:buSzPct val="86363"/>
              <a:buFont typeface="Courier New"/>
              <a:buChar char="o"/>
              <a:tabLst>
                <a:tab pos="1089025" algn="l"/>
              </a:tabLst>
            </a:pPr>
            <a:r>
              <a:rPr lang="en-US" sz="1400" dirty="0" smtClean="0">
                <a:latin typeface="Times New Roman"/>
                <a:cs typeface="Times New Roman"/>
              </a:rPr>
              <a:t>The</a:t>
            </a:r>
            <a:r>
              <a:rPr lang="en-US" sz="1400" spc="-45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active</a:t>
            </a:r>
            <a:r>
              <a:rPr lang="en-US" sz="1400" spc="-40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state</a:t>
            </a:r>
            <a:r>
              <a:rPr lang="en-US" sz="1400" spc="-40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is</a:t>
            </a:r>
            <a:r>
              <a:rPr lang="en-US" sz="1400" spc="-5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the</a:t>
            </a:r>
            <a:r>
              <a:rPr lang="en-US" sz="1400" spc="-40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first</a:t>
            </a:r>
            <a:r>
              <a:rPr lang="en-US" sz="1400" spc="-5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state</a:t>
            </a:r>
            <a:r>
              <a:rPr lang="en-US" sz="1400" spc="-40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of</a:t>
            </a:r>
            <a:r>
              <a:rPr lang="en-US" sz="1400" spc="5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every</a:t>
            </a:r>
            <a:r>
              <a:rPr lang="en-US" sz="1400" spc="-30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transaction. In</a:t>
            </a:r>
            <a:r>
              <a:rPr lang="en-US" sz="1400" spc="-5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this</a:t>
            </a:r>
            <a:r>
              <a:rPr lang="en-US" sz="1400" spc="-10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state,</a:t>
            </a:r>
            <a:r>
              <a:rPr lang="en-US" sz="1400" spc="5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the</a:t>
            </a:r>
            <a:r>
              <a:rPr lang="en-US" sz="1400" spc="-40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transaction</a:t>
            </a:r>
            <a:r>
              <a:rPr lang="en-US" sz="1400" spc="-30" dirty="0" smtClean="0">
                <a:latin typeface="Times New Roman"/>
                <a:cs typeface="Times New Roman"/>
              </a:rPr>
              <a:t> </a:t>
            </a:r>
            <a:r>
              <a:rPr lang="en-US" sz="1400" spc="-25" dirty="0" smtClean="0">
                <a:latin typeface="Times New Roman"/>
                <a:cs typeface="Times New Roman"/>
              </a:rPr>
              <a:t>is </a:t>
            </a:r>
            <a:r>
              <a:rPr lang="en-US" sz="1400" dirty="0" smtClean="0">
                <a:latin typeface="Times New Roman"/>
                <a:cs typeface="Times New Roman"/>
              </a:rPr>
              <a:t>being </a:t>
            </a:r>
            <a:r>
              <a:rPr lang="en-US" sz="1400" spc="-10" dirty="0" smtClean="0">
                <a:latin typeface="Times New Roman"/>
                <a:cs typeface="Times New Roman"/>
              </a:rPr>
              <a:t>executed.</a:t>
            </a:r>
            <a:endParaRPr lang="en-US" sz="1400" dirty="0" smtClean="0">
              <a:latin typeface="Times New Roman"/>
              <a:cs typeface="Times New Roman"/>
            </a:endParaRPr>
          </a:p>
          <a:p>
            <a:pPr marL="1089025" marR="451484" indent="-217170">
              <a:lnSpc>
                <a:spcPct val="145500"/>
              </a:lnSpc>
              <a:spcBef>
                <a:spcPts val="385"/>
              </a:spcBef>
              <a:buSzPct val="86363"/>
              <a:buFont typeface="Courier New"/>
              <a:buChar char="o"/>
              <a:tabLst>
                <a:tab pos="1089025" algn="l"/>
              </a:tabLst>
            </a:pPr>
            <a:r>
              <a:rPr lang="en-US" sz="1400" spc="-10" dirty="0" smtClean="0">
                <a:latin typeface="Times New Roman"/>
                <a:cs typeface="Times New Roman"/>
              </a:rPr>
              <a:t>database.</a:t>
            </a:r>
            <a:endParaRPr lang="en-US" sz="140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Courier New"/>
              <a:buChar char="o"/>
            </a:pPr>
            <a:endParaRPr lang="en-US" sz="1400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en-US" sz="1400" b="1" dirty="0" smtClean="0">
                <a:latin typeface="Times New Roman"/>
                <a:cs typeface="Times New Roman"/>
              </a:rPr>
              <a:t>Partially</a:t>
            </a:r>
            <a:r>
              <a:rPr lang="en-US" sz="1400" b="1" spc="-40" dirty="0" smtClean="0">
                <a:latin typeface="Times New Roman"/>
                <a:cs typeface="Times New Roman"/>
              </a:rPr>
              <a:t> </a:t>
            </a:r>
            <a:r>
              <a:rPr lang="en-US" sz="1400" b="1" spc="-10" dirty="0" smtClean="0">
                <a:latin typeface="Times New Roman"/>
                <a:cs typeface="Times New Roman"/>
              </a:rPr>
              <a:t>committed</a:t>
            </a:r>
            <a:endParaRPr lang="en-US" sz="140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lang="en-US" sz="1400" dirty="0" smtClean="0">
              <a:latin typeface="Times New Roman"/>
              <a:cs typeface="Times New Roman"/>
            </a:endParaRPr>
          </a:p>
          <a:p>
            <a:pPr marL="1089025" marR="101600" indent="-217170">
              <a:lnSpc>
                <a:spcPct val="141800"/>
              </a:lnSpc>
              <a:buSzPct val="86363"/>
              <a:buFont typeface="Courier New"/>
              <a:buChar char="o"/>
              <a:tabLst>
                <a:tab pos="1089025" algn="l"/>
              </a:tabLst>
            </a:pPr>
            <a:r>
              <a:rPr lang="en-US" sz="1400" dirty="0" smtClean="0">
                <a:latin typeface="Times New Roman"/>
                <a:cs typeface="Times New Roman"/>
              </a:rPr>
              <a:t>In</a:t>
            </a:r>
            <a:r>
              <a:rPr lang="en-US" sz="1400" spc="-40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the</a:t>
            </a:r>
            <a:r>
              <a:rPr lang="en-US" sz="1400" spc="-45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partially</a:t>
            </a:r>
            <a:r>
              <a:rPr lang="en-US" sz="1400" spc="-35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committed</a:t>
            </a:r>
            <a:r>
              <a:rPr lang="en-US" sz="1400" spc="-35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state,</a:t>
            </a:r>
            <a:r>
              <a:rPr lang="en-US" sz="1400" spc="-5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a</a:t>
            </a:r>
            <a:r>
              <a:rPr lang="en-US" sz="1400" spc="-20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transaction</a:t>
            </a:r>
            <a:r>
              <a:rPr lang="en-US" sz="1400" spc="-15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executes</a:t>
            </a:r>
            <a:r>
              <a:rPr lang="en-US" sz="1400" spc="-10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its</a:t>
            </a:r>
            <a:r>
              <a:rPr lang="en-US" sz="1400" spc="-15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final</a:t>
            </a:r>
            <a:r>
              <a:rPr lang="en-US" sz="1400" spc="-30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operation,</a:t>
            </a:r>
            <a:r>
              <a:rPr lang="en-US" sz="1400" spc="-5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but</a:t>
            </a:r>
            <a:r>
              <a:rPr lang="en-US" sz="1400" spc="-30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the</a:t>
            </a:r>
            <a:r>
              <a:rPr lang="en-US" sz="1400" spc="-20" dirty="0" smtClean="0">
                <a:latin typeface="Times New Roman"/>
                <a:cs typeface="Times New Roman"/>
              </a:rPr>
              <a:t> data </a:t>
            </a:r>
            <a:r>
              <a:rPr lang="en-US" sz="1400" dirty="0" smtClean="0">
                <a:latin typeface="Times New Roman"/>
                <a:cs typeface="Times New Roman"/>
              </a:rPr>
              <a:t>is still</a:t>
            </a:r>
            <a:r>
              <a:rPr lang="en-US" sz="1400" spc="-20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not</a:t>
            </a:r>
            <a:r>
              <a:rPr lang="en-US" sz="1400" spc="5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saved</a:t>
            </a:r>
            <a:r>
              <a:rPr lang="en-US" sz="1400" spc="-20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to</a:t>
            </a:r>
            <a:r>
              <a:rPr lang="en-US" sz="1400" spc="-25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the</a:t>
            </a:r>
            <a:r>
              <a:rPr lang="en-US" sz="1400" spc="-5" dirty="0" smtClean="0">
                <a:latin typeface="Times New Roman"/>
                <a:cs typeface="Times New Roman"/>
              </a:rPr>
              <a:t> </a:t>
            </a:r>
            <a:r>
              <a:rPr lang="en-US" sz="1400" spc="-10" dirty="0" smtClean="0">
                <a:latin typeface="Times New Roman"/>
                <a:cs typeface="Times New Roman"/>
              </a:rPr>
              <a:t>database.</a:t>
            </a:r>
            <a:endParaRPr lang="en-US" sz="1400" dirty="0" smtClean="0">
              <a:latin typeface="Times New Roman"/>
              <a:cs typeface="Times New Roman"/>
            </a:endParaRPr>
          </a:p>
          <a:p>
            <a:pPr marL="1089025" marR="541655" indent="-217170">
              <a:lnSpc>
                <a:spcPct val="147400"/>
              </a:lnSpc>
              <a:spcBef>
                <a:spcPts val="360"/>
              </a:spcBef>
              <a:buSzPct val="86363"/>
              <a:buFont typeface="Courier New"/>
              <a:buChar char="o"/>
              <a:tabLst>
                <a:tab pos="1089025" algn="l"/>
              </a:tabLst>
            </a:pPr>
            <a:r>
              <a:rPr lang="en-US" sz="1400" dirty="0" smtClean="0">
                <a:latin typeface="Times New Roman"/>
                <a:cs typeface="Times New Roman"/>
              </a:rPr>
              <a:t>In</a:t>
            </a:r>
            <a:r>
              <a:rPr lang="en-US" sz="1400" spc="-35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the</a:t>
            </a:r>
            <a:r>
              <a:rPr lang="en-US" sz="1400" spc="-45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total</a:t>
            </a:r>
            <a:r>
              <a:rPr lang="en-US" sz="1400" spc="-5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mark</a:t>
            </a:r>
            <a:r>
              <a:rPr lang="en-US" sz="1400" spc="-35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calculation</a:t>
            </a:r>
            <a:r>
              <a:rPr lang="en-US" sz="1400" spc="-35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example,</a:t>
            </a:r>
            <a:r>
              <a:rPr lang="en-US" sz="1400" spc="-5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a</a:t>
            </a:r>
            <a:r>
              <a:rPr lang="en-US" sz="1400" spc="5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final</a:t>
            </a:r>
            <a:r>
              <a:rPr lang="en-US" sz="1400" spc="-30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display</a:t>
            </a:r>
            <a:r>
              <a:rPr lang="en-US" sz="1400" spc="-35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of</a:t>
            </a:r>
            <a:r>
              <a:rPr lang="en-US" sz="1400" spc="5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the</a:t>
            </a:r>
            <a:r>
              <a:rPr lang="en-US" sz="1400" spc="-45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total</a:t>
            </a:r>
            <a:r>
              <a:rPr lang="en-US" sz="1400" spc="-30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marks</a:t>
            </a:r>
            <a:r>
              <a:rPr lang="en-US" sz="1400" spc="-10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step</a:t>
            </a:r>
            <a:r>
              <a:rPr lang="en-US" sz="1400" spc="-10" dirty="0" smtClean="0">
                <a:latin typeface="Times New Roman"/>
                <a:cs typeface="Times New Roman"/>
              </a:rPr>
              <a:t> </a:t>
            </a:r>
            <a:r>
              <a:rPr lang="en-US" sz="1400" spc="-25" dirty="0" smtClean="0">
                <a:latin typeface="Times New Roman"/>
                <a:cs typeface="Times New Roman"/>
              </a:rPr>
              <a:t>is </a:t>
            </a:r>
            <a:r>
              <a:rPr lang="en-US" sz="1400" dirty="0" smtClean="0">
                <a:latin typeface="Times New Roman"/>
                <a:cs typeface="Times New Roman"/>
              </a:rPr>
              <a:t>executed</a:t>
            </a:r>
            <a:r>
              <a:rPr lang="en-US" sz="1400" spc="-30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in</a:t>
            </a:r>
            <a:r>
              <a:rPr lang="en-US" sz="1400" spc="-30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this </a:t>
            </a:r>
            <a:r>
              <a:rPr lang="en-US" sz="1400" spc="-10" dirty="0" smtClean="0">
                <a:latin typeface="Times New Roman"/>
                <a:cs typeface="Times New Roman"/>
              </a:rPr>
              <a:t>state.</a:t>
            </a:r>
            <a:endParaRPr lang="en-US" sz="140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Courier New"/>
              <a:buChar char="o"/>
            </a:pPr>
            <a:endParaRPr lang="en-US" sz="1400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en-US" sz="1400" b="1" spc="-10" dirty="0" smtClean="0">
                <a:latin typeface="Times New Roman"/>
                <a:cs typeface="Times New Roman"/>
              </a:rPr>
              <a:t>Committed</a:t>
            </a:r>
            <a:endParaRPr lang="en-US" sz="140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en-US" sz="1400" dirty="0" smtClean="0">
              <a:latin typeface="Times New Roman"/>
              <a:cs typeface="Times New Roman"/>
            </a:endParaRPr>
          </a:p>
          <a:p>
            <a:pPr marL="12700" marR="5080">
              <a:lnSpc>
                <a:spcPct val="147500"/>
              </a:lnSpc>
            </a:pPr>
            <a:r>
              <a:rPr lang="en-US" sz="1400" dirty="0" smtClean="0">
                <a:latin typeface="Times New Roman"/>
                <a:cs typeface="Times New Roman"/>
              </a:rPr>
              <a:t>A</a:t>
            </a:r>
            <a:r>
              <a:rPr lang="en-US" sz="1400" spc="-35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transaction</a:t>
            </a:r>
            <a:r>
              <a:rPr lang="en-US" sz="1400" spc="-30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is</a:t>
            </a:r>
            <a:r>
              <a:rPr lang="en-US" sz="1400" spc="-5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said</a:t>
            </a:r>
            <a:r>
              <a:rPr lang="en-US" sz="1400" spc="-30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to</a:t>
            </a:r>
            <a:r>
              <a:rPr lang="en-US" sz="1400" spc="-25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be</a:t>
            </a:r>
            <a:r>
              <a:rPr lang="en-US" sz="1400" spc="-40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in</a:t>
            </a:r>
            <a:r>
              <a:rPr lang="en-US" sz="1400" spc="-30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a</a:t>
            </a:r>
            <a:r>
              <a:rPr lang="en-US" sz="1400" spc="10" dirty="0" smtClean="0">
                <a:latin typeface="Times New Roman"/>
                <a:cs typeface="Times New Roman"/>
              </a:rPr>
              <a:t> </a:t>
            </a:r>
            <a:r>
              <a:rPr lang="en-US" sz="1400" spc="-10" dirty="0" smtClean="0">
                <a:latin typeface="Times New Roman"/>
                <a:cs typeface="Times New Roman"/>
              </a:rPr>
              <a:t>committed</a:t>
            </a:r>
            <a:r>
              <a:rPr lang="en-US" sz="1400" spc="-30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state</a:t>
            </a:r>
            <a:r>
              <a:rPr lang="en-US" sz="1400" spc="-35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if</a:t>
            </a:r>
            <a:r>
              <a:rPr lang="en-US" sz="1400" spc="-15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it</a:t>
            </a:r>
            <a:r>
              <a:rPr lang="en-US" sz="1400" spc="20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executes</a:t>
            </a:r>
            <a:r>
              <a:rPr lang="en-US" sz="1400" spc="-5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all its</a:t>
            </a:r>
            <a:r>
              <a:rPr lang="en-US" sz="1400" spc="-5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operations</a:t>
            </a:r>
            <a:r>
              <a:rPr lang="en-US" sz="1400" spc="-5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successfully.</a:t>
            </a:r>
            <a:r>
              <a:rPr lang="en-US" sz="1400" spc="5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In</a:t>
            </a:r>
            <a:r>
              <a:rPr lang="en-US" sz="1400" spc="-30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this</a:t>
            </a:r>
            <a:r>
              <a:rPr lang="en-US" sz="1400" spc="-5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state,</a:t>
            </a:r>
            <a:r>
              <a:rPr lang="en-US" sz="1400" spc="-15" dirty="0" smtClean="0">
                <a:latin typeface="Times New Roman"/>
                <a:cs typeface="Times New Roman"/>
              </a:rPr>
              <a:t> </a:t>
            </a:r>
            <a:r>
              <a:rPr lang="en-US" sz="1400" spc="-25" dirty="0" smtClean="0">
                <a:latin typeface="Times New Roman"/>
                <a:cs typeface="Times New Roman"/>
              </a:rPr>
              <a:t>all </a:t>
            </a:r>
            <a:r>
              <a:rPr lang="en-US" sz="1400" dirty="0" smtClean="0">
                <a:latin typeface="Times New Roman"/>
                <a:cs typeface="Times New Roman"/>
              </a:rPr>
              <a:t>the</a:t>
            </a:r>
            <a:r>
              <a:rPr lang="en-US" sz="1400" spc="-25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effects are</a:t>
            </a:r>
            <a:r>
              <a:rPr lang="en-US" sz="1400" spc="-35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now</a:t>
            </a:r>
            <a:r>
              <a:rPr lang="en-US" sz="1400" spc="-30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permanently</a:t>
            </a:r>
            <a:r>
              <a:rPr lang="en-US" sz="1400" spc="-25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saved</a:t>
            </a:r>
            <a:r>
              <a:rPr lang="en-US" sz="1400" spc="-25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on</a:t>
            </a:r>
            <a:r>
              <a:rPr lang="en-US" sz="1400" spc="-20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the</a:t>
            </a:r>
            <a:r>
              <a:rPr lang="en-US" sz="1400" spc="-15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database</a:t>
            </a:r>
            <a:r>
              <a:rPr lang="en-US" sz="1400" spc="-25" dirty="0" smtClean="0">
                <a:latin typeface="Times New Roman"/>
                <a:cs typeface="Times New Roman"/>
              </a:rPr>
              <a:t> </a:t>
            </a:r>
            <a:r>
              <a:rPr lang="en-US" sz="1400" spc="-10" dirty="0" smtClean="0">
                <a:latin typeface="Times New Roman"/>
                <a:cs typeface="Times New Roman"/>
              </a:rPr>
              <a:t>system.</a:t>
            </a:r>
            <a:endParaRPr lang="en-US" sz="140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lang="en-US" sz="1400" dirty="0" smtClean="0">
              <a:latin typeface="Times New Roman"/>
              <a:cs typeface="Times New Roman"/>
            </a:endParaRPr>
          </a:p>
          <a:p>
            <a:endParaRPr lang="en-US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Union Operation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8513" y="1077913"/>
            <a:ext cx="7848600" cy="4876800"/>
          </a:xfrm>
        </p:spPr>
        <p:txBody>
          <a:bodyPr/>
          <a:lstStyle/>
          <a:p>
            <a:pPr>
              <a:tabLst>
                <a:tab pos="2965450" algn="ctr"/>
              </a:tabLst>
            </a:pPr>
            <a:r>
              <a:rPr lang="en-US" smtClean="0"/>
              <a:t>Notation:  </a:t>
            </a:r>
            <a:r>
              <a:rPr lang="en-US" i="1" smtClean="0"/>
              <a:t>r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 </a:t>
            </a:r>
            <a:r>
              <a:rPr lang="en-US" i="1" smtClean="0">
                <a:sym typeface="Symbol" pitchFamily="18" charset="2"/>
              </a:rPr>
              <a:t>s</a:t>
            </a:r>
          </a:p>
          <a:p>
            <a:pPr>
              <a:tabLst>
                <a:tab pos="2965450" algn="ctr"/>
              </a:tabLst>
            </a:pPr>
            <a:r>
              <a:rPr lang="en-US" smtClean="0">
                <a:sym typeface="Symbol" pitchFamily="18" charset="2"/>
              </a:rPr>
              <a:t>Defined as: </a:t>
            </a:r>
          </a:p>
          <a:p>
            <a:pPr>
              <a:buFont typeface="Monotype Sorts" pitchFamily="2" charset="2"/>
              <a:buNone/>
              <a:tabLst>
                <a:tab pos="2965450" algn="ctr"/>
              </a:tabLst>
            </a:pPr>
            <a:r>
              <a:rPr lang="en-US" smtClean="0"/>
              <a:t>		</a:t>
            </a:r>
            <a:r>
              <a:rPr lang="en-US" i="1" smtClean="0"/>
              <a:t>r</a:t>
            </a:r>
            <a:r>
              <a:rPr lang="en-US" smtClean="0"/>
              <a:t>  </a:t>
            </a:r>
            <a:r>
              <a:rPr lang="en-US" smtClean="0">
                <a:sym typeface="Symbol" pitchFamily="18" charset="2"/>
              </a:rPr>
              <a:t> </a:t>
            </a:r>
            <a:r>
              <a:rPr lang="en-US" i="1" smtClean="0">
                <a:sym typeface="Symbol" pitchFamily="18" charset="2"/>
              </a:rPr>
              <a:t>s</a:t>
            </a:r>
            <a:r>
              <a:rPr lang="en-US" smtClean="0">
                <a:sym typeface="Symbol" pitchFamily="18" charset="2"/>
              </a:rPr>
              <a:t> = {</a:t>
            </a:r>
            <a:r>
              <a:rPr lang="en-US" i="1" smtClean="0">
                <a:sym typeface="Symbol" pitchFamily="18" charset="2"/>
              </a:rPr>
              <a:t>t</a:t>
            </a:r>
            <a:r>
              <a:rPr lang="en-US" smtClean="0">
                <a:sym typeface="Symbol" pitchFamily="18" charset="2"/>
              </a:rPr>
              <a:t> | </a:t>
            </a:r>
            <a:r>
              <a:rPr lang="en-US" i="1" smtClean="0">
                <a:sym typeface="Symbol" pitchFamily="18" charset="2"/>
              </a:rPr>
              <a:t>t</a:t>
            </a:r>
            <a:r>
              <a:rPr lang="en-US" smtClean="0">
                <a:sym typeface="Symbol" pitchFamily="18" charset="2"/>
              </a:rPr>
              <a:t>  </a:t>
            </a:r>
            <a:r>
              <a:rPr lang="en-US" i="1" smtClean="0">
                <a:sym typeface="Symbol" pitchFamily="18" charset="2"/>
              </a:rPr>
              <a:t>r</a:t>
            </a:r>
            <a:r>
              <a:rPr lang="en-US" smtClean="0">
                <a:sym typeface="Symbol" pitchFamily="18" charset="2"/>
              </a:rPr>
              <a:t> or</a:t>
            </a:r>
            <a:r>
              <a:rPr lang="en-US" i="1" smtClean="0">
                <a:sym typeface="Symbol" pitchFamily="18" charset="2"/>
              </a:rPr>
              <a:t> t</a:t>
            </a:r>
            <a:r>
              <a:rPr lang="en-US" smtClean="0">
                <a:sym typeface="Symbol" pitchFamily="18" charset="2"/>
              </a:rPr>
              <a:t>  </a:t>
            </a:r>
            <a:r>
              <a:rPr lang="en-US" i="1" smtClean="0">
                <a:sym typeface="Symbol" pitchFamily="18" charset="2"/>
              </a:rPr>
              <a:t>s</a:t>
            </a:r>
            <a:r>
              <a:rPr lang="en-US" smtClean="0">
                <a:sym typeface="Symbol" pitchFamily="18" charset="2"/>
              </a:rPr>
              <a:t>}</a:t>
            </a:r>
          </a:p>
          <a:p>
            <a:pPr>
              <a:tabLst>
                <a:tab pos="2965450" algn="ctr"/>
              </a:tabLst>
            </a:pPr>
            <a:r>
              <a:rPr lang="en-US" smtClean="0">
                <a:sym typeface="Symbol" pitchFamily="18" charset="2"/>
              </a:rPr>
              <a:t>For </a:t>
            </a:r>
            <a:r>
              <a:rPr lang="en-US" i="1" smtClean="0"/>
              <a:t>r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 </a:t>
            </a:r>
            <a:r>
              <a:rPr lang="en-US" i="1" smtClean="0">
                <a:sym typeface="Symbol" pitchFamily="18" charset="2"/>
              </a:rPr>
              <a:t>s</a:t>
            </a:r>
            <a:r>
              <a:rPr lang="en-US" smtClean="0">
                <a:sym typeface="Symbol" pitchFamily="18" charset="2"/>
              </a:rPr>
              <a:t> to be valid.</a:t>
            </a:r>
          </a:p>
          <a:p>
            <a:pPr>
              <a:buFont typeface="Monotype Sorts" pitchFamily="2" charset="2"/>
              <a:buNone/>
              <a:tabLst>
                <a:tab pos="2965450" algn="ctr"/>
              </a:tabLst>
            </a:pPr>
            <a:r>
              <a:rPr lang="en-US" i="1" smtClean="0">
                <a:sym typeface="Symbol" pitchFamily="18" charset="2"/>
              </a:rPr>
              <a:t>	</a:t>
            </a:r>
            <a:r>
              <a:rPr lang="en-US" smtClean="0">
                <a:sym typeface="Symbol" pitchFamily="18" charset="2"/>
              </a:rPr>
              <a:t>1.  </a:t>
            </a:r>
            <a:r>
              <a:rPr lang="en-US" i="1" smtClean="0">
                <a:sym typeface="Symbol" pitchFamily="18" charset="2"/>
              </a:rPr>
              <a:t>r,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 i="1" smtClean="0">
                <a:sym typeface="Symbol" pitchFamily="18" charset="2"/>
              </a:rPr>
              <a:t>s</a:t>
            </a:r>
            <a:r>
              <a:rPr lang="en-US" smtClean="0">
                <a:sym typeface="Symbol" pitchFamily="18" charset="2"/>
              </a:rPr>
              <a:t> must have the </a:t>
            </a:r>
            <a:r>
              <a:rPr lang="en-US" i="1" smtClean="0">
                <a:sym typeface="Symbol" pitchFamily="18" charset="2"/>
              </a:rPr>
              <a:t>same </a:t>
            </a:r>
            <a:r>
              <a:rPr lang="en-US" b="1" smtClean="0">
                <a:solidFill>
                  <a:schemeClr val="tx2"/>
                </a:solidFill>
                <a:sym typeface="Symbol" pitchFamily="18" charset="2"/>
              </a:rPr>
              <a:t>arity</a:t>
            </a:r>
            <a:r>
              <a:rPr lang="en-US" smtClean="0">
                <a:sym typeface="Symbol" pitchFamily="18" charset="2"/>
              </a:rPr>
              <a:t> (same number of attributes)</a:t>
            </a:r>
          </a:p>
          <a:p>
            <a:pPr>
              <a:buFont typeface="Monotype Sorts" pitchFamily="2" charset="2"/>
              <a:buNone/>
              <a:tabLst>
                <a:tab pos="2965450" algn="ctr"/>
              </a:tabLst>
            </a:pPr>
            <a:r>
              <a:rPr lang="en-US" smtClean="0">
                <a:sym typeface="Symbol" pitchFamily="18" charset="2"/>
              </a:rPr>
              <a:t>	2.  The attribute domains must be </a:t>
            </a:r>
            <a:r>
              <a:rPr lang="en-US" b="1" smtClean="0">
                <a:solidFill>
                  <a:schemeClr val="tx2"/>
                </a:solidFill>
                <a:sym typeface="Symbol" pitchFamily="18" charset="2"/>
              </a:rPr>
              <a:t>compatible</a:t>
            </a:r>
            <a:r>
              <a:rPr lang="en-US" smtClean="0">
                <a:sym typeface="Symbol" pitchFamily="18" charset="2"/>
              </a:rPr>
              <a:t> (example: 2</a:t>
            </a:r>
            <a:r>
              <a:rPr lang="en-US" baseline="30000" smtClean="0">
                <a:sym typeface="Symbol" pitchFamily="18" charset="2"/>
              </a:rPr>
              <a:t>nd</a:t>
            </a:r>
            <a:r>
              <a:rPr lang="en-US" smtClean="0">
                <a:sym typeface="Symbol" pitchFamily="18" charset="2"/>
              </a:rPr>
              <a:t> column </a:t>
            </a:r>
            <a:br>
              <a:rPr lang="en-US" smtClean="0">
                <a:sym typeface="Symbol" pitchFamily="18" charset="2"/>
              </a:rPr>
            </a:br>
            <a:r>
              <a:rPr lang="en-US" smtClean="0">
                <a:sym typeface="Symbol" pitchFamily="18" charset="2"/>
              </a:rPr>
              <a:t>     	of </a:t>
            </a:r>
            <a:r>
              <a:rPr lang="en-US" i="1" smtClean="0">
                <a:sym typeface="Symbol" pitchFamily="18" charset="2"/>
              </a:rPr>
              <a:t>r</a:t>
            </a:r>
            <a:r>
              <a:rPr lang="en-US" smtClean="0">
                <a:sym typeface="Symbol" pitchFamily="18" charset="2"/>
              </a:rPr>
              <a:t> deals with the same type of values as does the 2</a:t>
            </a:r>
            <a:r>
              <a:rPr lang="en-US" baseline="30000" smtClean="0">
                <a:sym typeface="Symbol" pitchFamily="18" charset="2"/>
              </a:rPr>
              <a:t>nd </a:t>
            </a:r>
            <a:r>
              <a:rPr lang="en-US" smtClean="0">
                <a:sym typeface="Symbol" pitchFamily="18" charset="2"/>
              </a:rPr>
              <a:t/>
            </a:r>
            <a:br>
              <a:rPr lang="en-US" smtClean="0">
                <a:sym typeface="Symbol" pitchFamily="18" charset="2"/>
              </a:rPr>
            </a:br>
            <a:r>
              <a:rPr lang="en-US" smtClean="0">
                <a:sym typeface="Symbol" pitchFamily="18" charset="2"/>
              </a:rPr>
              <a:t>     column of </a:t>
            </a:r>
            <a:r>
              <a:rPr lang="en-US" i="1" smtClean="0">
                <a:sym typeface="Symbol" pitchFamily="18" charset="2"/>
              </a:rPr>
              <a:t>s</a:t>
            </a:r>
            <a:r>
              <a:rPr lang="en-US" smtClean="0">
                <a:sym typeface="Symbol" pitchFamily="18" charset="2"/>
              </a:rPr>
              <a:t>)</a:t>
            </a:r>
          </a:p>
          <a:p>
            <a:pPr>
              <a:lnSpc>
                <a:spcPct val="140000"/>
              </a:lnSpc>
              <a:tabLst>
                <a:tab pos="2965450" algn="ctr"/>
              </a:tabLst>
            </a:pPr>
            <a:r>
              <a:rPr lang="en-US" smtClean="0"/>
              <a:t>Example: to find all courses taught in the Fall 2009 semester, or in the Spring 2010 semester, or in both</a:t>
            </a:r>
            <a:br>
              <a:rPr lang="en-US" smtClean="0"/>
            </a:br>
            <a:r>
              <a:rPr lang="en-US" smtClean="0"/>
              <a:t>   </a:t>
            </a:r>
            <a:r>
              <a:rPr lang="en-US" sz="2000" smtClean="0">
                <a:sym typeface="Symbol" pitchFamily="18" charset="2"/>
              </a:rPr>
              <a:t></a:t>
            </a:r>
            <a:r>
              <a:rPr lang="en-US" sz="2800" i="1" baseline="-25000" smtClean="0"/>
              <a:t>course_id</a:t>
            </a:r>
            <a:r>
              <a:rPr lang="en-US" smtClean="0"/>
              <a:t> </a:t>
            </a:r>
            <a:r>
              <a:rPr lang="en-US" sz="2400" smtClean="0"/>
              <a:t>(</a:t>
            </a:r>
            <a:r>
              <a:rPr lang="en-US" sz="2400" i="1" smtClean="0">
                <a:sym typeface="Symbol" pitchFamily="18" charset="2"/>
              </a:rPr>
              <a:t></a:t>
            </a:r>
            <a:r>
              <a:rPr lang="en-US" sz="2400" smtClean="0">
                <a:sym typeface="Symbol" pitchFamily="18" charset="2"/>
              </a:rPr>
              <a:t> </a:t>
            </a:r>
            <a:r>
              <a:rPr lang="en-US" sz="2800" i="1" baseline="-25000" smtClean="0">
                <a:sym typeface="Symbol" pitchFamily="18" charset="2"/>
              </a:rPr>
              <a:t>semester=“Fall”  </a:t>
            </a:r>
            <a:r>
              <a:rPr lang="el-GR" sz="2800" i="1" baseline="-25000" smtClean="0">
                <a:sym typeface="Symbol" pitchFamily="18" charset="2"/>
              </a:rPr>
              <a:t>Λ</a:t>
            </a:r>
            <a:r>
              <a:rPr lang="en-US" sz="2800" i="1" baseline="-25000" smtClean="0">
                <a:sym typeface="Symbol" pitchFamily="18" charset="2"/>
              </a:rPr>
              <a:t> year=2009 </a:t>
            </a:r>
            <a:r>
              <a:rPr lang="en-US" sz="2400" smtClean="0">
                <a:sym typeface="Symbol" pitchFamily="18" charset="2"/>
              </a:rPr>
              <a:t>(</a:t>
            </a:r>
            <a:r>
              <a:rPr lang="en-US" sz="2400" i="1" smtClean="0">
                <a:sym typeface="Symbol" pitchFamily="18" charset="2"/>
              </a:rPr>
              <a:t>section</a:t>
            </a:r>
            <a:r>
              <a:rPr lang="en-US" sz="2400" smtClean="0">
                <a:sym typeface="Symbol" pitchFamily="18" charset="2"/>
              </a:rPr>
              <a:t>))  </a:t>
            </a:r>
            <a:r>
              <a:rPr lang="en-US" smtClean="0">
                <a:sym typeface="Symbol" pitchFamily="18" charset="2"/>
              </a:rPr>
              <a:t>  </a:t>
            </a:r>
            <a:br>
              <a:rPr lang="en-US" smtClean="0">
                <a:sym typeface="Symbol" pitchFamily="18" charset="2"/>
              </a:rPr>
            </a:br>
            <a:r>
              <a:rPr lang="en-US" smtClean="0">
                <a:sym typeface="Symbol" pitchFamily="18" charset="2"/>
              </a:rPr>
              <a:t>   </a:t>
            </a:r>
            <a:r>
              <a:rPr lang="en-US" sz="2000" smtClean="0">
                <a:sym typeface="Symbol" pitchFamily="18" charset="2"/>
              </a:rPr>
              <a:t></a:t>
            </a:r>
            <a:r>
              <a:rPr lang="en-US" sz="2800" i="1" baseline="-25000" smtClean="0"/>
              <a:t>course_id</a:t>
            </a:r>
            <a:r>
              <a:rPr lang="en-US" smtClean="0"/>
              <a:t> </a:t>
            </a:r>
            <a:r>
              <a:rPr lang="en-US" sz="2400" smtClean="0"/>
              <a:t>(</a:t>
            </a:r>
            <a:r>
              <a:rPr lang="en-US" sz="2400" i="1" smtClean="0">
                <a:sym typeface="Symbol" pitchFamily="18" charset="2"/>
              </a:rPr>
              <a:t></a:t>
            </a:r>
            <a:r>
              <a:rPr lang="en-US" sz="2400" smtClean="0">
                <a:sym typeface="Symbol" pitchFamily="18" charset="2"/>
              </a:rPr>
              <a:t> </a:t>
            </a:r>
            <a:r>
              <a:rPr lang="en-US" sz="2800" i="1" baseline="-25000" smtClean="0">
                <a:sym typeface="Symbol" pitchFamily="18" charset="2"/>
              </a:rPr>
              <a:t>semester=“Spring”  </a:t>
            </a:r>
            <a:r>
              <a:rPr lang="el-GR" sz="2800" i="1" baseline="-25000" smtClean="0">
                <a:sym typeface="Symbol" pitchFamily="18" charset="2"/>
              </a:rPr>
              <a:t>Λ</a:t>
            </a:r>
            <a:r>
              <a:rPr lang="en-US" sz="2800" i="1" baseline="-25000" smtClean="0">
                <a:sym typeface="Symbol" pitchFamily="18" charset="2"/>
              </a:rPr>
              <a:t> year=2010 </a:t>
            </a:r>
            <a:r>
              <a:rPr lang="en-US" sz="2400" smtClean="0">
                <a:sym typeface="Symbol" pitchFamily="18" charset="2"/>
              </a:rPr>
              <a:t>(</a:t>
            </a:r>
            <a:r>
              <a:rPr lang="en-US" sz="2400" i="1" smtClean="0">
                <a:sym typeface="Symbol" pitchFamily="18" charset="2"/>
              </a:rPr>
              <a:t>section</a:t>
            </a:r>
            <a:r>
              <a:rPr lang="en-US" sz="2400" smtClean="0">
                <a:sym typeface="Symbol" pitchFamily="18" charset="2"/>
              </a:rPr>
              <a:t>))</a:t>
            </a:r>
          </a:p>
          <a:p>
            <a:pPr>
              <a:lnSpc>
                <a:spcPct val="140000"/>
              </a:lnSpc>
              <a:tabLst>
                <a:tab pos="2965450" algn="ctr"/>
              </a:tabLst>
            </a:pPr>
            <a:endParaRPr lang="en-US" smtClean="0"/>
          </a:p>
          <a:p>
            <a:pPr>
              <a:lnSpc>
                <a:spcPct val="140000"/>
              </a:lnSpc>
              <a:buFont typeface="Monotype Sorts" pitchFamily="2" charset="2"/>
              <a:buNone/>
              <a:tabLst>
                <a:tab pos="2965450" algn="ctr"/>
              </a:tabLst>
            </a:pPr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TRANSACTION</a:t>
            </a:r>
            <a:r>
              <a:rPr lang="en-US" sz="2200" b="1" spc="-5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2200" b="1" spc="-10" dirty="0" smtClean="0">
                <a:solidFill>
                  <a:srgbClr val="C00000"/>
                </a:solidFill>
                <a:latin typeface="Times New Roman"/>
                <a:cs typeface="Times New Roman"/>
              </a:rPr>
              <a:t>PROPERTY</a:t>
            </a:r>
            <a:r>
              <a:rPr lang="en-US" dirty="0" smtClean="0">
                <a:solidFill>
                  <a:srgbClr val="C00000"/>
                </a:solidFill>
                <a:latin typeface="Times New Roman"/>
                <a:cs typeface="Times New Roman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Times New Roman"/>
                <a:cs typeface="Times New Roman"/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Autofit/>
          </a:bodyPr>
          <a:lstStyle/>
          <a:p>
            <a:pPr marL="12700" marR="5080">
              <a:lnSpc>
                <a:spcPct val="147400"/>
              </a:lnSpc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transaction</a:t>
            </a:r>
            <a:r>
              <a:rPr lang="en-US" sz="14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en-US" sz="1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400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four</a:t>
            </a:r>
            <a:r>
              <a:rPr lang="en-US" sz="1400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properties.</a:t>
            </a:r>
            <a:r>
              <a:rPr lang="en-US" sz="1400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These</a:t>
            </a:r>
            <a:r>
              <a:rPr lang="en-US" sz="1400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sz="1400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en-US" sz="1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1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spc="-10" dirty="0" smtClean="0">
                <a:latin typeface="Times New Roman" pitchFamily="18" charset="0"/>
                <a:cs typeface="Times New Roman" pitchFamily="18" charset="0"/>
              </a:rPr>
              <a:t>maintain</a:t>
            </a:r>
            <a:r>
              <a:rPr lang="en-US" sz="14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consistency</a:t>
            </a:r>
            <a:r>
              <a:rPr lang="en-US" sz="14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14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400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database,</a:t>
            </a:r>
            <a:r>
              <a:rPr lang="en-US" sz="14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before</a:t>
            </a:r>
            <a:r>
              <a:rPr lang="en-US" sz="1400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spc="-25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after</a:t>
            </a:r>
            <a:r>
              <a:rPr lang="en-US" sz="14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400" spc="-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spc="-10" dirty="0" smtClean="0">
                <a:latin typeface="Times New Roman" pitchFamily="18" charset="0"/>
                <a:cs typeface="Times New Roman" pitchFamily="18" charset="0"/>
              </a:rPr>
              <a:t>transaction.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Property</a:t>
            </a:r>
            <a:r>
              <a:rPr lang="en-US" sz="1400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14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spc="-10" dirty="0" smtClean="0">
                <a:latin typeface="Times New Roman" pitchFamily="18" charset="0"/>
                <a:cs typeface="Times New Roman" pitchFamily="18" charset="0"/>
              </a:rPr>
              <a:t>Transaction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1088390" indent="-215900">
              <a:lnSpc>
                <a:spcPct val="100000"/>
              </a:lnSpc>
              <a:spcBef>
                <a:spcPts val="935"/>
              </a:spcBef>
              <a:buAutoNum type="arabicPeriod"/>
              <a:tabLst>
                <a:tab pos="1088390" algn="l"/>
              </a:tabLst>
            </a:pPr>
            <a:r>
              <a:rPr lang="en-US" sz="1400" spc="-10" dirty="0" smtClean="0">
                <a:latin typeface="Times New Roman" pitchFamily="18" charset="0"/>
                <a:cs typeface="Times New Roman" pitchFamily="18" charset="0"/>
              </a:rPr>
              <a:t>Atomicity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1088390" indent="-215900">
              <a:lnSpc>
                <a:spcPct val="100000"/>
              </a:lnSpc>
              <a:spcBef>
                <a:spcPts val="915"/>
              </a:spcBef>
              <a:buAutoNum type="arabicPeriod"/>
              <a:tabLst>
                <a:tab pos="1088390" algn="l"/>
              </a:tabLst>
            </a:pPr>
            <a:r>
              <a:rPr lang="en-US" sz="1400" spc="-10" dirty="0" smtClean="0">
                <a:latin typeface="Times New Roman" pitchFamily="18" charset="0"/>
                <a:cs typeface="Times New Roman" pitchFamily="18" charset="0"/>
              </a:rPr>
              <a:t>Consistency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1088390" indent="-215900">
              <a:lnSpc>
                <a:spcPct val="100000"/>
              </a:lnSpc>
              <a:spcBef>
                <a:spcPts val="935"/>
              </a:spcBef>
              <a:buAutoNum type="arabicPeriod"/>
              <a:tabLst>
                <a:tab pos="1088390" algn="l"/>
              </a:tabLst>
            </a:pPr>
            <a:r>
              <a:rPr lang="en-US" sz="1400" spc="-10" dirty="0" smtClean="0">
                <a:latin typeface="Times New Roman" pitchFamily="18" charset="0"/>
                <a:cs typeface="Times New Roman" pitchFamily="18" charset="0"/>
              </a:rPr>
              <a:t>Isolation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1088390" indent="-215900">
              <a:lnSpc>
                <a:spcPct val="100000"/>
              </a:lnSpc>
              <a:spcBef>
                <a:spcPts val="910"/>
              </a:spcBef>
              <a:buAutoNum type="arabicPeriod"/>
              <a:tabLst>
                <a:tab pos="1088390" algn="l"/>
              </a:tabLst>
            </a:pPr>
            <a:r>
              <a:rPr lang="en-US" sz="1400" spc="-10" dirty="0" smtClean="0">
                <a:latin typeface="Times New Roman" pitchFamily="18" charset="0"/>
                <a:cs typeface="Times New Roman" pitchFamily="18" charset="0"/>
              </a:rPr>
              <a:t>Durability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Times New Roman"/>
              <a:buAutoNum type="arabicPeriod"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210820">
              <a:lnSpc>
                <a:spcPct val="147500"/>
              </a:lnSpc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Atomicity</a:t>
            </a:r>
            <a:r>
              <a:rPr lang="en-US" sz="1400" b="1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400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en-US" sz="1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states</a:t>
            </a:r>
            <a:r>
              <a:rPr lang="en-US" sz="1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sz="1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n-US" sz="14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operations</a:t>
            </a:r>
            <a:r>
              <a:rPr lang="en-US" sz="1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14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400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transaction</a:t>
            </a:r>
            <a:r>
              <a:rPr lang="en-US" sz="1400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en-US" sz="1400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place</a:t>
            </a:r>
            <a:r>
              <a:rPr lang="en-US" sz="1400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sz="1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once</a:t>
            </a:r>
            <a:r>
              <a:rPr lang="en-US" sz="1400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sz="14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not, the</a:t>
            </a:r>
            <a:r>
              <a:rPr lang="en-US" sz="1400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transaction</a:t>
            </a:r>
            <a:r>
              <a:rPr lang="en-US" sz="14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spc="-25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1400" spc="-10" dirty="0" smtClean="0">
                <a:latin typeface="Times New Roman" pitchFamily="18" charset="0"/>
                <a:cs typeface="Times New Roman" pitchFamily="18" charset="0"/>
              </a:rPr>
              <a:t>aborted.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1089025" marR="127635" lvl="1" indent="-217170">
              <a:lnSpc>
                <a:spcPct val="143600"/>
              </a:lnSpc>
              <a:spcBef>
                <a:spcPts val="360"/>
              </a:spcBef>
              <a:buSzPct val="86363"/>
              <a:buFont typeface="Courier New"/>
              <a:buChar char="o"/>
              <a:tabLst>
                <a:tab pos="1089025" algn="l"/>
              </a:tabLst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en-US" sz="1400" spc="-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14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14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midway,</a:t>
            </a:r>
            <a:r>
              <a:rPr lang="en-US" sz="1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i.e.,</a:t>
            </a:r>
            <a:r>
              <a:rPr lang="en-US" sz="1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400" spc="-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transaction</a:t>
            </a:r>
            <a:r>
              <a:rPr lang="en-US" sz="1400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cannot</a:t>
            </a:r>
            <a:r>
              <a:rPr lang="en-US" sz="1400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occur partially.</a:t>
            </a:r>
            <a:r>
              <a:rPr lang="en-US" sz="1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Each</a:t>
            </a:r>
            <a:r>
              <a:rPr lang="en-US" sz="1400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transaction</a:t>
            </a:r>
            <a:r>
              <a:rPr lang="en-US" sz="1400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spc="-25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treated</a:t>
            </a:r>
            <a:r>
              <a:rPr lang="en-US" sz="1400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sz="14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en-US" sz="1400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unit</a:t>
            </a:r>
            <a:r>
              <a:rPr lang="en-US" sz="1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4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either</a:t>
            </a:r>
            <a:r>
              <a:rPr lang="en-US" sz="14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run</a:t>
            </a:r>
            <a:r>
              <a:rPr lang="en-US" sz="1400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14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completion</a:t>
            </a:r>
            <a:r>
              <a:rPr lang="en-US" sz="14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z="14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14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1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executed</a:t>
            </a:r>
            <a:r>
              <a:rPr lang="en-US" sz="1400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sz="14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spc="-20" dirty="0" smtClean="0">
                <a:latin typeface="Times New Roman" pitchFamily="18" charset="0"/>
                <a:cs typeface="Times New Roman" pitchFamily="18" charset="0"/>
              </a:rPr>
              <a:t>all.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Atomicity</a:t>
            </a:r>
            <a:r>
              <a:rPr lang="en-US" sz="1400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involves</a:t>
            </a:r>
            <a:r>
              <a:rPr lang="en-US" sz="14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400" spc="-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following</a:t>
            </a:r>
            <a:r>
              <a:rPr lang="en-US" sz="1400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en-US" sz="14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spc="-10" dirty="0" smtClean="0">
                <a:latin typeface="Times New Roman" pitchFamily="18" charset="0"/>
                <a:cs typeface="Times New Roman" pitchFamily="18" charset="0"/>
              </a:rPr>
              <a:t>operations: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Abort:</a:t>
            </a:r>
            <a:r>
              <a:rPr lang="en-US" sz="1400" b="1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sz="14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400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transaction</a:t>
            </a:r>
            <a:r>
              <a:rPr lang="en-US" sz="14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aborts</a:t>
            </a:r>
            <a:r>
              <a:rPr lang="en-US" sz="14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en-US" sz="14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n-US" sz="14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400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changes</a:t>
            </a:r>
            <a:r>
              <a:rPr lang="en-US" sz="1400" spc="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made</a:t>
            </a:r>
            <a:r>
              <a:rPr lang="en-US" sz="1400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sz="1400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sz="1400" spc="-10" dirty="0" smtClean="0">
                <a:latin typeface="Times New Roman" pitchFamily="18" charset="0"/>
                <a:cs typeface="Times New Roman" pitchFamily="18" charset="0"/>
              </a:rPr>
              <a:t>visible.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Commit:</a:t>
            </a:r>
            <a:r>
              <a:rPr lang="en-US" sz="1400" b="1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sz="1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4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spc="-10" dirty="0" smtClean="0">
                <a:latin typeface="Times New Roman" pitchFamily="18" charset="0"/>
                <a:cs typeface="Times New Roman" pitchFamily="18" charset="0"/>
              </a:rPr>
              <a:t>transaction</a:t>
            </a:r>
            <a:r>
              <a:rPr lang="en-US" sz="14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commits then</a:t>
            </a:r>
            <a:r>
              <a:rPr lang="en-US" sz="14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n-US" sz="14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4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changes</a:t>
            </a:r>
            <a:r>
              <a:rPr lang="en-US" sz="1400" spc="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made</a:t>
            </a:r>
            <a:r>
              <a:rPr lang="en-US" sz="14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sz="14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spc="-10" dirty="0" smtClean="0">
                <a:latin typeface="Times New Roman" pitchFamily="18" charset="0"/>
                <a:cs typeface="Times New Roman" pitchFamily="18" charset="0"/>
              </a:rPr>
              <a:t>visible.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r>
              <a:rPr lang="en-US" sz="3100" dirty="0" smtClean="0">
                <a:latin typeface="Times New Roman"/>
                <a:cs typeface="Times New Roman"/>
              </a:rPr>
              <a:t/>
            </a:r>
            <a:br>
              <a:rPr lang="en-US" sz="3100" dirty="0" smtClean="0">
                <a:latin typeface="Times New Roman"/>
                <a:cs typeface="Times New Roman"/>
              </a:rPr>
            </a:br>
            <a:r>
              <a:rPr lang="en-US" sz="31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IMPLEMENTATION</a:t>
            </a:r>
            <a:r>
              <a:rPr lang="en-US" sz="3100" b="1" spc="-45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31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OF</a:t>
            </a:r>
            <a:r>
              <a:rPr lang="en-US" sz="3100" b="1" spc="-4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31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ATOMICITY</a:t>
            </a:r>
            <a:r>
              <a:rPr lang="en-US" sz="3100" b="1" spc="-2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31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AND</a:t>
            </a:r>
            <a:r>
              <a:rPr lang="en-US" sz="3100" b="1" spc="-15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3100" b="1" spc="-10" dirty="0" smtClean="0">
                <a:solidFill>
                  <a:srgbClr val="C00000"/>
                </a:solidFill>
                <a:latin typeface="Times New Roman"/>
                <a:cs typeface="Times New Roman"/>
              </a:rPr>
              <a:t>DURABILITY</a:t>
            </a:r>
            <a:r>
              <a:rPr lang="en-US" dirty="0" smtClean="0">
                <a:solidFill>
                  <a:srgbClr val="C00000"/>
                </a:solidFill>
                <a:latin typeface="Times New Roman"/>
                <a:cs typeface="Times New Roman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Times New Roman"/>
                <a:cs typeface="Times New Roman"/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40"/>
              </a:spcBef>
            </a:pPr>
            <a:endParaRPr lang="en-US" sz="2400" dirty="0" smtClean="0">
              <a:latin typeface="Times New Roman"/>
              <a:cs typeface="Times New Roman"/>
            </a:endParaRPr>
          </a:p>
          <a:p>
            <a:pPr marL="12700" marR="1083945">
              <a:lnSpc>
                <a:spcPct val="145500"/>
              </a:lnSpc>
            </a:pPr>
            <a:r>
              <a:rPr lang="en-US" dirty="0" smtClean="0">
                <a:latin typeface="Times New Roman"/>
                <a:cs typeface="Times New Roman"/>
              </a:rPr>
              <a:t>The</a:t>
            </a:r>
            <a:r>
              <a:rPr lang="en-US" spc="-40" dirty="0" smtClean="0">
                <a:latin typeface="Times New Roman"/>
                <a:cs typeface="Times New Roman"/>
              </a:rPr>
              <a:t> </a:t>
            </a:r>
            <a:r>
              <a:rPr lang="en-US" spc="-10" dirty="0" smtClean="0">
                <a:latin typeface="Times New Roman"/>
                <a:cs typeface="Times New Roman"/>
              </a:rPr>
              <a:t>recovery-</a:t>
            </a:r>
            <a:r>
              <a:rPr lang="en-US" dirty="0" smtClean="0">
                <a:latin typeface="Times New Roman"/>
                <a:cs typeface="Times New Roman"/>
              </a:rPr>
              <a:t>management</a:t>
            </a:r>
            <a:r>
              <a:rPr lang="en-US" spc="-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component</a:t>
            </a:r>
            <a:r>
              <a:rPr lang="en-US" spc="2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of</a:t>
            </a:r>
            <a:r>
              <a:rPr lang="en-US" spc="-1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a</a:t>
            </a:r>
            <a:r>
              <a:rPr lang="en-US" spc="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database</a:t>
            </a:r>
            <a:r>
              <a:rPr lang="en-US" spc="-3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system</a:t>
            </a:r>
            <a:r>
              <a:rPr lang="en-US" spc="-5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can</a:t>
            </a:r>
            <a:r>
              <a:rPr lang="en-US" spc="-2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support</a:t>
            </a:r>
            <a:r>
              <a:rPr lang="en-US" spc="-3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atomicity</a:t>
            </a:r>
            <a:r>
              <a:rPr lang="en-US" spc="-25" dirty="0" smtClean="0">
                <a:latin typeface="Times New Roman"/>
                <a:cs typeface="Times New Roman"/>
              </a:rPr>
              <a:t> and </a:t>
            </a:r>
            <a:r>
              <a:rPr lang="en-US" dirty="0" smtClean="0">
                <a:latin typeface="Times New Roman"/>
                <a:cs typeface="Times New Roman"/>
              </a:rPr>
              <a:t>durability</a:t>
            </a:r>
            <a:r>
              <a:rPr lang="en-US" spc="-3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by</a:t>
            </a:r>
            <a:r>
              <a:rPr lang="en-US" spc="-3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a</a:t>
            </a:r>
            <a:r>
              <a:rPr lang="en-US" spc="1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variety</a:t>
            </a:r>
            <a:r>
              <a:rPr lang="en-US" spc="-2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of</a:t>
            </a:r>
            <a:r>
              <a:rPr lang="en-US" spc="5" dirty="0" smtClean="0">
                <a:latin typeface="Times New Roman"/>
                <a:cs typeface="Times New Roman"/>
              </a:rPr>
              <a:t> </a:t>
            </a:r>
            <a:r>
              <a:rPr lang="en-US" spc="-10" dirty="0" smtClean="0">
                <a:latin typeface="Times New Roman"/>
                <a:cs typeface="Times New Roman"/>
              </a:rPr>
              <a:t>schemes.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lang="en-US" sz="2400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en-US" dirty="0" smtClean="0">
                <a:latin typeface="Times New Roman"/>
                <a:cs typeface="Times New Roman"/>
              </a:rPr>
              <a:t>E.g.</a:t>
            </a:r>
            <a:r>
              <a:rPr lang="en-US" spc="-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the</a:t>
            </a:r>
            <a:r>
              <a:rPr lang="en-US" spc="-4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shadow-database</a:t>
            </a:r>
            <a:r>
              <a:rPr lang="en-US" spc="-35" dirty="0" smtClean="0">
                <a:latin typeface="Times New Roman"/>
                <a:cs typeface="Times New Roman"/>
              </a:rPr>
              <a:t> </a:t>
            </a:r>
            <a:r>
              <a:rPr lang="en-US" spc="-10" dirty="0" smtClean="0">
                <a:latin typeface="Times New Roman"/>
                <a:cs typeface="Times New Roman"/>
              </a:rPr>
              <a:t>scheme: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en-US" sz="4800" dirty="0" smtClean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lang="en-US" b="1" dirty="0" smtClean="0">
                <a:latin typeface="Times New Roman"/>
                <a:cs typeface="Times New Roman"/>
              </a:rPr>
              <a:t>Shadow</a:t>
            </a:r>
            <a:r>
              <a:rPr lang="en-US" b="1" spc="-55" dirty="0" smtClean="0">
                <a:latin typeface="Times New Roman"/>
                <a:cs typeface="Times New Roman"/>
              </a:rPr>
              <a:t> </a:t>
            </a:r>
            <a:r>
              <a:rPr lang="en-US" b="1" spc="-20" dirty="0" smtClean="0">
                <a:latin typeface="Times New Roman"/>
                <a:cs typeface="Times New Roman"/>
              </a:rPr>
              <a:t>copy: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lang="en-US" dirty="0" smtClean="0">
              <a:latin typeface="Times New Roman"/>
              <a:cs typeface="Times New Roman"/>
            </a:endParaRPr>
          </a:p>
          <a:p>
            <a:pPr marL="655955" marR="275590" indent="-213360">
              <a:lnSpc>
                <a:spcPct val="145500"/>
              </a:lnSpc>
              <a:buSzPct val="86363"/>
              <a:buFont typeface="Microsoft Sans Serif"/>
              <a:buChar char="•"/>
              <a:tabLst>
                <a:tab pos="655955" algn="l"/>
              </a:tabLst>
            </a:pPr>
            <a:r>
              <a:rPr lang="en-US" dirty="0" smtClean="0">
                <a:latin typeface="Times New Roman"/>
                <a:cs typeface="Times New Roman"/>
              </a:rPr>
              <a:t>In</a:t>
            </a:r>
            <a:r>
              <a:rPr lang="en-US" spc="-4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the</a:t>
            </a:r>
            <a:r>
              <a:rPr lang="en-US" spc="-3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shadow-copy</a:t>
            </a:r>
            <a:r>
              <a:rPr lang="en-US" spc="-2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scheme,</a:t>
            </a:r>
            <a:r>
              <a:rPr lang="en-US" spc="1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a</a:t>
            </a:r>
            <a:r>
              <a:rPr lang="en-US" spc="10" dirty="0" smtClean="0">
                <a:latin typeface="Times New Roman"/>
                <a:cs typeface="Times New Roman"/>
              </a:rPr>
              <a:t> </a:t>
            </a:r>
            <a:r>
              <a:rPr lang="en-US" spc="-10" dirty="0" smtClean="0">
                <a:latin typeface="Times New Roman"/>
                <a:cs typeface="Times New Roman"/>
              </a:rPr>
              <a:t>transaction</a:t>
            </a:r>
            <a:r>
              <a:rPr lang="en-US" spc="-2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that wants to</a:t>
            </a:r>
            <a:r>
              <a:rPr lang="en-US" spc="-2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update</a:t>
            </a:r>
            <a:r>
              <a:rPr lang="en-US" spc="-3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the</a:t>
            </a:r>
            <a:r>
              <a:rPr lang="en-US" spc="-1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database</a:t>
            </a:r>
            <a:r>
              <a:rPr lang="en-US" spc="-3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first</a:t>
            </a:r>
            <a:r>
              <a:rPr lang="en-US" spc="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creates </a:t>
            </a:r>
            <a:r>
              <a:rPr lang="en-US" spc="-50" dirty="0" smtClean="0">
                <a:latin typeface="Times New Roman"/>
                <a:cs typeface="Times New Roman"/>
              </a:rPr>
              <a:t>a </a:t>
            </a:r>
            <a:r>
              <a:rPr lang="en-US" dirty="0" smtClean="0">
                <a:latin typeface="Times New Roman"/>
                <a:cs typeface="Times New Roman"/>
              </a:rPr>
              <a:t>complete</a:t>
            </a:r>
            <a:r>
              <a:rPr lang="en-US" spc="-4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copy</a:t>
            </a:r>
            <a:r>
              <a:rPr lang="en-US" spc="-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of</a:t>
            </a:r>
            <a:r>
              <a:rPr lang="en-US" spc="-1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the</a:t>
            </a:r>
            <a:r>
              <a:rPr lang="en-US" spc="-15" dirty="0" smtClean="0">
                <a:latin typeface="Times New Roman"/>
                <a:cs typeface="Times New Roman"/>
              </a:rPr>
              <a:t> </a:t>
            </a:r>
            <a:r>
              <a:rPr lang="en-US" spc="-10" dirty="0" smtClean="0">
                <a:latin typeface="Times New Roman"/>
                <a:cs typeface="Times New Roman"/>
              </a:rPr>
              <a:t>database.</a:t>
            </a:r>
            <a:endParaRPr lang="en-US" dirty="0" smtClean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/>
            </a:r>
            <a:br>
              <a:rPr lang="en-US" dirty="0" smtClean="0">
                <a:latin typeface="Times New Roman"/>
                <a:cs typeface="Times New Roman"/>
              </a:rPr>
            </a:br>
            <a:r>
              <a:rPr lang="en-US" sz="3100" b="1" dirty="0" smtClean="0">
                <a:latin typeface="Times New Roman"/>
                <a:cs typeface="Times New Roman"/>
              </a:rPr>
              <a:t> IMPLEMENTATION</a:t>
            </a:r>
            <a:r>
              <a:rPr lang="en-US" sz="3100" b="1" spc="-45" dirty="0" smtClean="0">
                <a:latin typeface="Times New Roman"/>
                <a:cs typeface="Times New Roman"/>
              </a:rPr>
              <a:t> </a:t>
            </a:r>
            <a:r>
              <a:rPr lang="en-US" sz="3100" b="1" dirty="0" smtClean="0">
                <a:latin typeface="Times New Roman"/>
                <a:cs typeface="Times New Roman"/>
              </a:rPr>
              <a:t>OF</a:t>
            </a:r>
            <a:r>
              <a:rPr lang="en-US" sz="3100" b="1" spc="-40" dirty="0" smtClean="0">
                <a:latin typeface="Times New Roman"/>
                <a:cs typeface="Times New Roman"/>
              </a:rPr>
              <a:t> </a:t>
            </a:r>
            <a:r>
              <a:rPr lang="en-US" sz="3100" b="1" dirty="0" smtClean="0">
                <a:latin typeface="Times New Roman"/>
                <a:cs typeface="Times New Roman"/>
              </a:rPr>
              <a:t>ATOMICITY</a:t>
            </a:r>
            <a:r>
              <a:rPr lang="en-US" sz="3100" b="1" spc="-20" dirty="0" smtClean="0">
                <a:latin typeface="Times New Roman"/>
                <a:cs typeface="Times New Roman"/>
              </a:rPr>
              <a:t> </a:t>
            </a:r>
            <a:r>
              <a:rPr lang="en-US" sz="3100" b="1" dirty="0" smtClean="0">
                <a:latin typeface="Times New Roman"/>
                <a:cs typeface="Times New Roman"/>
              </a:rPr>
              <a:t>AND</a:t>
            </a:r>
            <a:r>
              <a:rPr lang="en-US" sz="3100" b="1" spc="-15" dirty="0" smtClean="0">
                <a:latin typeface="Times New Roman"/>
                <a:cs typeface="Times New Roman"/>
              </a:rPr>
              <a:t> </a:t>
            </a:r>
            <a:r>
              <a:rPr lang="en-US" sz="3100" b="1" spc="-10" dirty="0" smtClean="0">
                <a:latin typeface="Times New Roman"/>
                <a:cs typeface="Times New Roman"/>
              </a:rPr>
              <a:t>DURABILITY </a:t>
            </a:r>
            <a:r>
              <a:rPr lang="en-US" sz="3100" b="1" dirty="0" smtClean="0">
                <a:latin typeface="Times New Roman"/>
                <a:cs typeface="Times New Roman"/>
              </a:rPr>
              <a:t/>
            </a:r>
            <a:br>
              <a:rPr lang="en-US" sz="3100" b="1" dirty="0" smtClean="0">
                <a:latin typeface="Times New Roman"/>
                <a:cs typeface="Times New Roman"/>
              </a:rPr>
            </a:br>
            <a:endParaRPr lang="en-US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5955" marR="175895" indent="-213360">
              <a:lnSpc>
                <a:spcPct val="144500"/>
              </a:lnSpc>
              <a:spcBef>
                <a:spcPts val="110"/>
              </a:spcBef>
              <a:buSzPct val="86363"/>
              <a:buFont typeface="Microsoft Sans Serif"/>
              <a:buChar char="•"/>
              <a:tabLst>
                <a:tab pos="655955" algn="l"/>
              </a:tabLst>
            </a:pPr>
            <a:r>
              <a:rPr lang="en-US" dirty="0" smtClean="0">
                <a:latin typeface="Times New Roman"/>
                <a:cs typeface="Times New Roman"/>
              </a:rPr>
              <a:t>All</a:t>
            </a:r>
            <a:r>
              <a:rPr lang="en-US" spc="-4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updates</a:t>
            </a:r>
            <a:r>
              <a:rPr lang="en-US" spc="-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are</a:t>
            </a:r>
            <a:r>
              <a:rPr lang="en-US" spc="-4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done</a:t>
            </a:r>
            <a:r>
              <a:rPr lang="en-US" spc="-4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on</a:t>
            </a:r>
            <a:r>
              <a:rPr lang="en-US" spc="-3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the</a:t>
            </a:r>
            <a:r>
              <a:rPr lang="en-US" spc="-1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new</a:t>
            </a:r>
            <a:r>
              <a:rPr lang="en-US" spc="-1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database</a:t>
            </a:r>
            <a:r>
              <a:rPr lang="en-US" spc="-3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copy,</a:t>
            </a:r>
            <a:r>
              <a:rPr lang="en-US" spc="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leaving</a:t>
            </a:r>
            <a:r>
              <a:rPr lang="en-US" spc="-1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the</a:t>
            </a:r>
            <a:r>
              <a:rPr lang="en-US" spc="-1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original</a:t>
            </a:r>
            <a:r>
              <a:rPr lang="en-US" spc="-2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copy,</a:t>
            </a:r>
            <a:r>
              <a:rPr lang="en-US" spc="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the</a:t>
            </a:r>
            <a:r>
              <a:rPr lang="en-US" spc="-4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shadow</a:t>
            </a:r>
            <a:r>
              <a:rPr lang="en-US" spc="-35" dirty="0" smtClean="0">
                <a:latin typeface="Times New Roman"/>
                <a:cs typeface="Times New Roman"/>
              </a:rPr>
              <a:t> </a:t>
            </a:r>
            <a:r>
              <a:rPr lang="en-US" spc="-10" dirty="0" smtClean="0">
                <a:latin typeface="Times New Roman"/>
                <a:cs typeface="Times New Roman"/>
              </a:rPr>
              <a:t>copy, </a:t>
            </a:r>
            <a:r>
              <a:rPr lang="en-US" dirty="0" smtClean="0">
                <a:latin typeface="Times New Roman"/>
                <a:cs typeface="Times New Roman"/>
              </a:rPr>
              <a:t>untouched.</a:t>
            </a:r>
            <a:r>
              <a:rPr lang="en-US" spc="-1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If</a:t>
            </a:r>
            <a:r>
              <a:rPr lang="en-US" spc="-2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at</a:t>
            </a:r>
            <a:r>
              <a:rPr lang="en-US" spc="-3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any</a:t>
            </a:r>
            <a:r>
              <a:rPr lang="en-US" spc="-3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point</a:t>
            </a:r>
            <a:r>
              <a:rPr lang="en-US" spc="-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the</a:t>
            </a:r>
            <a:r>
              <a:rPr lang="en-US" spc="-4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transaction</a:t>
            </a:r>
            <a:r>
              <a:rPr lang="en-US" spc="-3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has</a:t>
            </a:r>
            <a:r>
              <a:rPr lang="en-US" spc="-1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to</a:t>
            </a:r>
            <a:r>
              <a:rPr lang="en-US" spc="-3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be</a:t>
            </a:r>
            <a:r>
              <a:rPr lang="en-US" spc="-4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aborted, the</a:t>
            </a:r>
            <a:r>
              <a:rPr lang="en-US" spc="-4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system</a:t>
            </a:r>
            <a:r>
              <a:rPr lang="en-US" spc="-3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merely</a:t>
            </a:r>
            <a:r>
              <a:rPr lang="en-US" spc="-1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deletes</a:t>
            </a:r>
            <a:r>
              <a:rPr lang="en-US" spc="-5" dirty="0" smtClean="0">
                <a:latin typeface="Times New Roman"/>
                <a:cs typeface="Times New Roman"/>
              </a:rPr>
              <a:t> </a:t>
            </a:r>
            <a:r>
              <a:rPr lang="en-US" spc="-25" dirty="0" smtClean="0">
                <a:latin typeface="Times New Roman"/>
                <a:cs typeface="Times New Roman"/>
              </a:rPr>
              <a:t>the </a:t>
            </a:r>
            <a:r>
              <a:rPr lang="en-US" dirty="0" smtClean="0">
                <a:latin typeface="Times New Roman"/>
                <a:cs typeface="Times New Roman"/>
              </a:rPr>
              <a:t>new</a:t>
            </a:r>
            <a:r>
              <a:rPr lang="en-US" spc="-3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copy.</a:t>
            </a:r>
            <a:r>
              <a:rPr lang="en-US" spc="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The</a:t>
            </a:r>
            <a:r>
              <a:rPr lang="en-US" spc="-3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old</a:t>
            </a:r>
            <a:r>
              <a:rPr lang="en-US" spc="-3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copy</a:t>
            </a:r>
            <a:r>
              <a:rPr lang="en-US" spc="-2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of</a:t>
            </a:r>
            <a:r>
              <a:rPr lang="en-US" spc="-1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the</a:t>
            </a:r>
            <a:r>
              <a:rPr lang="en-US" spc="-1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database</a:t>
            </a:r>
            <a:r>
              <a:rPr lang="en-US" spc="-3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has not been</a:t>
            </a:r>
            <a:r>
              <a:rPr lang="en-US" spc="-25" dirty="0" smtClean="0">
                <a:latin typeface="Times New Roman"/>
                <a:cs typeface="Times New Roman"/>
              </a:rPr>
              <a:t> </a:t>
            </a:r>
            <a:r>
              <a:rPr lang="en-US" spc="-10" dirty="0" smtClean="0">
                <a:latin typeface="Times New Roman"/>
                <a:cs typeface="Times New Roman"/>
              </a:rPr>
              <a:t>affected.</a:t>
            </a:r>
            <a:endParaRPr lang="en-US" dirty="0" smtClean="0">
              <a:latin typeface="Times New Roman"/>
              <a:cs typeface="Times New Roman"/>
            </a:endParaRPr>
          </a:p>
          <a:p>
            <a:pPr marL="655955" marR="186055" indent="-213360">
              <a:lnSpc>
                <a:spcPct val="147300"/>
              </a:lnSpc>
              <a:spcBef>
                <a:spcPts val="5"/>
              </a:spcBef>
              <a:buSzPct val="86363"/>
              <a:buFont typeface="Microsoft Sans Serif"/>
              <a:buChar char="•"/>
              <a:tabLst>
                <a:tab pos="655955" algn="l"/>
              </a:tabLst>
            </a:pPr>
            <a:r>
              <a:rPr lang="en-US" dirty="0" smtClean="0">
                <a:latin typeface="Times New Roman"/>
                <a:cs typeface="Times New Roman"/>
              </a:rPr>
              <a:t>This</a:t>
            </a:r>
            <a:r>
              <a:rPr lang="en-US" spc="-2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scheme</a:t>
            </a:r>
            <a:r>
              <a:rPr lang="en-US" spc="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is</a:t>
            </a:r>
            <a:r>
              <a:rPr lang="en-US" spc="-1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based</a:t>
            </a:r>
            <a:r>
              <a:rPr lang="en-US" spc="-1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on</a:t>
            </a:r>
            <a:r>
              <a:rPr lang="en-US" spc="-1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making</a:t>
            </a:r>
            <a:r>
              <a:rPr lang="en-US" spc="-4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copies</a:t>
            </a:r>
            <a:r>
              <a:rPr lang="en-US" spc="-1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of</a:t>
            </a:r>
            <a:r>
              <a:rPr lang="en-US" spc="-2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the</a:t>
            </a:r>
            <a:r>
              <a:rPr lang="en-US" spc="-5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database,</a:t>
            </a:r>
            <a:r>
              <a:rPr lang="en-US" spc="-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called</a:t>
            </a:r>
            <a:r>
              <a:rPr lang="en-US" spc="-3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shadow</a:t>
            </a:r>
            <a:r>
              <a:rPr lang="en-US" spc="-4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copies, assumes</a:t>
            </a:r>
            <a:r>
              <a:rPr lang="en-US" spc="-15" dirty="0" smtClean="0">
                <a:latin typeface="Times New Roman"/>
                <a:cs typeface="Times New Roman"/>
              </a:rPr>
              <a:t> </a:t>
            </a:r>
            <a:r>
              <a:rPr lang="en-US" spc="-20" dirty="0" smtClean="0">
                <a:latin typeface="Times New Roman"/>
                <a:cs typeface="Times New Roman"/>
              </a:rPr>
              <a:t>that </a:t>
            </a:r>
            <a:r>
              <a:rPr lang="en-US" dirty="0" smtClean="0">
                <a:latin typeface="Times New Roman"/>
                <a:cs typeface="Times New Roman"/>
              </a:rPr>
              <a:t>only one</a:t>
            </a:r>
            <a:r>
              <a:rPr lang="en-US" spc="-3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transaction</a:t>
            </a:r>
            <a:r>
              <a:rPr lang="en-US" spc="-2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is active</a:t>
            </a:r>
            <a:r>
              <a:rPr lang="en-US" spc="-3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at</a:t>
            </a:r>
            <a:r>
              <a:rPr lang="en-US" spc="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a</a:t>
            </a:r>
            <a:r>
              <a:rPr lang="en-US" spc="-5" dirty="0" smtClean="0">
                <a:latin typeface="Times New Roman"/>
                <a:cs typeface="Times New Roman"/>
              </a:rPr>
              <a:t> </a:t>
            </a:r>
            <a:r>
              <a:rPr lang="en-US" spc="-20" dirty="0" smtClean="0">
                <a:latin typeface="Times New Roman"/>
                <a:cs typeface="Times New Roman"/>
              </a:rPr>
              <a:t>time.</a:t>
            </a:r>
            <a:endParaRPr lang="en-US" dirty="0" smtClean="0">
              <a:latin typeface="Times New Roman"/>
              <a:cs typeface="Times New Roman"/>
            </a:endParaRPr>
          </a:p>
          <a:p>
            <a:pPr marL="655955" marR="631825" indent="-213360">
              <a:lnSpc>
                <a:spcPts val="1989"/>
              </a:lnSpc>
              <a:spcBef>
                <a:spcPts val="130"/>
              </a:spcBef>
              <a:buSzPct val="86363"/>
              <a:buFont typeface="Microsoft Sans Serif"/>
              <a:buChar char="•"/>
              <a:tabLst>
                <a:tab pos="655955" algn="l"/>
              </a:tabLst>
            </a:pPr>
            <a:r>
              <a:rPr lang="en-US" dirty="0" smtClean="0">
                <a:latin typeface="Times New Roman"/>
                <a:cs typeface="Times New Roman"/>
              </a:rPr>
              <a:t>The</a:t>
            </a:r>
            <a:r>
              <a:rPr lang="en-US" spc="-5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scheme</a:t>
            </a:r>
            <a:r>
              <a:rPr lang="en-US" spc="-1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also</a:t>
            </a:r>
            <a:r>
              <a:rPr lang="en-US" spc="-3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assumes</a:t>
            </a:r>
            <a:r>
              <a:rPr lang="en-US" spc="-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that</a:t>
            </a:r>
            <a:r>
              <a:rPr lang="en-US" spc="-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the</a:t>
            </a:r>
            <a:r>
              <a:rPr lang="en-US" spc="-2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database</a:t>
            </a:r>
            <a:r>
              <a:rPr lang="en-US" spc="-3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is</a:t>
            </a:r>
            <a:r>
              <a:rPr lang="en-US" spc="-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simply</a:t>
            </a:r>
            <a:r>
              <a:rPr lang="en-US" spc="-3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a</a:t>
            </a:r>
            <a:r>
              <a:rPr lang="en-US" spc="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file</a:t>
            </a:r>
            <a:r>
              <a:rPr lang="en-US" spc="-1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on</a:t>
            </a:r>
            <a:r>
              <a:rPr lang="en-US" spc="-3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disk.</a:t>
            </a:r>
            <a:r>
              <a:rPr lang="en-US" spc="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A</a:t>
            </a:r>
            <a:r>
              <a:rPr lang="en-US" spc="-4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pointer</a:t>
            </a:r>
            <a:r>
              <a:rPr lang="en-US" spc="10" dirty="0" smtClean="0">
                <a:latin typeface="Times New Roman"/>
                <a:cs typeface="Times New Roman"/>
              </a:rPr>
              <a:t> </a:t>
            </a:r>
            <a:r>
              <a:rPr lang="en-US" spc="-10" dirty="0" smtClean="0">
                <a:latin typeface="Times New Roman"/>
                <a:cs typeface="Times New Roman"/>
              </a:rPr>
              <a:t>called </a:t>
            </a:r>
            <a:r>
              <a:rPr lang="en-US" dirty="0" err="1" smtClean="0">
                <a:latin typeface="Times New Roman"/>
                <a:cs typeface="Times New Roman"/>
              </a:rPr>
              <a:t>dbpointer</a:t>
            </a:r>
            <a:r>
              <a:rPr lang="en-US" dirty="0" smtClean="0">
                <a:latin typeface="Times New Roman"/>
                <a:cs typeface="Times New Roman"/>
              </a:rPr>
              <a:t> is</a:t>
            </a:r>
            <a:r>
              <a:rPr lang="en-US" spc="20" dirty="0" smtClean="0">
                <a:latin typeface="Times New Roman"/>
                <a:cs typeface="Times New Roman"/>
              </a:rPr>
              <a:t> </a:t>
            </a:r>
            <a:r>
              <a:rPr lang="en-US" spc="-10" dirty="0" smtClean="0">
                <a:latin typeface="Times New Roman"/>
                <a:cs typeface="Times New Roman"/>
              </a:rPr>
              <a:t>maintained</a:t>
            </a:r>
            <a:r>
              <a:rPr lang="en-US" spc="-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on</a:t>
            </a:r>
            <a:r>
              <a:rPr lang="en-US" spc="-3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disk; it points to</a:t>
            </a:r>
            <a:r>
              <a:rPr lang="en-US" spc="-30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the</a:t>
            </a:r>
            <a:r>
              <a:rPr lang="en-US" spc="-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current copy</a:t>
            </a:r>
            <a:r>
              <a:rPr lang="en-US" spc="-2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of</a:t>
            </a:r>
            <a:r>
              <a:rPr lang="en-US" spc="-15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the</a:t>
            </a:r>
            <a:r>
              <a:rPr lang="en-US" spc="-10" dirty="0" smtClean="0">
                <a:latin typeface="Times New Roman"/>
                <a:cs typeface="Times New Roman"/>
              </a:rPr>
              <a:t> database.</a:t>
            </a:r>
            <a:endParaRPr lang="en-US" dirty="0" smtClean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Testing</a:t>
            </a:r>
            <a:r>
              <a:rPr lang="en-US" sz="3200" b="1" spc="-70" dirty="0" smtClean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smtClean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Serializability</a:t>
            </a:r>
            <a:r>
              <a:rPr lang="en-US" sz="3200" b="1" spc="-50" dirty="0" smtClean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sz="3200" b="1" spc="-55" dirty="0" smtClean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Precedence</a:t>
            </a:r>
            <a:r>
              <a:rPr lang="en-US" sz="3200" b="1" spc="-55" dirty="0" smtClean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pc="-10" dirty="0" smtClean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Graph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000" spc="-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drawing</a:t>
            </a:r>
            <a:r>
              <a:rPr lang="en-US" sz="2000" spc="-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sequence</a:t>
            </a:r>
            <a:r>
              <a:rPr lang="en-US" sz="20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2000" spc="-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000" spc="-3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precedence</a:t>
            </a:r>
            <a:r>
              <a:rPr lang="en-US" sz="20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graph:-</a:t>
            </a:r>
            <a:endParaRPr lang="en-US" sz="2000" dirty="0" smtClean="0">
              <a:solidFill>
                <a:srgbClr val="22222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2000" spc="-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each</a:t>
            </a:r>
            <a:r>
              <a:rPr lang="en-US" sz="20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transaction</a:t>
            </a:r>
            <a:r>
              <a:rPr lang="en-US" sz="2000" spc="-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2000" spc="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participating in</a:t>
            </a:r>
            <a:r>
              <a:rPr lang="en-US" sz="20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schedule</a:t>
            </a:r>
            <a:r>
              <a:rPr lang="en-US" sz="20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S,</a:t>
            </a:r>
            <a:r>
              <a:rPr lang="en-US" sz="20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create a</a:t>
            </a:r>
            <a:r>
              <a:rPr lang="en-US" sz="20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node</a:t>
            </a:r>
            <a:r>
              <a:rPr lang="en-US" sz="20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labelled</a:t>
            </a: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Ti</a:t>
            </a:r>
            <a:r>
              <a:rPr lang="en-US" sz="2000" spc="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0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000" spc="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precedence</a:t>
            </a:r>
            <a:r>
              <a:rPr lang="en-US" sz="20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graph.</a:t>
            </a:r>
            <a:r>
              <a:rPr lang="en-US" sz="2000" spc="-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0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0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precedence</a:t>
            </a:r>
            <a:r>
              <a:rPr lang="en-US" sz="2000" spc="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graph</a:t>
            </a:r>
            <a:r>
              <a:rPr lang="en-US" sz="20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contains </a:t>
            </a: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T1,</a:t>
            </a:r>
            <a:r>
              <a:rPr lang="en-US" sz="2000" spc="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T2,</a:t>
            </a:r>
            <a:r>
              <a:rPr lang="en-US" sz="2000" spc="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T3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2000" spc="-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each</a:t>
            </a:r>
            <a:r>
              <a:rPr lang="en-US" sz="20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en-US" sz="2000" spc="-3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000" spc="-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en-US" sz="2000" spc="-3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2000" spc="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executes</a:t>
            </a:r>
            <a:r>
              <a:rPr lang="en-US" sz="20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spc="-3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read_item</a:t>
            </a: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en-US" sz="20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en-US" sz="20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executes</a:t>
            </a:r>
            <a:r>
              <a:rPr lang="en-US" sz="2000" spc="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spc="-3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write_item</a:t>
            </a: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(X),</a:t>
            </a:r>
            <a:r>
              <a:rPr lang="en-US" sz="20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create</a:t>
            </a:r>
            <a:r>
              <a:rPr lang="en-US" sz="2000" spc="-3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sz="20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edge</a:t>
            </a:r>
            <a:r>
              <a:rPr lang="en-US" sz="20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(Ti</a:t>
            </a:r>
            <a:r>
              <a:rPr lang="en-US" sz="2000" spc="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--&gt;</a:t>
            </a:r>
            <a:r>
              <a:rPr lang="en-US" sz="20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spc="-3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000" spc="-3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000" spc="-3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precedence</a:t>
            </a:r>
            <a:r>
              <a:rPr lang="en-US" sz="20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graph.</a:t>
            </a:r>
            <a:r>
              <a:rPr lang="en-US" sz="20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en-US" sz="20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results 	</a:t>
            </a: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0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directed edge</a:t>
            </a:r>
            <a:r>
              <a:rPr lang="en-US" sz="20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sz="2000" spc="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T1 to</a:t>
            </a:r>
            <a:r>
              <a:rPr lang="en-US" sz="20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T2.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Concurrent Executions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6870" indent="-344170" algn="just">
              <a:lnSpc>
                <a:spcPct val="200000"/>
              </a:lnSpc>
              <a:spcBef>
                <a:spcPts val="105"/>
              </a:spcBef>
              <a:buClr>
                <a:srgbClr val="CC3300"/>
              </a:buClr>
              <a:buSzPct val="152380"/>
              <a:buFont typeface="Times New Roman"/>
              <a:buChar char="■"/>
              <a:tabLst>
                <a:tab pos="356870" algn="l"/>
              </a:tabLst>
            </a:pP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Multiple</a:t>
            </a:r>
            <a:r>
              <a:rPr lang="en-US" sz="1400" spc="-3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transactions</a:t>
            </a:r>
            <a:r>
              <a:rPr lang="en-US" sz="14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allowed</a:t>
            </a:r>
            <a:r>
              <a:rPr lang="en-US" sz="1400" spc="-3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1400" spc="-3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run</a:t>
            </a:r>
            <a:r>
              <a:rPr lang="en-US" sz="1400" spc="-3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concurrently</a:t>
            </a:r>
            <a:r>
              <a:rPr lang="en-US" sz="14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14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400" spc="-3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system.</a:t>
            </a:r>
            <a:r>
              <a:rPr lang="en-US" sz="14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Advantages</a:t>
            </a:r>
            <a:r>
              <a:rPr lang="en-US" sz="14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are: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759460" lvl="1" indent="-287020" algn="just">
              <a:lnSpc>
                <a:spcPct val="200000"/>
              </a:lnSpc>
              <a:spcBef>
                <a:spcPts val="15"/>
              </a:spcBef>
              <a:buFont typeface="Times New Roman"/>
              <a:buChar char="●"/>
              <a:tabLst>
                <a:tab pos="759460" algn="l"/>
              </a:tabLst>
            </a:pP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Increased</a:t>
            </a:r>
            <a:r>
              <a:rPr lang="en-US" sz="1400" spc="-4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processor</a:t>
            </a:r>
            <a:r>
              <a:rPr lang="en-US" sz="1400" spc="-4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400" spc="-4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disk</a:t>
            </a:r>
            <a:r>
              <a:rPr lang="en-US" sz="1400" spc="-5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utilization,</a:t>
            </a:r>
            <a:r>
              <a:rPr lang="en-US" sz="1400" spc="-4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leading</a:t>
            </a:r>
            <a:r>
              <a:rPr lang="en-US" sz="14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1400" spc="-4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better</a:t>
            </a:r>
            <a:r>
              <a:rPr lang="en-US" sz="14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transaction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throughput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1101090" algn="just">
              <a:lnSpc>
                <a:spcPct val="200000"/>
              </a:lnSpc>
              <a:spcBef>
                <a:spcPts val="325"/>
              </a:spcBef>
            </a:pP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E.g.</a:t>
            </a:r>
            <a:r>
              <a:rPr lang="en-US" sz="14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en-US" sz="14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transaction</a:t>
            </a:r>
            <a:r>
              <a:rPr lang="en-US" sz="14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en-US" sz="14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sz="14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using the</a:t>
            </a:r>
            <a:r>
              <a:rPr lang="en-US" sz="14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CPU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while</a:t>
            </a:r>
            <a:r>
              <a:rPr lang="en-US" sz="14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another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1400" spc="-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reading from</a:t>
            </a:r>
            <a:r>
              <a:rPr lang="en-US" sz="1400" spc="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z="1400" spc="-3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writing to</a:t>
            </a:r>
            <a:r>
              <a:rPr lang="en-US" sz="14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4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disk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759460" indent="-287020" algn="just">
              <a:lnSpc>
                <a:spcPct val="200000"/>
              </a:lnSpc>
              <a:spcBef>
                <a:spcPts val="10"/>
              </a:spcBef>
              <a:buFont typeface="Times New Roman"/>
              <a:buChar char="●"/>
              <a:tabLst>
                <a:tab pos="759460" algn="l"/>
              </a:tabLst>
            </a:pP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Reduced</a:t>
            </a:r>
            <a:r>
              <a:rPr lang="en-US" sz="1400" spc="-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average</a:t>
            </a:r>
            <a:r>
              <a:rPr lang="en-US" sz="1400" spc="-3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response</a:t>
            </a:r>
            <a:r>
              <a:rPr lang="en-US" sz="1400" spc="-3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en-US" sz="14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1400" spc="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transactions:</a:t>
            </a:r>
            <a:r>
              <a:rPr lang="en-US" sz="1400" spc="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short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transactions</a:t>
            </a:r>
            <a:r>
              <a:rPr lang="en-US" sz="1400" spc="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need</a:t>
            </a:r>
            <a:r>
              <a:rPr lang="en-US" sz="14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wait</a:t>
            </a:r>
            <a:r>
              <a:rPr lang="en-US" sz="1400" spc="-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behind</a:t>
            </a:r>
            <a:r>
              <a:rPr lang="en-US" sz="1400" spc="-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long</a:t>
            </a:r>
            <a:r>
              <a:rPr lang="en-US" sz="1400" spc="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ones.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56870" indent="-344170" algn="just">
              <a:lnSpc>
                <a:spcPct val="200000"/>
              </a:lnSpc>
              <a:spcBef>
                <a:spcPts val="540"/>
              </a:spcBef>
              <a:buClr>
                <a:srgbClr val="CC3300"/>
              </a:buClr>
              <a:buSzPct val="152380"/>
              <a:buFont typeface="Times New Roman"/>
              <a:buChar char="■"/>
              <a:tabLst>
                <a:tab pos="356870" algn="l"/>
              </a:tabLst>
            </a:pP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Concurrency</a:t>
            </a:r>
            <a:r>
              <a:rPr lang="en-US" sz="1400" spc="-4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control</a:t>
            </a:r>
            <a:r>
              <a:rPr lang="en-US" sz="1400" spc="-3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schemes</a:t>
            </a:r>
            <a:r>
              <a:rPr lang="en-US" sz="1400" spc="-3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spc="27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1400" spc="-3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mechanisms</a:t>
            </a:r>
            <a:r>
              <a:rPr lang="en-US" sz="14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14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achieve</a:t>
            </a:r>
            <a:r>
              <a:rPr lang="en-US" sz="1400" spc="-3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isolation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759460" lvl="1" indent="-287020" algn="just">
              <a:lnSpc>
                <a:spcPct val="200000"/>
              </a:lnSpc>
              <a:spcBef>
                <a:spcPts val="60"/>
              </a:spcBef>
              <a:buFont typeface="Times New Roman"/>
              <a:buChar char="●"/>
              <a:tabLst>
                <a:tab pos="759460" algn="l"/>
              </a:tabLst>
            </a:pP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sz="1400" spc="-4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is,</a:t>
            </a:r>
            <a:r>
              <a:rPr lang="en-US" sz="1400" spc="-4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1400" spc="-5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control</a:t>
            </a:r>
            <a:r>
              <a:rPr lang="en-US" sz="1400" spc="-3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400" spc="-5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interaction</a:t>
            </a:r>
            <a:r>
              <a:rPr lang="en-US" sz="1400" spc="-5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among</a:t>
            </a:r>
            <a:r>
              <a:rPr lang="en-US" sz="14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400" spc="-5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concurrent</a:t>
            </a:r>
            <a:r>
              <a:rPr lang="en-US" sz="1400" spc="-4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transactions</a:t>
            </a:r>
            <a:r>
              <a:rPr lang="en-US" sz="1400" spc="-3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1400" spc="-5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order</a:t>
            </a:r>
            <a:r>
              <a:rPr lang="en-US" sz="1400" spc="-3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1400" spc="-5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prevent</a:t>
            </a:r>
            <a:r>
              <a:rPr lang="en-US" sz="1400" spc="-4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them</a:t>
            </a:r>
            <a:r>
              <a:rPr lang="en-US" sz="1400" spc="-3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en-US" sz="1400" spc="-3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destroying</a:t>
            </a:r>
            <a:r>
              <a:rPr lang="en-US" sz="1400" spc="-3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400" spc="-5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consistency</a:t>
            </a:r>
            <a:r>
              <a:rPr lang="en-US" sz="1400" spc="-6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14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400" spc="-5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database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1101090" algn="just">
              <a:lnSpc>
                <a:spcPct val="200000"/>
              </a:lnSpc>
              <a:spcBef>
                <a:spcPts val="305"/>
              </a:spcBef>
            </a:pP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en-US" sz="14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en-US" sz="1400" spc="-4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1400" spc="-3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Chapter</a:t>
            </a:r>
            <a:r>
              <a:rPr lang="en-US" sz="1400" spc="-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15,</a:t>
            </a:r>
            <a:r>
              <a:rPr lang="en-US" sz="1400" spc="-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after</a:t>
            </a:r>
            <a:r>
              <a:rPr lang="en-US" sz="1400" spc="-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studying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notion</a:t>
            </a:r>
            <a:r>
              <a:rPr lang="en-US" sz="1400" spc="-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correctness</a:t>
            </a:r>
            <a:r>
              <a:rPr lang="en-US" sz="14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1400" spc="-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concurrent</a:t>
            </a:r>
            <a:r>
              <a:rPr lang="en-US" sz="1400" spc="-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executions.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Conflict Instructions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6870" marR="5080" indent="-344805">
              <a:lnSpc>
                <a:spcPct val="200000"/>
              </a:lnSpc>
              <a:spcBef>
                <a:spcPts val="195"/>
              </a:spcBef>
              <a:buClr>
                <a:srgbClr val="CC3300"/>
              </a:buClr>
              <a:buSzPct val="152380"/>
              <a:buFont typeface="Times New Roman"/>
              <a:buChar char="■"/>
              <a:tabLst>
                <a:tab pos="356870" algn="l"/>
              </a:tabLst>
            </a:pP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Let</a:t>
            </a:r>
            <a:r>
              <a:rPr lang="en-US" sz="1400" spc="-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lj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en-US" sz="1400" spc="-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Instructions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of</a:t>
            </a:r>
            <a:r>
              <a:rPr lang="en-US" sz="1400" spc="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transactions</a:t>
            </a:r>
            <a:r>
              <a:rPr lang="en-US" sz="1400" spc="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1400" spc="-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400" spc="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n-US" sz="1400" spc="-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respectively. Instructions</a:t>
            </a:r>
            <a:r>
              <a:rPr lang="en-US" sz="1400" spc="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400" spc="-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lj</a:t>
            </a:r>
            <a:r>
              <a:rPr lang="en-US" sz="1400" spc="-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conflict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sz="1400" spc="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400" spc="-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only</a:t>
            </a:r>
            <a:r>
              <a:rPr lang="en-US" sz="14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sz="1400" spc="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en-US" sz="1400" spc="-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exists some</a:t>
            </a:r>
            <a:r>
              <a:rPr lang="en-US" sz="1400" spc="-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item</a:t>
            </a:r>
            <a:r>
              <a:rPr lang="en-US" sz="1400" spc="5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4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accessed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sz="1400" spc="-3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both</a:t>
            </a:r>
            <a:r>
              <a:rPr lang="en-US" sz="1400" spc="-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sz="14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4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lj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400" spc="-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400" spc="-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sz="1400" spc="-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least</a:t>
            </a:r>
            <a:r>
              <a:rPr lang="en-US" sz="1400" spc="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one of</a:t>
            </a:r>
            <a:r>
              <a:rPr lang="en-US" sz="1400" spc="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these</a:t>
            </a:r>
            <a:r>
              <a:rPr lang="en-US" sz="14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instructions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wrote </a:t>
            </a:r>
            <a:r>
              <a:rPr lang="en-US" sz="14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Q.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800735" lvl="1" indent="-255270">
              <a:lnSpc>
                <a:spcPct val="200000"/>
              </a:lnSpc>
              <a:buSzPct val="171428"/>
              <a:buFont typeface="Microsoft Sans Serif"/>
              <a:buAutoNum type="arabicPeriod"/>
              <a:tabLst>
                <a:tab pos="800735" algn="l"/>
                <a:tab pos="2692400" algn="l"/>
              </a:tabLst>
            </a:pPr>
            <a:r>
              <a:rPr lang="en-US" sz="1400" dirty="0" err="1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1400" spc="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read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(Q),</a:t>
            </a:r>
            <a:r>
              <a:rPr lang="en-US" sz="1400" spc="-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lj</a:t>
            </a:r>
            <a:r>
              <a:rPr lang="en-US" sz="14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400" b="1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read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(Q).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400" dirty="0" err="1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lj</a:t>
            </a:r>
            <a:r>
              <a:rPr lang="en-US" sz="1400" spc="-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spc="-10" dirty="0" err="1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don’tconflict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800735" lvl="1" indent="-255270">
              <a:lnSpc>
                <a:spcPct val="200000"/>
              </a:lnSpc>
              <a:buSzPct val="171428"/>
              <a:buFont typeface="Microsoft Sans Serif"/>
              <a:buAutoNum type="arabicPeriod"/>
              <a:tabLst>
                <a:tab pos="800735" algn="l"/>
              </a:tabLst>
            </a:pPr>
            <a:r>
              <a:rPr lang="en-US" sz="1400" dirty="0" err="1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1400" spc="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read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(Q),</a:t>
            </a:r>
            <a:r>
              <a:rPr lang="en-US" sz="1400" spc="-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lj</a:t>
            </a:r>
            <a:r>
              <a:rPr lang="en-US" sz="1400" spc="-3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14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write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(Q).</a:t>
            </a:r>
            <a:r>
              <a:rPr lang="en-US" sz="1400" spc="-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en-US" sz="14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conflict.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800735" lvl="1" indent="-255270">
              <a:lnSpc>
                <a:spcPct val="200000"/>
              </a:lnSpc>
              <a:buSzPct val="171428"/>
              <a:buFont typeface="Microsoft Sans Serif"/>
              <a:buAutoNum type="arabicPeriod"/>
              <a:tabLst>
                <a:tab pos="800735" algn="l"/>
                <a:tab pos="2692400" algn="l"/>
              </a:tabLst>
            </a:pPr>
            <a:r>
              <a:rPr lang="en-US" sz="1400" dirty="0" err="1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sz="1400" spc="-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1400" spc="-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write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(Q),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lj</a:t>
            </a:r>
            <a:r>
              <a:rPr lang="en-US" sz="1400" spc="-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1400" spc="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read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(Q).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	They</a:t>
            </a:r>
            <a:r>
              <a:rPr lang="en-US" sz="1400" spc="-4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conflict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800735" lvl="1" indent="-255270">
              <a:lnSpc>
                <a:spcPct val="200000"/>
              </a:lnSpc>
              <a:buSzPct val="171428"/>
              <a:buFont typeface="Microsoft Sans Serif"/>
              <a:buAutoNum type="arabicPeriod"/>
              <a:tabLst>
                <a:tab pos="800735" algn="l"/>
              </a:tabLst>
            </a:pPr>
            <a:r>
              <a:rPr lang="en-US" sz="1400" dirty="0" err="1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14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write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(Q),</a:t>
            </a:r>
            <a:r>
              <a:rPr lang="en-US" sz="14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lj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1400" spc="-3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write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(Q).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en-US" sz="14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conflict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56870" indent="-344170">
              <a:lnSpc>
                <a:spcPct val="200000"/>
              </a:lnSpc>
              <a:spcBef>
                <a:spcPts val="414"/>
              </a:spcBef>
              <a:buClr>
                <a:srgbClr val="CC3300"/>
              </a:buClr>
              <a:buSzPct val="152380"/>
              <a:buFont typeface="Times New Roman"/>
              <a:buChar char="■"/>
              <a:tabLst>
                <a:tab pos="356870" algn="l"/>
              </a:tabLst>
            </a:pP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Intuitively,</a:t>
            </a:r>
            <a:r>
              <a:rPr lang="en-US" sz="14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4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conflict</a:t>
            </a:r>
            <a:r>
              <a:rPr lang="en-US" sz="14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between</a:t>
            </a:r>
            <a:r>
              <a:rPr lang="en-US" sz="1400" spc="-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sz="1400" spc="-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4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lj</a:t>
            </a:r>
            <a:r>
              <a:rPr lang="en-US" sz="14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forces</a:t>
            </a:r>
            <a:r>
              <a:rPr lang="en-US" sz="1400" spc="-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4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(logical)</a:t>
            </a:r>
            <a:r>
              <a:rPr lang="en-US" sz="1400" spc="-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temporal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order</a:t>
            </a:r>
            <a:r>
              <a:rPr lang="en-US" sz="1400" spc="-3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between</a:t>
            </a:r>
            <a:r>
              <a:rPr lang="en-US" sz="14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them.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759460" marR="7620" indent="-287020">
              <a:lnSpc>
                <a:spcPct val="200000"/>
              </a:lnSpc>
              <a:spcBef>
                <a:spcPts val="489"/>
              </a:spcBef>
              <a:buClr>
                <a:srgbClr val="FF9933"/>
              </a:buClr>
              <a:buSzPct val="133333"/>
              <a:buFont typeface="Times New Roman"/>
              <a:buChar char="●"/>
              <a:tabLst>
                <a:tab pos="759460" algn="l"/>
              </a:tabLst>
            </a:pP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sz="1400" spc="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sz="1400" spc="-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4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lj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sz="14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consecutive</a:t>
            </a:r>
            <a:r>
              <a:rPr lang="en-US" sz="14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1400" spc="-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4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schedule</a:t>
            </a:r>
            <a:r>
              <a:rPr lang="en-US" sz="1400" spc="-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4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en-US" sz="14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do not</a:t>
            </a:r>
            <a:r>
              <a:rPr lang="en-US" sz="1400" spc="-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conflict,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their results</a:t>
            </a:r>
            <a:r>
              <a:rPr lang="en-US" sz="14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would</a:t>
            </a:r>
            <a:r>
              <a:rPr lang="en-US" sz="14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remain</a:t>
            </a:r>
            <a:r>
              <a:rPr lang="en-US" sz="14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400" spc="-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same</a:t>
            </a:r>
            <a:r>
              <a:rPr lang="en-US" sz="14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even</a:t>
            </a:r>
            <a:r>
              <a:rPr lang="en-US" sz="1400" spc="-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sz="1400" spc="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en-US" sz="1400" spc="-3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had</a:t>
            </a:r>
            <a:r>
              <a:rPr lang="en-US" sz="1400" spc="-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been</a:t>
            </a:r>
            <a:r>
              <a:rPr lang="en-US" sz="14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interchanged</a:t>
            </a:r>
            <a:r>
              <a:rPr lang="en-US" sz="1400" spc="-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1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400" spc="-3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schedule.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Conflict Serializability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3985" indent="-121285">
              <a:lnSpc>
                <a:spcPct val="100000"/>
              </a:lnSpc>
              <a:spcBef>
                <a:spcPts val="105"/>
              </a:spcBef>
              <a:buFont typeface="Times New Roman"/>
              <a:buChar char="■"/>
              <a:tabLst>
                <a:tab pos="133985" algn="l"/>
              </a:tabLst>
            </a:pPr>
            <a:r>
              <a:rPr lang="en-US" sz="2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sz="2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spc="-3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schedule</a:t>
            </a:r>
            <a:r>
              <a:rPr lang="en-US" sz="2400" spc="-3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i="1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en-US" sz="2400" spc="-4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sz="2400" spc="-3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transformed</a:t>
            </a:r>
            <a:r>
              <a:rPr lang="en-US" sz="2400" spc="-3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en-US" sz="2400" spc="-4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spc="-3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schedule</a:t>
            </a:r>
            <a:r>
              <a:rPr lang="en-US" sz="2400" spc="-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S´</a:t>
            </a:r>
            <a:r>
              <a:rPr lang="en-US" sz="2400" i="1" spc="-3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sz="2400" spc="-4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spc="-3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series</a:t>
            </a:r>
            <a:r>
              <a:rPr lang="en-US" sz="24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2400" spc="-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swaps</a:t>
            </a:r>
            <a:r>
              <a:rPr lang="en-US" sz="24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2400" spc="-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non-conflicting</a:t>
            </a:r>
            <a:r>
              <a:rPr lang="en-US" sz="2400" spc="-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instructions,</a:t>
            </a:r>
            <a:r>
              <a:rPr lang="en-US" sz="2400" spc="-3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en-US" sz="2400" spc="-3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say</a:t>
            </a:r>
            <a:r>
              <a:rPr lang="en-US" sz="2400" spc="-5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sz="2400" spc="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i="1" spc="-4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400" spc="-3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S´</a:t>
            </a:r>
            <a:r>
              <a:rPr lang="en-US" sz="2400" i="1" spc="-3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sz="2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conflict</a:t>
            </a:r>
            <a:r>
              <a:rPr lang="en-US" sz="2400" b="1" spc="-3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equivalent</a:t>
            </a:r>
            <a:r>
              <a:rPr lang="en-US" sz="2400" i="1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33985" indent="-121285">
              <a:lnSpc>
                <a:spcPct val="100000"/>
              </a:lnSpc>
              <a:spcBef>
                <a:spcPts val="35"/>
              </a:spcBef>
              <a:buFont typeface="Times New Roman"/>
              <a:buChar char="■"/>
              <a:tabLst>
                <a:tab pos="133985" algn="l"/>
              </a:tabLst>
            </a:pPr>
            <a:r>
              <a:rPr lang="en-US" sz="2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en-US" sz="24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say</a:t>
            </a:r>
            <a:r>
              <a:rPr lang="en-US" sz="2400" spc="-3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sz="24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a schedule</a:t>
            </a:r>
            <a:r>
              <a:rPr lang="en-US" sz="2400" spc="-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i="1" spc="-3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2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conflict</a:t>
            </a:r>
            <a:r>
              <a:rPr lang="en-US" sz="2400" b="1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serializable</a:t>
            </a:r>
            <a:r>
              <a:rPr lang="en-US" sz="2400" b="1" spc="-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sz="2400" spc="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en-US" sz="2400" spc="-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2400" spc="-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conflict</a:t>
            </a:r>
            <a:r>
              <a:rPr lang="en-US" sz="24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equivalent</a:t>
            </a:r>
            <a:r>
              <a:rPr lang="en-US" sz="2400" spc="-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24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serial</a:t>
            </a:r>
            <a:r>
              <a:rPr lang="en-US" sz="2400" spc="-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schedule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Test for serializability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6870" indent="-344170">
              <a:lnSpc>
                <a:spcPct val="100000"/>
              </a:lnSpc>
              <a:spcBef>
                <a:spcPts val="105"/>
              </a:spcBef>
              <a:buClr>
                <a:srgbClr val="CC3300"/>
              </a:buClr>
              <a:buSzPct val="133333"/>
              <a:buFont typeface="Times New Roman"/>
              <a:buChar char="■"/>
              <a:tabLst>
                <a:tab pos="356870" algn="l"/>
              </a:tabLst>
            </a:pP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8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precedence</a:t>
            </a:r>
            <a:r>
              <a:rPr lang="en-US" sz="18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graph</a:t>
            </a:r>
            <a:r>
              <a:rPr lang="en-US" sz="18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test</a:t>
            </a:r>
            <a:r>
              <a:rPr lang="en-US" sz="1800" spc="-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for conflict</a:t>
            </a:r>
            <a:r>
              <a:rPr lang="en-US" sz="1800" spc="-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serializability</a:t>
            </a:r>
            <a:r>
              <a:rPr lang="en-US" sz="1800" spc="-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cannot</a:t>
            </a:r>
            <a:r>
              <a:rPr lang="en-US" sz="1800" spc="-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be used directly</a:t>
            </a:r>
            <a:r>
              <a:rPr lang="en-US" sz="1800" spc="-3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1800" spc="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test</a:t>
            </a:r>
            <a:r>
              <a:rPr lang="en-US" sz="18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for view</a:t>
            </a:r>
            <a:r>
              <a:rPr lang="en-US" sz="1800" spc="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serializability.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759460" lvl="1" indent="-287020">
              <a:lnSpc>
                <a:spcPct val="100000"/>
              </a:lnSpc>
              <a:spcBef>
                <a:spcPts val="204"/>
              </a:spcBef>
              <a:buClr>
                <a:srgbClr val="FF9933"/>
              </a:buClr>
              <a:buSzPct val="119047"/>
              <a:buFont typeface="Times New Roman"/>
              <a:buChar char="●"/>
              <a:tabLst>
                <a:tab pos="759460" algn="l"/>
              </a:tabLst>
            </a:pPr>
            <a:r>
              <a:rPr lang="en-US" sz="18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Extension</a:t>
            </a:r>
            <a:r>
              <a:rPr lang="en-US" sz="18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1800" spc="-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test</a:t>
            </a:r>
            <a:r>
              <a:rPr lang="en-US" sz="1800" spc="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1800" spc="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view</a:t>
            </a:r>
            <a:r>
              <a:rPr lang="en-US" sz="1800" spc="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serializability</a:t>
            </a:r>
            <a:r>
              <a:rPr lang="en-US" sz="1800" spc="-3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en-US" sz="1800" spc="-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cost</a:t>
            </a:r>
            <a:r>
              <a:rPr lang="en-US" sz="1800" spc="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exponential</a:t>
            </a: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in</a:t>
            </a:r>
            <a:r>
              <a:rPr lang="en-US" sz="18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800" spc="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size</a:t>
            </a:r>
            <a:r>
              <a:rPr lang="en-US" sz="18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1800" spc="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8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precedence</a:t>
            </a:r>
            <a:r>
              <a:rPr lang="en-US" sz="1800" spc="-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graph.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356870" indent="-344170">
              <a:lnSpc>
                <a:spcPct val="100000"/>
              </a:lnSpc>
              <a:spcBef>
                <a:spcPts val="370"/>
              </a:spcBef>
              <a:buClr>
                <a:srgbClr val="CC3300"/>
              </a:buClr>
              <a:buSzPct val="133333"/>
              <a:buFont typeface="Times New Roman"/>
              <a:buChar char="■"/>
              <a:tabLst>
                <a:tab pos="356870" algn="l"/>
              </a:tabLst>
            </a:pP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800" spc="-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problem</a:t>
            </a:r>
            <a:r>
              <a:rPr lang="en-US" sz="1800" spc="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of checking if</a:t>
            </a:r>
            <a:r>
              <a:rPr lang="en-US" sz="1800" spc="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8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schedule</a:t>
            </a:r>
            <a:r>
              <a:rPr lang="en-US" sz="18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1800" spc="-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view</a:t>
            </a:r>
            <a:r>
              <a:rPr lang="en-US" sz="1800" spc="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spc="-10" dirty="0" err="1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serializable</a:t>
            </a:r>
            <a:r>
              <a:rPr lang="en-US" sz="18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falls</a:t>
            </a:r>
            <a:r>
              <a:rPr lang="en-US" sz="1800" spc="-3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18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8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class</a:t>
            </a:r>
            <a:r>
              <a:rPr lang="en-US" sz="1800" spc="-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1800" spc="5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i="1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NP</a:t>
            </a: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-complete</a:t>
            </a:r>
            <a:r>
              <a:rPr lang="en-US" sz="18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problems.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759460" lvl="1" indent="-287020">
              <a:lnSpc>
                <a:spcPct val="100000"/>
              </a:lnSpc>
              <a:spcBef>
                <a:spcPts val="204"/>
              </a:spcBef>
              <a:buClr>
                <a:srgbClr val="FF9933"/>
              </a:buClr>
              <a:buSzPct val="119047"/>
              <a:buFont typeface="Times New Roman"/>
              <a:buChar char="●"/>
              <a:tabLst>
                <a:tab pos="759460" algn="l"/>
              </a:tabLst>
            </a:pP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Thus,</a:t>
            </a:r>
            <a:r>
              <a:rPr lang="en-US" sz="1800" spc="-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existence</a:t>
            </a:r>
            <a:r>
              <a:rPr lang="en-US" sz="1800" spc="-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18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sz="1800" spc="-3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efficient</a:t>
            </a:r>
            <a:r>
              <a:rPr lang="en-US" sz="1800" spc="-3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algorithm</a:t>
            </a:r>
            <a:r>
              <a:rPr lang="en-US" sz="1800" spc="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1800" i="1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extremely</a:t>
            </a:r>
            <a:r>
              <a:rPr lang="en-US" sz="1800" i="1" spc="-3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unlikely.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356870" indent="-344170">
              <a:lnSpc>
                <a:spcPct val="100000"/>
              </a:lnSpc>
              <a:spcBef>
                <a:spcPts val="350"/>
              </a:spcBef>
              <a:buClr>
                <a:srgbClr val="CC3300"/>
              </a:buClr>
              <a:buSzPct val="133333"/>
              <a:buFont typeface="Times New Roman"/>
              <a:buChar char="■"/>
              <a:tabLst>
                <a:tab pos="356870" algn="l"/>
              </a:tabLst>
            </a:pP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However</a:t>
            </a:r>
            <a:r>
              <a:rPr lang="en-US" sz="1800" spc="-1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,practical</a:t>
            </a:r>
            <a:r>
              <a:rPr lang="en-US" sz="18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algorithms</a:t>
            </a:r>
            <a:r>
              <a:rPr lang="en-US" sz="18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en-US" sz="1800" spc="-3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just</a:t>
            </a:r>
            <a:r>
              <a:rPr lang="en-US" sz="18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check</a:t>
            </a:r>
            <a:r>
              <a:rPr lang="en-US" sz="1800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en-US" sz="18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sufficient</a:t>
            </a:r>
            <a:r>
              <a:rPr lang="en-US" sz="1800" b="1" spc="-2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conditions</a:t>
            </a:r>
            <a:r>
              <a:rPr lang="en-US" sz="1800" b="1" spc="-3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1800" spc="-35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view </a:t>
            </a:r>
            <a:r>
              <a:rPr lang="en-US" sz="18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serializability</a:t>
            </a:r>
            <a:r>
              <a:rPr lang="en-US" sz="1800" spc="-4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en-US" sz="1800" spc="-3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still</a:t>
            </a:r>
            <a:r>
              <a:rPr lang="en-US" sz="1800" spc="-2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sz="1800" spc="-3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spc="-1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used.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Set Difference Operation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8513" y="1077913"/>
            <a:ext cx="6499225" cy="4916487"/>
          </a:xfrm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 sz="1600" smtClean="0"/>
              <a:t>Notation </a:t>
            </a:r>
            <a:r>
              <a:rPr lang="en-US" sz="1600" i="1" smtClean="0"/>
              <a:t>r – s</a:t>
            </a:r>
          </a:p>
          <a:p>
            <a:r>
              <a:rPr lang="en-US" sz="1600" smtClean="0"/>
              <a:t>Defined as:</a:t>
            </a:r>
          </a:p>
          <a:p>
            <a:pPr>
              <a:buFont typeface="Monotype Sorts" pitchFamily="2" charset="2"/>
              <a:buNone/>
            </a:pPr>
            <a:r>
              <a:rPr lang="en-US" sz="1600" smtClean="0"/>
              <a:t>		 </a:t>
            </a:r>
            <a:r>
              <a:rPr lang="en-US" sz="1600" i="1" smtClean="0"/>
              <a:t>r – s</a:t>
            </a:r>
            <a:r>
              <a:rPr lang="en-US" sz="1600" smtClean="0"/>
              <a:t>  = {</a:t>
            </a:r>
            <a:r>
              <a:rPr lang="en-US" sz="1600" i="1" smtClean="0"/>
              <a:t>t</a:t>
            </a:r>
            <a:r>
              <a:rPr lang="en-US" sz="1600" smtClean="0"/>
              <a:t> | </a:t>
            </a:r>
            <a:r>
              <a:rPr lang="en-US" sz="1600" i="1" smtClean="0"/>
              <a:t>t</a:t>
            </a:r>
            <a:r>
              <a:rPr lang="en-US" sz="1600" smtClean="0"/>
              <a:t> </a:t>
            </a:r>
            <a:r>
              <a:rPr lang="en-US" sz="1600" smtClean="0">
                <a:sym typeface="Symbol" pitchFamily="18" charset="2"/>
              </a:rPr>
              <a:t> </a:t>
            </a:r>
            <a:r>
              <a:rPr lang="en-US" sz="1600" i="1" smtClean="0">
                <a:sym typeface="Symbol" pitchFamily="18" charset="2"/>
              </a:rPr>
              <a:t>r</a:t>
            </a:r>
            <a:r>
              <a:rPr lang="en-US" sz="1600" smtClean="0">
                <a:sym typeface="Symbol" pitchFamily="18" charset="2"/>
              </a:rPr>
              <a:t> </a:t>
            </a:r>
            <a:r>
              <a:rPr lang="en-US" sz="1600" b="1" smtClean="0">
                <a:sym typeface="Symbol" pitchFamily="18" charset="2"/>
              </a:rPr>
              <a:t>and</a:t>
            </a:r>
            <a:r>
              <a:rPr lang="en-US" sz="1600" smtClean="0">
                <a:sym typeface="Symbol" pitchFamily="18" charset="2"/>
              </a:rPr>
              <a:t> t  </a:t>
            </a:r>
            <a:r>
              <a:rPr lang="en-US" sz="1600" i="1" smtClean="0">
                <a:sym typeface="Symbol" pitchFamily="18" charset="2"/>
              </a:rPr>
              <a:t>s</a:t>
            </a:r>
            <a:r>
              <a:rPr lang="en-US" sz="1600" smtClean="0">
                <a:sym typeface="Symbol" pitchFamily="18" charset="2"/>
              </a:rPr>
              <a:t>}</a:t>
            </a:r>
          </a:p>
          <a:p>
            <a:pPr>
              <a:buFont typeface="Monotype Sorts" pitchFamily="2" charset="2"/>
              <a:buNone/>
            </a:pPr>
            <a:endParaRPr lang="en-US" sz="1600" i="1" smtClean="0"/>
          </a:p>
          <a:p>
            <a:r>
              <a:rPr lang="en-US" sz="1600" smtClean="0"/>
              <a:t>Set differences must be taken between </a:t>
            </a:r>
            <a:r>
              <a:rPr lang="en-US" sz="1600" b="1" smtClean="0">
                <a:solidFill>
                  <a:schemeClr val="tx2"/>
                </a:solidFill>
              </a:rPr>
              <a:t>compatible</a:t>
            </a:r>
            <a:r>
              <a:rPr lang="en-US" sz="1600" smtClean="0"/>
              <a:t> relations.</a:t>
            </a:r>
          </a:p>
          <a:p>
            <a:pPr lvl="1"/>
            <a:r>
              <a:rPr lang="en-US" sz="1600" i="1" smtClean="0"/>
              <a:t>r</a:t>
            </a:r>
            <a:r>
              <a:rPr lang="en-US" sz="1600" smtClean="0"/>
              <a:t> and </a:t>
            </a:r>
            <a:r>
              <a:rPr lang="en-US" sz="1600" i="1" smtClean="0"/>
              <a:t>s</a:t>
            </a:r>
            <a:r>
              <a:rPr lang="en-US" sz="1600" smtClean="0"/>
              <a:t> must have the </a:t>
            </a:r>
            <a:r>
              <a:rPr lang="en-US" sz="1600" smtClean="0">
                <a:solidFill>
                  <a:schemeClr val="tx2"/>
                </a:solidFill>
              </a:rPr>
              <a:t>same</a:t>
            </a:r>
            <a:r>
              <a:rPr lang="en-US" sz="1600" smtClean="0"/>
              <a:t> arity</a:t>
            </a:r>
          </a:p>
          <a:p>
            <a:pPr lvl="1"/>
            <a:r>
              <a:rPr lang="en-US" sz="1600" smtClean="0"/>
              <a:t>attribute domains of </a:t>
            </a:r>
            <a:r>
              <a:rPr lang="en-US" sz="1600" i="1" smtClean="0"/>
              <a:t>r </a:t>
            </a:r>
            <a:r>
              <a:rPr lang="en-US" sz="1600" smtClean="0"/>
              <a:t>and </a:t>
            </a:r>
            <a:r>
              <a:rPr lang="en-US" sz="1600" i="1" smtClean="0"/>
              <a:t>s </a:t>
            </a:r>
            <a:r>
              <a:rPr lang="en-US" sz="1600" smtClean="0"/>
              <a:t>must be compatible</a:t>
            </a:r>
          </a:p>
          <a:p>
            <a:pPr>
              <a:lnSpc>
                <a:spcPct val="140000"/>
              </a:lnSpc>
            </a:pPr>
            <a:r>
              <a:rPr lang="en-US" sz="1600" smtClean="0"/>
              <a:t>Example: to find all courses taught in the Fall 2009 semester, but not in the Spring 2010 semester</a:t>
            </a:r>
            <a:br>
              <a:rPr lang="en-US" sz="1600" smtClean="0"/>
            </a:br>
            <a:r>
              <a:rPr lang="en-US" sz="1600" smtClean="0"/>
              <a:t>   </a:t>
            </a:r>
            <a:r>
              <a:rPr lang="en-US" smtClean="0">
                <a:sym typeface="Symbol" pitchFamily="18" charset="2"/>
              </a:rPr>
              <a:t></a:t>
            </a:r>
            <a:r>
              <a:rPr lang="en-US" sz="2400" i="1" baseline="-25000" smtClean="0"/>
              <a:t>course_id</a:t>
            </a:r>
            <a:r>
              <a:rPr lang="en-US" sz="1600" smtClean="0"/>
              <a:t> </a:t>
            </a:r>
            <a:r>
              <a:rPr lang="en-US" sz="2000" smtClean="0"/>
              <a:t>(</a:t>
            </a:r>
            <a:r>
              <a:rPr lang="en-US" sz="2000" i="1" smtClean="0">
                <a:sym typeface="Symbol" pitchFamily="18" charset="2"/>
              </a:rPr>
              <a:t></a:t>
            </a:r>
            <a:r>
              <a:rPr lang="en-US" sz="2000" smtClean="0">
                <a:sym typeface="Symbol" pitchFamily="18" charset="2"/>
              </a:rPr>
              <a:t> </a:t>
            </a:r>
            <a:r>
              <a:rPr lang="en-US" sz="2400" i="1" baseline="-25000" smtClean="0">
                <a:sym typeface="Symbol" pitchFamily="18" charset="2"/>
              </a:rPr>
              <a:t>semester=“Fall”  </a:t>
            </a:r>
            <a:r>
              <a:rPr lang="el-GR" sz="2400" i="1" baseline="-25000" smtClean="0">
                <a:sym typeface="Symbol" pitchFamily="18" charset="2"/>
              </a:rPr>
              <a:t>Λ</a:t>
            </a:r>
            <a:r>
              <a:rPr lang="en-US" sz="2400" i="1" baseline="-25000" smtClean="0">
                <a:sym typeface="Symbol" pitchFamily="18" charset="2"/>
              </a:rPr>
              <a:t> year=2009 </a:t>
            </a:r>
            <a:r>
              <a:rPr lang="en-US" sz="2000" smtClean="0">
                <a:sym typeface="Symbol" pitchFamily="18" charset="2"/>
              </a:rPr>
              <a:t>(</a:t>
            </a:r>
            <a:r>
              <a:rPr lang="en-US" sz="2000" i="1" smtClean="0">
                <a:sym typeface="Symbol" pitchFamily="18" charset="2"/>
              </a:rPr>
              <a:t>section</a:t>
            </a:r>
            <a:r>
              <a:rPr lang="en-US" sz="2000" smtClean="0">
                <a:sym typeface="Symbol" pitchFamily="18" charset="2"/>
              </a:rPr>
              <a:t>))  −</a:t>
            </a:r>
            <a:r>
              <a:rPr lang="en-US" sz="1600" smtClean="0">
                <a:sym typeface="Symbol" pitchFamily="18" charset="2"/>
              </a:rPr>
              <a:t>  </a:t>
            </a:r>
            <a:br>
              <a:rPr lang="en-US" sz="1600" smtClean="0">
                <a:sym typeface="Symbol" pitchFamily="18" charset="2"/>
              </a:rPr>
            </a:br>
            <a:r>
              <a:rPr lang="en-US" sz="1600" smtClean="0">
                <a:sym typeface="Symbol" pitchFamily="18" charset="2"/>
              </a:rPr>
              <a:t>   </a:t>
            </a:r>
            <a:r>
              <a:rPr lang="en-US" smtClean="0">
                <a:sym typeface="Symbol" pitchFamily="18" charset="2"/>
              </a:rPr>
              <a:t></a:t>
            </a:r>
            <a:r>
              <a:rPr lang="en-US" sz="2400" i="1" baseline="-25000" smtClean="0"/>
              <a:t>course_id</a:t>
            </a:r>
            <a:r>
              <a:rPr lang="en-US" sz="1600" smtClean="0"/>
              <a:t> </a:t>
            </a:r>
            <a:r>
              <a:rPr lang="en-US" sz="2000" smtClean="0"/>
              <a:t>(</a:t>
            </a:r>
            <a:r>
              <a:rPr lang="en-US" sz="2000" i="1" smtClean="0">
                <a:sym typeface="Symbol" pitchFamily="18" charset="2"/>
              </a:rPr>
              <a:t></a:t>
            </a:r>
            <a:r>
              <a:rPr lang="en-US" sz="2000" smtClean="0">
                <a:sym typeface="Symbol" pitchFamily="18" charset="2"/>
              </a:rPr>
              <a:t> </a:t>
            </a:r>
            <a:r>
              <a:rPr lang="en-US" sz="2400" i="1" baseline="-25000" smtClean="0">
                <a:sym typeface="Symbol" pitchFamily="18" charset="2"/>
              </a:rPr>
              <a:t>semester=“Spring”  </a:t>
            </a:r>
            <a:r>
              <a:rPr lang="el-GR" sz="2400" i="1" baseline="-25000" smtClean="0">
                <a:sym typeface="Symbol" pitchFamily="18" charset="2"/>
              </a:rPr>
              <a:t>Λ</a:t>
            </a:r>
            <a:r>
              <a:rPr lang="en-US" sz="2400" i="1" baseline="-25000" smtClean="0">
                <a:sym typeface="Symbol" pitchFamily="18" charset="2"/>
              </a:rPr>
              <a:t> year=2010 </a:t>
            </a:r>
            <a:r>
              <a:rPr lang="en-US" sz="2000" smtClean="0">
                <a:sym typeface="Symbol" pitchFamily="18" charset="2"/>
              </a:rPr>
              <a:t>(</a:t>
            </a:r>
            <a:r>
              <a:rPr lang="en-US" sz="2000" i="1" smtClean="0">
                <a:sym typeface="Symbol" pitchFamily="18" charset="2"/>
              </a:rPr>
              <a:t>section</a:t>
            </a:r>
            <a:r>
              <a:rPr lang="en-US" sz="2000" smtClean="0">
                <a:sym typeface="Symbol" pitchFamily="18" charset="2"/>
              </a:rPr>
              <a:t>))</a:t>
            </a:r>
          </a:p>
          <a:p>
            <a:endParaRPr lang="en-US" sz="1600" smtClean="0">
              <a:sym typeface="Symbol" pitchFamily="18" charset="2"/>
            </a:endParaRPr>
          </a:p>
          <a:p>
            <a:pPr>
              <a:buFont typeface="Monotype Sorts" pitchFamily="2" charset="2"/>
              <a:buNone/>
            </a:pPr>
            <a:endParaRPr lang="en-US" sz="1600" smtClean="0">
              <a:sym typeface="Symbol" pitchFamily="18" charset="2"/>
            </a:endParaRPr>
          </a:p>
          <a:p>
            <a:pPr>
              <a:buFont typeface="Monotype Sorts" pitchFamily="2" charset="2"/>
              <a:buNone/>
            </a:pPr>
            <a:endParaRPr lang="en-US" sz="1600" smtClean="0">
              <a:sym typeface="Symbol" pitchFamily="18" charset="2"/>
            </a:endParaRPr>
          </a:p>
          <a:p>
            <a:pPr>
              <a:buFont typeface="Monotype Sorts" pitchFamily="2" charset="2"/>
              <a:buNone/>
            </a:pPr>
            <a:endParaRPr lang="en-US" sz="160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Set-Intersection Operation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8513" y="1077913"/>
            <a:ext cx="7848600" cy="4876800"/>
          </a:xfrm>
        </p:spPr>
        <p:txBody>
          <a:bodyPr/>
          <a:lstStyle/>
          <a:p>
            <a:r>
              <a:rPr lang="en-US" smtClean="0"/>
              <a:t>Notation: </a:t>
            </a:r>
            <a:r>
              <a:rPr lang="en-US" i="1" smtClean="0"/>
              <a:t>r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 </a:t>
            </a:r>
            <a:r>
              <a:rPr lang="en-US" i="1" smtClean="0"/>
              <a:t>s</a:t>
            </a:r>
            <a:endParaRPr lang="en-US" smtClean="0"/>
          </a:p>
          <a:p>
            <a:r>
              <a:rPr lang="en-US" smtClean="0"/>
              <a:t>Defined as:</a:t>
            </a:r>
          </a:p>
          <a:p>
            <a:r>
              <a:rPr lang="en-US" i="1" smtClean="0"/>
              <a:t>r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</a:t>
            </a:r>
            <a:r>
              <a:rPr lang="en-US" smtClean="0"/>
              <a:t> </a:t>
            </a:r>
            <a:r>
              <a:rPr lang="en-US" i="1" smtClean="0"/>
              <a:t>s</a:t>
            </a:r>
            <a:r>
              <a:rPr lang="en-US" smtClean="0"/>
              <a:t> = { </a:t>
            </a:r>
            <a:r>
              <a:rPr lang="en-US" i="1" smtClean="0"/>
              <a:t>t </a:t>
            </a:r>
            <a:r>
              <a:rPr lang="en-US" smtClean="0"/>
              <a:t>| </a:t>
            </a:r>
            <a:r>
              <a:rPr lang="en-US" i="1" smtClean="0"/>
              <a:t>t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</a:t>
            </a:r>
            <a:r>
              <a:rPr lang="en-US" smtClean="0"/>
              <a:t> </a:t>
            </a:r>
            <a:r>
              <a:rPr lang="en-US" i="1" smtClean="0"/>
              <a:t>r</a:t>
            </a:r>
            <a:r>
              <a:rPr lang="en-US" smtClean="0"/>
              <a:t> </a:t>
            </a:r>
            <a:r>
              <a:rPr lang="en-US" b="1" smtClean="0"/>
              <a:t>and</a:t>
            </a:r>
            <a:r>
              <a:rPr lang="en-US" smtClean="0"/>
              <a:t> </a:t>
            </a:r>
            <a:r>
              <a:rPr lang="en-US" i="1" smtClean="0"/>
              <a:t>t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</a:t>
            </a:r>
            <a:r>
              <a:rPr lang="en-US" smtClean="0"/>
              <a:t> </a:t>
            </a:r>
            <a:r>
              <a:rPr lang="en-US" i="1" smtClean="0"/>
              <a:t>s</a:t>
            </a:r>
            <a:r>
              <a:rPr lang="en-US" smtClean="0"/>
              <a:t> }</a:t>
            </a:r>
          </a:p>
          <a:p>
            <a:r>
              <a:rPr lang="en-US" smtClean="0"/>
              <a:t>Assume: </a:t>
            </a:r>
          </a:p>
          <a:p>
            <a:pPr lvl="1"/>
            <a:r>
              <a:rPr lang="en-US" i="1" smtClean="0"/>
              <a:t>r</a:t>
            </a:r>
            <a:r>
              <a:rPr lang="en-US" smtClean="0"/>
              <a:t>, </a:t>
            </a:r>
            <a:r>
              <a:rPr lang="en-US" i="1" smtClean="0"/>
              <a:t>s</a:t>
            </a:r>
            <a:r>
              <a:rPr lang="en-US" smtClean="0"/>
              <a:t> have the </a:t>
            </a:r>
            <a:r>
              <a:rPr lang="en-US" i="1" smtClean="0"/>
              <a:t>same arity</a:t>
            </a:r>
            <a:r>
              <a:rPr lang="en-US" smtClean="0"/>
              <a:t> </a:t>
            </a:r>
          </a:p>
          <a:p>
            <a:pPr lvl="1"/>
            <a:r>
              <a:rPr lang="en-US" smtClean="0"/>
              <a:t>attributes of </a:t>
            </a:r>
            <a:r>
              <a:rPr lang="en-US" i="1" smtClean="0"/>
              <a:t>r</a:t>
            </a:r>
            <a:r>
              <a:rPr lang="en-US" smtClean="0"/>
              <a:t> and </a:t>
            </a:r>
            <a:r>
              <a:rPr lang="en-US" i="1" smtClean="0"/>
              <a:t>s</a:t>
            </a:r>
            <a:r>
              <a:rPr lang="en-US" smtClean="0"/>
              <a:t> are compatible</a:t>
            </a:r>
          </a:p>
          <a:p>
            <a:r>
              <a:rPr lang="en-US" smtClean="0"/>
              <a:t>Note: </a:t>
            </a:r>
            <a:r>
              <a:rPr lang="en-US" i="1" smtClean="0"/>
              <a:t>r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</a:t>
            </a:r>
            <a:r>
              <a:rPr lang="en-US" smtClean="0"/>
              <a:t> </a:t>
            </a:r>
            <a:r>
              <a:rPr lang="en-US" i="1" smtClean="0"/>
              <a:t>s</a:t>
            </a:r>
            <a:r>
              <a:rPr lang="en-US" smtClean="0"/>
              <a:t> = </a:t>
            </a:r>
            <a:r>
              <a:rPr lang="en-US" i="1" smtClean="0"/>
              <a:t>r</a:t>
            </a:r>
            <a:r>
              <a:rPr lang="en-US" smtClean="0"/>
              <a:t> – (</a:t>
            </a:r>
            <a:r>
              <a:rPr lang="en-US" i="1" smtClean="0"/>
              <a:t>r</a:t>
            </a:r>
            <a:r>
              <a:rPr lang="en-US" smtClean="0"/>
              <a:t> – </a:t>
            </a:r>
            <a:r>
              <a:rPr lang="en-US" i="1" smtClean="0"/>
              <a:t>s</a:t>
            </a:r>
            <a:r>
              <a:rPr lang="en-US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Cartesian-Product Operation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9013" y="1077913"/>
            <a:ext cx="5621337" cy="4876800"/>
          </a:xfrm>
        </p:spPr>
        <p:txBody>
          <a:bodyPr/>
          <a:lstStyle/>
          <a:p>
            <a:pPr>
              <a:tabLst>
                <a:tab pos="3149600" algn="ctr"/>
              </a:tabLst>
            </a:pPr>
            <a:r>
              <a:rPr lang="en-US" smtClean="0"/>
              <a:t>Notation</a:t>
            </a:r>
            <a:r>
              <a:rPr lang="en-US" i="1" smtClean="0"/>
              <a:t> r </a:t>
            </a:r>
            <a:r>
              <a:rPr lang="en-US" smtClean="0"/>
              <a:t>x</a:t>
            </a:r>
            <a:r>
              <a:rPr lang="en-US" i="1" smtClean="0"/>
              <a:t> s</a:t>
            </a:r>
            <a:endParaRPr lang="en-US" smtClean="0"/>
          </a:p>
          <a:p>
            <a:pPr>
              <a:tabLst>
                <a:tab pos="3149600" algn="ctr"/>
              </a:tabLst>
            </a:pPr>
            <a:r>
              <a:rPr lang="en-US" smtClean="0"/>
              <a:t>Defined as:</a:t>
            </a:r>
          </a:p>
          <a:p>
            <a:pPr>
              <a:buFont typeface="Monotype Sorts" pitchFamily="2" charset="2"/>
              <a:buNone/>
              <a:tabLst>
                <a:tab pos="3149600" algn="ctr"/>
              </a:tabLst>
            </a:pPr>
            <a:r>
              <a:rPr lang="en-US" smtClean="0"/>
              <a:t>		</a:t>
            </a:r>
            <a:r>
              <a:rPr lang="en-US" i="1" smtClean="0"/>
              <a:t>r</a:t>
            </a:r>
            <a:r>
              <a:rPr lang="en-US" smtClean="0"/>
              <a:t> x </a:t>
            </a:r>
            <a:r>
              <a:rPr lang="en-US" i="1" smtClean="0"/>
              <a:t>s</a:t>
            </a:r>
            <a:r>
              <a:rPr lang="en-US" smtClean="0"/>
              <a:t> = {</a:t>
            </a:r>
            <a:r>
              <a:rPr lang="en-US" i="1" smtClean="0"/>
              <a:t>t q </a:t>
            </a:r>
            <a:r>
              <a:rPr lang="en-US" smtClean="0"/>
              <a:t>|</a:t>
            </a:r>
            <a:r>
              <a:rPr lang="en-US" i="1" smtClean="0"/>
              <a:t> t </a:t>
            </a:r>
            <a:r>
              <a:rPr lang="en-US" smtClean="0">
                <a:sym typeface="Symbol" pitchFamily="18" charset="2"/>
              </a:rPr>
              <a:t></a:t>
            </a:r>
            <a:r>
              <a:rPr lang="en-US" i="1" smtClean="0">
                <a:sym typeface="Symbol" pitchFamily="18" charset="2"/>
              </a:rPr>
              <a:t> r </a:t>
            </a:r>
            <a:r>
              <a:rPr lang="en-US" b="1" smtClean="0">
                <a:sym typeface="Symbol" pitchFamily="18" charset="2"/>
              </a:rPr>
              <a:t>and </a:t>
            </a:r>
            <a:r>
              <a:rPr lang="en-US" i="1" smtClean="0">
                <a:sym typeface="Symbol" pitchFamily="18" charset="2"/>
              </a:rPr>
              <a:t>q </a:t>
            </a:r>
            <a:r>
              <a:rPr lang="en-US" smtClean="0">
                <a:sym typeface="Symbol" pitchFamily="18" charset="2"/>
              </a:rPr>
              <a:t> </a:t>
            </a:r>
            <a:r>
              <a:rPr lang="en-US" i="1" smtClean="0">
                <a:sym typeface="Symbol" pitchFamily="18" charset="2"/>
              </a:rPr>
              <a:t>s</a:t>
            </a:r>
            <a:r>
              <a:rPr lang="en-US" smtClean="0">
                <a:sym typeface="Symbol" pitchFamily="18" charset="2"/>
              </a:rPr>
              <a:t>}</a:t>
            </a:r>
            <a:br>
              <a:rPr lang="en-US" smtClean="0">
                <a:sym typeface="Symbol" pitchFamily="18" charset="2"/>
              </a:rPr>
            </a:br>
            <a:endParaRPr lang="en-US" smtClean="0">
              <a:sym typeface="Symbol" pitchFamily="18" charset="2"/>
            </a:endParaRPr>
          </a:p>
          <a:p>
            <a:pPr>
              <a:tabLst>
                <a:tab pos="3149600" algn="ctr"/>
              </a:tabLst>
            </a:pPr>
            <a:r>
              <a:rPr lang="en-US" smtClean="0">
                <a:sym typeface="Symbol" pitchFamily="18" charset="2"/>
              </a:rPr>
              <a:t>Assume that attributes of r(R) and s(S) are disjoint. (That is, </a:t>
            </a:r>
            <a:r>
              <a:rPr lang="en-US" i="1" smtClean="0">
                <a:sym typeface="Symbol" pitchFamily="18" charset="2"/>
              </a:rPr>
              <a:t>R</a:t>
            </a:r>
            <a:r>
              <a:rPr lang="en-US" smtClean="0">
                <a:sym typeface="Symbol" pitchFamily="18" charset="2"/>
              </a:rPr>
              <a:t> </a:t>
            </a:r>
            <a:r>
              <a:rPr lang="en-US" i="1" smtClean="0">
                <a:sym typeface="Symbol" pitchFamily="18" charset="2"/>
              </a:rPr>
              <a:t> S</a:t>
            </a:r>
            <a:r>
              <a:rPr lang="en-US" smtClean="0">
                <a:sym typeface="Symbol" pitchFamily="18" charset="2"/>
              </a:rPr>
              <a:t> = </a:t>
            </a:r>
            <a:r>
              <a:rPr lang="en-US" i="1" smtClean="0">
                <a:sym typeface="Symbol" pitchFamily="18" charset="2"/>
              </a:rPr>
              <a:t></a:t>
            </a:r>
            <a:r>
              <a:rPr lang="en-US" smtClean="0">
                <a:sym typeface="Symbol" pitchFamily="18" charset="2"/>
              </a:rPr>
              <a:t>).</a:t>
            </a:r>
          </a:p>
          <a:p>
            <a:pPr>
              <a:tabLst>
                <a:tab pos="3149600" algn="ctr"/>
              </a:tabLst>
            </a:pPr>
            <a:r>
              <a:rPr lang="en-US" smtClean="0">
                <a:sym typeface="Symbol" pitchFamily="18" charset="2"/>
              </a:rPr>
              <a:t>If attributes of </a:t>
            </a:r>
            <a:r>
              <a:rPr lang="en-US" i="1" smtClean="0">
                <a:sym typeface="Symbol" pitchFamily="18" charset="2"/>
              </a:rPr>
              <a:t>r(R)</a:t>
            </a:r>
            <a:r>
              <a:rPr lang="en-US" smtClean="0">
                <a:sym typeface="Symbol" pitchFamily="18" charset="2"/>
              </a:rPr>
              <a:t> and </a:t>
            </a:r>
            <a:r>
              <a:rPr lang="en-US" i="1" smtClean="0">
                <a:sym typeface="Symbol" pitchFamily="18" charset="2"/>
              </a:rPr>
              <a:t>s(S</a:t>
            </a:r>
            <a:r>
              <a:rPr lang="en-US" smtClean="0">
                <a:sym typeface="Symbol" pitchFamily="18" charset="2"/>
              </a:rPr>
              <a:t>) are not disjoint, then renaming must be used.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b-5-grey">
  <a:themeElements>
    <a:clrScheme name="">
      <a:dk1>
        <a:srgbClr val="000000"/>
      </a:dk1>
      <a:lt1>
        <a:srgbClr val="CCECFF"/>
      </a:lt1>
      <a:dk2>
        <a:srgbClr val="CC3300"/>
      </a:dk2>
      <a:lt2>
        <a:srgbClr val="666699"/>
      </a:lt2>
      <a:accent1>
        <a:srgbClr val="FFFFFF"/>
      </a:accent1>
      <a:accent2>
        <a:srgbClr val="CCCC00"/>
      </a:accent2>
      <a:accent3>
        <a:srgbClr val="E2F4FF"/>
      </a:accent3>
      <a:accent4>
        <a:srgbClr val="000000"/>
      </a:accent4>
      <a:accent5>
        <a:srgbClr val="FFFFFF"/>
      </a:accent5>
      <a:accent6>
        <a:srgbClr val="B9B900"/>
      </a:accent6>
      <a:hlink>
        <a:srgbClr val="FF9900"/>
      </a:hlink>
      <a:folHlink>
        <a:srgbClr val="FF9933"/>
      </a:folHlink>
    </a:clrScheme>
    <a:fontScheme name="2_db-5-grey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2_db-5-grey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b-5-grey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b-5-grey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DB6</Template>
  <TotalTime>20242</TotalTime>
  <Words>3256</Words>
  <Application>Microsoft Office PowerPoint</Application>
  <PresentationFormat>On-screen Show (4:3)</PresentationFormat>
  <Paragraphs>488</Paragraphs>
  <Slides>67</Slides>
  <Notes>50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67</vt:i4>
      </vt:variant>
    </vt:vector>
  </HeadingPairs>
  <TitlesOfParts>
    <vt:vector size="70" baseType="lpstr">
      <vt:lpstr>2_db-5-grey</vt:lpstr>
      <vt:lpstr>Clip</vt:lpstr>
      <vt:lpstr>Equation</vt:lpstr>
      <vt:lpstr> UNIT-I and II Formal Relational Query Languages </vt:lpstr>
      <vt:lpstr>Outline</vt:lpstr>
      <vt:lpstr>Relational Algebra</vt:lpstr>
      <vt:lpstr>Select Operation</vt:lpstr>
      <vt:lpstr>Project Operation</vt:lpstr>
      <vt:lpstr>Union Operation</vt:lpstr>
      <vt:lpstr>Set Difference Operation</vt:lpstr>
      <vt:lpstr>Set-Intersection Operation</vt:lpstr>
      <vt:lpstr>Cartesian-Product Operation</vt:lpstr>
      <vt:lpstr>Rename Operation</vt:lpstr>
      <vt:lpstr>Formal Definition</vt:lpstr>
      <vt:lpstr>Tuple Relational Calculus</vt:lpstr>
      <vt:lpstr>Tuple Relational Calculus</vt:lpstr>
      <vt:lpstr>Predicate Calculus Formula</vt:lpstr>
      <vt:lpstr>Example Queries</vt:lpstr>
      <vt:lpstr>Example Queries</vt:lpstr>
      <vt:lpstr>Example Queries</vt:lpstr>
      <vt:lpstr>Universal Quantification</vt:lpstr>
      <vt:lpstr>Safety of Expressions</vt:lpstr>
      <vt:lpstr>Safety of Expressions (Cont.)</vt:lpstr>
      <vt:lpstr>Domain Relational Calculus</vt:lpstr>
      <vt:lpstr>Domain Relational Calculus</vt:lpstr>
      <vt:lpstr>Example Queries</vt:lpstr>
      <vt:lpstr>Example Queries</vt:lpstr>
      <vt:lpstr>Safety of Expressions</vt:lpstr>
      <vt:lpstr>Universal Quantification</vt:lpstr>
      <vt:lpstr>  UNIT 3  SQL</vt:lpstr>
      <vt:lpstr>SQL</vt:lpstr>
      <vt:lpstr>History</vt:lpstr>
      <vt:lpstr>Data Definition Language</vt:lpstr>
      <vt:lpstr>Domain Types in SQL</vt:lpstr>
      <vt:lpstr>Create Table Construct</vt:lpstr>
      <vt:lpstr>Integrity Constraints in Create Table</vt:lpstr>
      <vt:lpstr>Drop and Alter Table Constructs</vt:lpstr>
      <vt:lpstr>Slide 35</vt:lpstr>
      <vt:lpstr>The select Clause</vt:lpstr>
      <vt:lpstr>The select Clause (Cont.)</vt:lpstr>
      <vt:lpstr>The select Clause (Cont.)</vt:lpstr>
      <vt:lpstr>The where Clause</vt:lpstr>
      <vt:lpstr>The where Clause (Cont.)</vt:lpstr>
      <vt:lpstr>The from Clause</vt:lpstr>
      <vt:lpstr>The Rename Operation</vt:lpstr>
      <vt:lpstr>Tuple Variables</vt:lpstr>
      <vt:lpstr>String Operations</vt:lpstr>
      <vt:lpstr>Ordering the Display of Tuples</vt:lpstr>
      <vt:lpstr>Duplicates</vt:lpstr>
      <vt:lpstr>Slide 47</vt:lpstr>
      <vt:lpstr>Set Operations</vt:lpstr>
      <vt:lpstr>Set Operations</vt:lpstr>
      <vt:lpstr>Aggregate Functions</vt:lpstr>
      <vt:lpstr>Aggregate Functions (Cont.)</vt:lpstr>
      <vt:lpstr>Aggregate Functions – Group By</vt:lpstr>
      <vt:lpstr>Aggregate Functions – Having Clause</vt:lpstr>
      <vt:lpstr>Null Values</vt:lpstr>
      <vt:lpstr>Null Values and Three Valued Logic</vt:lpstr>
      <vt:lpstr>Interesting, right?</vt:lpstr>
      <vt:lpstr>UNIT-IVand V TRANSACTION MANAGEMENT IN DBMS </vt:lpstr>
      <vt:lpstr>TRANSACTION MANAGEMENT IN DBMS: </vt:lpstr>
      <vt:lpstr>Slide 59</vt:lpstr>
      <vt:lpstr>TRANSACTION PROPERTY </vt:lpstr>
      <vt:lpstr> IMPLEMENTATION OF ATOMICITY AND DURABILITY </vt:lpstr>
      <vt:lpstr>  IMPLEMENTATION OF ATOMICITY AND DURABILITY  </vt:lpstr>
      <vt:lpstr>Testing  Serializability with Precedence Graph</vt:lpstr>
      <vt:lpstr>Concurrent Executions</vt:lpstr>
      <vt:lpstr>Conflict Instructions</vt:lpstr>
      <vt:lpstr>Conflict Serializability</vt:lpstr>
      <vt:lpstr>Test for serializability</vt:lpstr>
    </vt:vector>
  </TitlesOfParts>
  <Company>Lucent Technologies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5:  Other Relational Languages</dc:title>
  <dc:creator>Marilyn Turnamian</dc:creator>
  <cp:lastModifiedBy>NAAC2</cp:lastModifiedBy>
  <cp:revision>384</cp:revision>
  <cp:lastPrinted>1999-06-28T19:27:31Z</cp:lastPrinted>
  <dcterms:created xsi:type="dcterms:W3CDTF">1999-12-16T14:50:30Z</dcterms:created>
  <dcterms:modified xsi:type="dcterms:W3CDTF">2023-08-30T09:38:11Z</dcterms:modified>
</cp:coreProperties>
</file>