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Lst>
  <p:sldSz cx="6070600" cy="3422650"/>
  <p:notesSz cx="6070600" cy="34226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37" d="100"/>
          <a:sy n="137" d="100"/>
        </p:scale>
        <p:origin x="-768"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630488" cy="1714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438525" y="0"/>
            <a:ext cx="2630488" cy="171450"/>
          </a:xfrm>
          <a:prstGeom prst="rect">
            <a:avLst/>
          </a:prstGeom>
        </p:spPr>
        <p:txBody>
          <a:bodyPr vert="horz" lIns="91440" tIns="45720" rIns="91440" bIns="45720" rtlCol="0"/>
          <a:lstStyle>
            <a:lvl1pPr algn="r">
              <a:defRPr sz="1200"/>
            </a:lvl1pPr>
          </a:lstStyle>
          <a:p>
            <a:fld id="{8BA61D4B-6602-4A4C-99EA-09BBE69D9C86}" type="datetimeFigureOut">
              <a:rPr lang="en-US" smtClean="0"/>
              <a:pPr/>
              <a:t>8/30/2023</a:t>
            </a:fld>
            <a:endParaRPr lang="en-US"/>
          </a:p>
        </p:txBody>
      </p:sp>
      <p:sp>
        <p:nvSpPr>
          <p:cNvPr id="4" name="Slide Image Placeholder 3"/>
          <p:cNvSpPr>
            <a:spLocks noGrp="1" noRot="1" noChangeAspect="1"/>
          </p:cNvSpPr>
          <p:nvPr>
            <p:ph type="sldImg" idx="2"/>
          </p:nvPr>
        </p:nvSpPr>
        <p:spPr>
          <a:xfrm>
            <a:off x="1897063" y="257175"/>
            <a:ext cx="2276475" cy="1282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06425" y="1625600"/>
            <a:ext cx="4857750" cy="15398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251200"/>
            <a:ext cx="2630488" cy="171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438525" y="3251200"/>
            <a:ext cx="2630488" cy="171450"/>
          </a:xfrm>
          <a:prstGeom prst="rect">
            <a:avLst/>
          </a:prstGeom>
        </p:spPr>
        <p:txBody>
          <a:bodyPr vert="horz" lIns="91440" tIns="45720" rIns="91440" bIns="45720" rtlCol="0" anchor="b"/>
          <a:lstStyle>
            <a:lvl1pPr algn="r">
              <a:defRPr sz="1200"/>
            </a:lvl1pPr>
          </a:lstStyle>
          <a:p>
            <a:fld id="{5DF5FA72-947F-454B-8BE8-63DC0882F3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496C60F-977B-43D8-9CA4-577A13E5C496}" type="slidenum">
              <a:rPr lang="en-AU" smtClean="0"/>
              <a:pPr/>
              <a:t>24</a:t>
            </a:fld>
            <a:endParaRPr lang="en-AU" smtClean="0"/>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r>
              <a:rPr lang="en-US" smtClean="0"/>
              <a:t>Opening quote.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0DD48DC-A887-490F-BFE8-6ED75B7CD78A}" type="slidenum">
              <a:rPr lang="en-AU" smtClean="0"/>
              <a:pPr/>
              <a:t>33</a:t>
            </a:fld>
            <a:endParaRPr lang="en-AU" smtClean="0"/>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pPr eaLnBrk="1" hangingPunct="1"/>
            <a:r>
              <a:rPr lang="en-US" smtClean="0">
                <a:latin typeface="Times-Roman" charset="0"/>
              </a:rPr>
              <a:t>A brute-force attack involves trying every possible key until an intelligible translation of the ciphertext into plaintext is obtained. On average, half of all possible keys must be tried to achieve success. Stallings Table 2.2 shows how much time is required to conduct a brute-force attack, for various common key sizes (DES is 56, AES is 128, Triple-DES is 168, plus general mono-alphabetic cipher), where either a single system or a million parallel systems, are used.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92632A4-BD1E-4900-9DD5-0B2F1C253DB6}" type="slidenum">
              <a:rPr lang="en-AU" smtClean="0"/>
              <a:pPr/>
              <a:t>34</a:t>
            </a:fld>
            <a:endParaRPr lang="en-AU"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AU" smtClean="0"/>
              <a:t>In this section and the next, we examine a sampling of what might be called classical encryption techniques. A study of these techniques enables us to illustrate the basic approaches to symmetric encryption used today and the types of cryptanalytic attacks that must be anticipated. The two basic building blocks of all encryption technique are substitution and transposition. We examine these in the next two sections. Finally, we discuss a system that combine both substitution and transposition.</a:t>
            </a:r>
          </a:p>
          <a:p>
            <a:pPr eaLnBrk="1" hangingPunct="1"/>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42B0386-D831-42E0-A80A-1D9022A08307}" type="slidenum">
              <a:rPr lang="en-AU" smtClean="0"/>
              <a:pPr/>
              <a:t>35</a:t>
            </a:fld>
            <a:endParaRPr lang="en-AU"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AU" smtClean="0"/>
              <a:t>Substitution ciphers form the first of the fundamental building blocks. The core idea is to replace one basic unit (letter/byte) with another. Whilst the early Greeks described several substitution ciphers, the first attested use in military affairs of one was by Julius Caesar, described by him in </a:t>
            </a:r>
            <a:r>
              <a:rPr lang="en-AU" i="1" smtClean="0"/>
              <a:t>Gallic Wars</a:t>
            </a:r>
            <a:r>
              <a:rPr lang="en-AU" smtClean="0"/>
              <a:t> (cf. Kahn pp83-84). Still call any cipher using a simple letter shift a </a:t>
            </a:r>
            <a:r>
              <a:rPr lang="en-AU" b="1" smtClean="0"/>
              <a:t>caesar cipher</a:t>
            </a:r>
            <a:r>
              <a:rPr lang="en-AU" smtClean="0"/>
              <a:t>, not just those with shift 3. </a:t>
            </a:r>
          </a:p>
          <a:p>
            <a:pPr eaLnBrk="1" hangingPunct="1"/>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169833B-5312-480E-B0B2-5CA2DFEBB7C7}" type="slidenum">
              <a:rPr lang="en-AU" smtClean="0"/>
              <a:pPr/>
              <a:t>36</a:t>
            </a:fld>
            <a:endParaRPr lang="en-AU"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AU" smtClean="0"/>
              <a:t>This mathematical description uses </a:t>
            </a:r>
            <a:r>
              <a:rPr lang="en-AU" b="1" smtClean="0"/>
              <a:t>modulo (clock) arithmetic</a:t>
            </a:r>
            <a:r>
              <a:rPr lang="en-AU" smtClean="0"/>
              <a:t>. Here, when you reach Z you go back to A and start again. Mod 26 implies that when you reach 26, you use 0 instead (ie the letter after Z, or 25 + 1 goes to A or 0). </a:t>
            </a:r>
          </a:p>
          <a:p>
            <a:pPr eaLnBrk="1" hangingPunct="1"/>
            <a:r>
              <a:rPr lang="en-AU" smtClean="0"/>
              <a:t>Example: howdy (7,14,22,3,24) encrypted using key </a:t>
            </a:r>
            <a:r>
              <a:rPr lang="en-AU" i="1" smtClean="0"/>
              <a:t>f </a:t>
            </a:r>
            <a:r>
              <a:rPr lang="en-AU" smtClean="0"/>
              <a:t>(ie a shift of 5) is MTBID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814088C-EDD5-4CA4-9001-289ACDEFDF40}" type="slidenum">
              <a:rPr lang="en-AU" smtClean="0"/>
              <a:pPr/>
              <a:t>37</a:t>
            </a:fld>
            <a:endParaRPr lang="en-AU"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AU" smtClean="0"/>
              <a:t>With a caesar cipher, there are only 26 possible keys, of which only 25 are of any use, since mapping A to A etc doesn't really obscure the message! Note this basic rule of cryptanalysis "check to ensure the cipher operator hasn't goofed and sent a plaintext message by mistake"! </a:t>
            </a:r>
          </a:p>
          <a:p>
            <a:pPr eaLnBrk="1" hangingPunct="1"/>
            <a:r>
              <a:rPr lang="en-AU" smtClean="0"/>
              <a:t>Can try each of the keys (shifts) in turn, until can recognise the original message. </a:t>
            </a:r>
            <a:r>
              <a:rPr lang="en-US" smtClean="0"/>
              <a:t>See Stallings Fig 2.3 for example of search.</a:t>
            </a:r>
            <a:endParaRPr lang="en-AU" smtClean="0"/>
          </a:p>
          <a:p>
            <a:pPr eaLnBrk="1" hangingPunct="1"/>
            <a:r>
              <a:rPr lang="en-AU" smtClean="0"/>
              <a:t>Note: as mentioned before, do need to be able to </a:t>
            </a:r>
            <a:r>
              <a:rPr lang="en-AU" b="1" smtClean="0"/>
              <a:t>recognise</a:t>
            </a:r>
            <a:r>
              <a:rPr lang="en-AU" smtClean="0"/>
              <a:t> when have an original message (ie is it English or whatever). Usually easy for humans, hard for computers. Though if using say compressed data could be much harder.</a:t>
            </a:r>
          </a:p>
          <a:p>
            <a:pPr eaLnBrk="1" hangingPunct="1"/>
            <a:r>
              <a:rPr lang="en-AU" smtClean="0"/>
              <a:t>Example "GCUA VQ DTGCM" when broken gives "easy to break", with a shift of 2 (key 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8FBD014-0F20-4C2A-97E0-D56ADA0F026C}" type="slidenum">
              <a:rPr lang="en-AU" smtClean="0"/>
              <a:pPr/>
              <a:t>38</a:t>
            </a:fld>
            <a:endParaRPr lang="en-AU"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Times-Roman" charset="0"/>
              </a:rPr>
              <a:t>With only 25 possible keys, the Caesar cipher is far from secure. A dramatic increase in the key space can be achieved by allowing an arbitrary substitution, where the translation alphabet can be any permutation of the 26 alphabetic characters.</a:t>
            </a:r>
            <a:endParaRPr lang="en-US" smtClean="0"/>
          </a:p>
          <a:p>
            <a:pPr eaLnBrk="1" hangingPunct="1"/>
            <a:r>
              <a:rPr lang="en-US" smtClean="0"/>
              <a:t>See example translation alphabet, and an encrypted message using 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C856E62-C0D5-44C3-B84B-82224ED19EAD}" type="slidenum">
              <a:rPr lang="en-AU" smtClean="0"/>
              <a:pPr/>
              <a:t>39</a:t>
            </a:fld>
            <a:endParaRPr lang="en-AU"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Note that even given the very large number of keys, being </a:t>
            </a:r>
            <a:r>
              <a:rPr lang="en-US" smtClean="0">
                <a:latin typeface="Times-Roman" charset="0"/>
              </a:rPr>
              <a:t>10 orders of magnitude greater than the key space for DES,</a:t>
            </a:r>
            <a:r>
              <a:rPr lang="en-US" smtClean="0"/>
              <a:t> the </a:t>
            </a:r>
            <a:r>
              <a:rPr lang="en-AU" smtClean="0"/>
              <a:t>monoalphabetic substitution cipher is not secure, because it does not sufficiently obscure the underlying language characteristics.</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D54244B-D842-4FB8-A9EE-6A24EB38DE47}" type="slidenum">
              <a:rPr lang="en-AU" smtClean="0"/>
              <a:pPr/>
              <a:t>40</a:t>
            </a:fld>
            <a:endParaRPr lang="en-AU"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AU" smtClean="0"/>
              <a:t>As the example shows, we don't actually need all the letters in order to understand written English text. Here vowels were removed, but they're not the only redundancy. cf written Hebrew has no vowels for same reason. Are usually familiar with "party conversations", can hear one person speaking out of hubbub of many, again because of redundancy in aural language also. This redundancy is also the reason we can compress text files, the computer can derive a more compact encoding without losing any information. Basic idea is to count the relative frequencies of letters, and note the resulting pattern.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1599D8C-A992-4953-9D7F-235DCDA97FB1}" type="slidenum">
              <a:rPr lang="en-AU" smtClean="0"/>
              <a:pPr/>
              <a:t>41</a:t>
            </a:fld>
            <a:endParaRPr lang="en-AU"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Note that all human languages have varying letter frequencies, though the number of letters and their frequencies varies. Stallings Figure 2.5 shows English letter frequencies. </a:t>
            </a:r>
            <a:r>
              <a:rPr lang="en-AU" smtClean="0"/>
              <a:t>Seberry &amp; Pieprzyk, </a:t>
            </a:r>
            <a:r>
              <a:rPr lang="en-US" smtClean="0">
                <a:solidFill>
                  <a:srgbClr val="810081"/>
                </a:solidFill>
                <a:latin typeface="Times-Roman" charset="0"/>
              </a:rPr>
              <a:t>"Cryptography - An Introduction to Computer Security", Prentice-Hall 1989, </a:t>
            </a:r>
            <a:r>
              <a:rPr lang="en-AU" smtClean="0"/>
              <a:t>Appendix A has letter frequency graphs for 20 languages (most European &amp; Japanese &amp; Malay).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F0799B5-3EDC-4515-893C-73FBDE8950F4}" type="slidenum">
              <a:rPr lang="en-AU" smtClean="0"/>
              <a:pPr/>
              <a:t>42</a:t>
            </a:fld>
            <a:endParaRPr lang="en-AU"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AU" smtClean="0"/>
              <a:t>The simplicity and strength of the monoalphabetic substitution cipher meant it dominated cryptographic use for the first millenium AD. It was broken by Arabic scientists. The earliest known description is in Abu al-Kindi's "A Manuscript on Deciphering Cryptographic Messages", published in the 9th century but only rediscovered in 1987 in Istanbul, but other later works also attest to their knowledge of the field. </a:t>
            </a:r>
            <a:r>
              <a:rPr lang="en-US" smtClean="0">
                <a:latin typeface="Times-Roman" charset="0"/>
              </a:rPr>
              <a:t>Monoalphabetic ciphers are easy to break because they reflect the frequency data of the original alphabet. The cryptanalyst looks for a mapping between the observed pattern in the ciphertext, and the known source language letter frequencies. If English, look for </a:t>
            </a:r>
            <a:r>
              <a:rPr lang="en-AU" smtClean="0"/>
              <a:t>peaks at: A-E-I triple, NO pair, RST triple, and troughs at: JK, X-Z.</a:t>
            </a:r>
          </a:p>
          <a:p>
            <a:pPr lvl="1" eaLnBrk="1" hangingPunct="1"/>
            <a:endParaRPr lang="en-AU" smtClean="0"/>
          </a:p>
          <a:p>
            <a:pPr eaLnBrk="1" hangingPunct="1"/>
            <a:endParaRPr lang="en-AU" smtClean="0"/>
          </a:p>
          <a:p>
            <a:pPr eaLnBrk="1" hangingPunct="1"/>
            <a:r>
              <a:rPr lang="en-AU"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E62D318-D5E0-4E0A-A780-55DF973B47C4}" type="slidenum">
              <a:rPr lang="en-AU" smtClean="0"/>
              <a:pPr/>
              <a:t>25</a:t>
            </a:fld>
            <a:endParaRPr lang="en-AU"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Times-Roman" charset="0"/>
              </a:rPr>
              <a:t>Symmetric encryption, also referred to as conventional encryption or single-key encryption, was the only type of encryption in use prior to the development of public-key encryption in the 1970s. It remains by far the most widely used of the two types of encryption. </a:t>
            </a:r>
            <a:r>
              <a:rPr lang="en-AU" i="1" smtClean="0"/>
              <a:t>All traditional schemes are </a:t>
            </a:r>
            <a:r>
              <a:rPr lang="en-AU" b="1" i="1" smtClean="0"/>
              <a:t>symmetric</a:t>
            </a:r>
            <a:r>
              <a:rPr lang="en-AU" i="1" smtClean="0"/>
              <a:t> / </a:t>
            </a:r>
            <a:r>
              <a:rPr lang="en-AU" b="1" i="1" smtClean="0"/>
              <a:t>single key</a:t>
            </a:r>
            <a:r>
              <a:rPr lang="en-AU" i="1" smtClean="0"/>
              <a:t> / </a:t>
            </a:r>
            <a:r>
              <a:rPr lang="en-AU" b="1" i="1" smtClean="0"/>
              <a:t>private-key</a:t>
            </a:r>
            <a:r>
              <a:rPr lang="en-AU" i="1" smtClean="0"/>
              <a:t> encryption algorithms, with a </a:t>
            </a:r>
            <a:r>
              <a:rPr lang="en-AU" b="1" i="1" smtClean="0"/>
              <a:t>single key</a:t>
            </a:r>
            <a:r>
              <a:rPr lang="en-AU" i="1" smtClean="0"/>
              <a:t>, used for both encryption and decryption. Since both sender and receiver are equivalent, either can encrypt or decrypt messages using that common key.</a:t>
            </a:r>
            <a:r>
              <a:rPr lang="en-AU"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9BE77FF-01E0-48A6-BE03-4765A535D568}" type="slidenum">
              <a:rPr lang="en-AU" smtClean="0"/>
              <a:pPr/>
              <a:t>43</a:t>
            </a:fld>
            <a:endParaRPr lang="en-AU"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Illustrate the process with this example from the text in Stallings section 2.2.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A2754C0-C2E3-41A6-8B91-1ADC9D4F9181}" type="slidenum">
              <a:rPr lang="en-AU" smtClean="0"/>
              <a:pPr/>
              <a:t>44</a:t>
            </a:fld>
            <a:endParaRPr lang="en-AU"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AU" smtClean="0"/>
              <a:t>Consider ways to reduce the "spikyness" of natural language text, since if just map one letter always to another, the frequency distribution is just shuffled. One approach is to encrypt more than one letter at once. The Playfair cipher is an example of doing this.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ED89AAC-7894-4977-80C7-4009D5BA3B5D}" type="slidenum">
              <a:rPr lang="en-AU" smtClean="0"/>
              <a:pPr/>
              <a:t>45</a:t>
            </a:fld>
            <a:endParaRPr lang="en-AU"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Times-Roman" charset="0"/>
              </a:rPr>
              <a:t>The best-known multiple-letter encryption cipher is the Playfair, which treats digrams in the plaintext as single units and translates these units into ciphertext digrams. The Playfair algorithm is based on the use of a 5x5 matrix of letters constructed using a keyword.</a:t>
            </a:r>
            <a:r>
              <a:rPr lang="en-AU" smtClean="0"/>
              <a:t> The rules for filling in this 5x5 matrix are: L to R, top to bottom, first with keyword after duplicate letters have been removed, and then with the remain letters, with I/J used as a single letter. This example comes from Dorothy Sayer's book "Have His Carcase", in which Lord Peter Wimsey solves it, and describes the use of a probably word attack.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7A99D88-101C-43A6-A62B-80967419ECFC}" type="slidenum">
              <a:rPr lang="en-AU" smtClean="0"/>
              <a:pPr/>
              <a:t>46</a:t>
            </a:fld>
            <a:endParaRPr lang="en-AU"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normAutofit fontScale="92500" lnSpcReduction="20000"/>
          </a:bodyPr>
          <a:lstStyle/>
          <a:p>
            <a:pPr marL="135606" indent="-135606"/>
            <a:r>
              <a:rPr lang="en-US" dirty="0" smtClean="0">
                <a:latin typeface="Times-Roman" charset="0"/>
              </a:rPr>
              <a:t>Plaintext is encrypted two letters at a </a:t>
            </a:r>
            <a:r>
              <a:rPr lang="en-US" dirty="0" err="1" smtClean="0">
                <a:latin typeface="Times-Roman" charset="0"/>
              </a:rPr>
              <a:t>time,according</a:t>
            </a:r>
            <a:r>
              <a:rPr lang="en-US" dirty="0" smtClean="0">
                <a:latin typeface="Times-Roman" charset="0"/>
              </a:rPr>
              <a:t> to the rules as shown. </a:t>
            </a:r>
            <a:r>
              <a:rPr lang="en-AU" dirty="0" smtClean="0"/>
              <a:t>Note how you wrap from right side back to left, or from bottom back to top.</a:t>
            </a:r>
          </a:p>
          <a:p>
            <a:pPr marL="406817" lvl="1" indent="-135606">
              <a:lnSpc>
                <a:spcPct val="80000"/>
              </a:lnSpc>
              <a:buFont typeface="Times" charset="0"/>
              <a:buAutoNum type="arabicPeriod"/>
            </a:pPr>
            <a:r>
              <a:rPr lang="en-AU" dirty="0" smtClean="0"/>
              <a:t> if a pair is a repeated letter, insert a filler like 'X',  </a:t>
            </a:r>
            <a:r>
              <a:rPr lang="en-AU" dirty="0" err="1" smtClean="0"/>
              <a:t>eg</a:t>
            </a:r>
            <a:r>
              <a:rPr lang="en-AU" dirty="0" smtClean="0"/>
              <a:t>. "balloon" encrypts as "</a:t>
            </a:r>
            <a:r>
              <a:rPr lang="en-AU" dirty="0" err="1" smtClean="0"/>
              <a:t>ba</a:t>
            </a:r>
            <a:r>
              <a:rPr lang="en-AU" dirty="0" smtClean="0"/>
              <a:t> lx lo on" </a:t>
            </a:r>
          </a:p>
          <a:p>
            <a:pPr marL="406817" lvl="1" indent="-135606">
              <a:lnSpc>
                <a:spcPct val="80000"/>
              </a:lnSpc>
              <a:buFont typeface="Times" charset="0"/>
              <a:buAutoNum type="arabicPeriod"/>
            </a:pPr>
            <a:r>
              <a:rPr lang="en-AU" dirty="0" smtClean="0"/>
              <a:t> if both letters fall in the same row, replace each with letter to right (wrapping back to start from end),  </a:t>
            </a:r>
            <a:r>
              <a:rPr lang="en-AU" dirty="0" err="1" smtClean="0"/>
              <a:t>eg</a:t>
            </a:r>
            <a:r>
              <a:rPr lang="en-AU" dirty="0" smtClean="0"/>
              <a:t>. “</a:t>
            </a:r>
            <a:r>
              <a:rPr lang="en-AU" dirty="0" err="1" smtClean="0"/>
              <a:t>ar</a:t>
            </a:r>
            <a:r>
              <a:rPr lang="en-AU" dirty="0" smtClean="0"/>
              <a:t>" encrypts as "RM" </a:t>
            </a:r>
          </a:p>
          <a:p>
            <a:pPr marL="406817" lvl="1" indent="-135606">
              <a:lnSpc>
                <a:spcPct val="80000"/>
              </a:lnSpc>
              <a:buFont typeface="Times" charset="0"/>
              <a:buAutoNum type="arabicPeriod"/>
            </a:pPr>
            <a:r>
              <a:rPr lang="en-AU" dirty="0" smtClean="0"/>
              <a:t> if both letters fall in the same column, replace each with the letter below it (again wrapping to top from bottom), </a:t>
            </a:r>
            <a:r>
              <a:rPr lang="en-AU" dirty="0" err="1" smtClean="0"/>
              <a:t>eg</a:t>
            </a:r>
            <a:r>
              <a:rPr lang="en-AU" dirty="0" smtClean="0"/>
              <a:t>. “mu" encrypts to "CM" </a:t>
            </a:r>
          </a:p>
          <a:p>
            <a:pPr marL="406817" lvl="1" indent="-135606">
              <a:lnSpc>
                <a:spcPct val="80000"/>
              </a:lnSpc>
              <a:buFont typeface="Times" charset="0"/>
              <a:buAutoNum type="arabicPeriod"/>
            </a:pPr>
            <a:r>
              <a:rPr lang="en-AU" dirty="0" smtClean="0"/>
              <a:t> otherwise each letter is replaced by the one in its row in the column of the other letter of the pair, </a:t>
            </a:r>
            <a:r>
              <a:rPr lang="en-AU" dirty="0" err="1" smtClean="0"/>
              <a:t>eg</a:t>
            </a:r>
            <a:r>
              <a:rPr lang="en-AU" dirty="0" smtClean="0"/>
              <a:t>. “</a:t>
            </a:r>
            <a:r>
              <a:rPr lang="en-AU" dirty="0" err="1" smtClean="0"/>
              <a:t>hs</a:t>
            </a:r>
            <a:r>
              <a:rPr lang="en-AU" dirty="0" smtClean="0"/>
              <a:t>" encrypts to "BP", and “ea" to "IM" or "JM" (as desired) </a:t>
            </a:r>
          </a:p>
          <a:p>
            <a:pPr marL="135606" indent="-135606"/>
            <a:r>
              <a:rPr lang="en-AU" dirty="0" smtClean="0"/>
              <a:t> Decrypting of course works exactly in reverse. Can see this by working the example pairs shown, backwards.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2DEB2D7-4D0B-45C3-8252-BCEDC1E55A50}" type="slidenum">
              <a:rPr lang="en-AU" smtClean="0"/>
              <a:pPr/>
              <a:t>47</a:t>
            </a:fld>
            <a:endParaRPr lang="en-AU"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Times-Roman" charset="0"/>
              </a:rPr>
              <a:t>The Playfair cipher is a great advance over simple monoalphabetic ciphers, since there are 26*26=676</a:t>
            </a:r>
            <a:r>
              <a:rPr lang="en-US" smtClean="0">
                <a:latin typeface="Helvetica" charset="0"/>
              </a:rPr>
              <a:t> </a:t>
            </a:r>
            <a:r>
              <a:rPr lang="en-US" smtClean="0">
                <a:latin typeface="Times-Roman" charset="0"/>
              </a:rPr>
              <a:t>digrams (vs 26 letters), so that identification of individual digrams is more difficult. Also,the relative frequencies of individual letters exhibit a much greater range than that of digrams, making frequency analysis much more difficult. The Playfair cipher was for a long time considered unbreakable. It was used as the standard field system by the British Army in World War I and still enjoyed considerable use by the U.S.Army and other Allied forces during World War II. Despite this level of confidence in its security,the Playfair cipher is relatively easy to break because it still leaves much of the structure of the plaintext language intact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4A657CD-BAF7-4318-B23F-AD37F65B1507}" type="slidenum">
              <a:rPr lang="en-AU" smtClean="0"/>
              <a:pPr/>
              <a:t>48</a:t>
            </a:fld>
            <a:endParaRPr lang="en-AU"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normAutofit fontScale="85000" lnSpcReduction="10000"/>
          </a:bodyPr>
          <a:lstStyle/>
          <a:p>
            <a:pPr marL="135606" indent="-135606"/>
            <a:r>
              <a:rPr lang="en-AU" dirty="0" smtClean="0"/>
              <a:t>One approach to reducing the "</a:t>
            </a:r>
            <a:r>
              <a:rPr lang="en-AU" dirty="0" err="1" smtClean="0"/>
              <a:t>spikyness</a:t>
            </a:r>
            <a:r>
              <a:rPr lang="en-AU" dirty="0" smtClean="0"/>
              <a:t>" of natural language text is used the </a:t>
            </a:r>
            <a:r>
              <a:rPr lang="en-AU" dirty="0" err="1" smtClean="0"/>
              <a:t>Playfair</a:t>
            </a:r>
            <a:r>
              <a:rPr lang="en-AU" dirty="0" smtClean="0"/>
              <a:t> cipher which encrypts more than one letter at once. We now consider the other alternative, using multiple cipher alphabets in turn. This gives the attacker more work, since many alphabets need to be guessed, and because the frequency distribution is more complex, since the same plaintext letter could be replaced by several ciphertext letters, depending on which alphabet is used. </a:t>
            </a:r>
            <a:r>
              <a:rPr lang="en-US" dirty="0" smtClean="0">
                <a:latin typeface="Times-Roman" charset="0"/>
              </a:rPr>
              <a:t>The general name for this approach is a </a:t>
            </a:r>
            <a:r>
              <a:rPr lang="en-US" dirty="0" err="1" smtClean="0">
                <a:latin typeface="Times-Roman" charset="0"/>
              </a:rPr>
              <a:t>polyalphabetic</a:t>
            </a:r>
            <a:r>
              <a:rPr lang="en-US" dirty="0" smtClean="0">
                <a:latin typeface="Times-Roman" charset="0"/>
              </a:rPr>
              <a:t> substitution cipher. All these techniques have the following features in common:</a:t>
            </a:r>
            <a:r>
              <a:rPr lang="en-US" dirty="0" smtClean="0">
                <a:latin typeface="Helvetica" charset="0"/>
              </a:rPr>
              <a:t> </a:t>
            </a:r>
          </a:p>
          <a:p>
            <a:pPr marL="135606" indent="-135606">
              <a:buFont typeface="Times" charset="0"/>
              <a:buAutoNum type="arabicPeriod"/>
            </a:pPr>
            <a:r>
              <a:rPr lang="en-US" dirty="0" smtClean="0">
                <a:latin typeface="Times-Roman" charset="0"/>
              </a:rPr>
              <a:t> A set of related </a:t>
            </a:r>
            <a:r>
              <a:rPr lang="en-US" dirty="0" err="1" smtClean="0">
                <a:latin typeface="Times-Roman" charset="0"/>
              </a:rPr>
              <a:t>monoalphabetic</a:t>
            </a:r>
            <a:r>
              <a:rPr lang="en-US" dirty="0" smtClean="0">
                <a:latin typeface="Times-Roman" charset="0"/>
              </a:rPr>
              <a:t> substitution rules is used.</a:t>
            </a:r>
            <a:r>
              <a:rPr lang="en-US" dirty="0" smtClean="0">
                <a:latin typeface="Helvetica" charset="0"/>
              </a:rPr>
              <a:t> </a:t>
            </a:r>
          </a:p>
          <a:p>
            <a:pPr marL="135606" indent="-135606"/>
            <a:r>
              <a:rPr lang="en-US" dirty="0" smtClean="0">
                <a:latin typeface="Times-Roman" charset="0"/>
              </a:rPr>
              <a:t>2.</a:t>
            </a:r>
            <a:r>
              <a:rPr lang="en-US" dirty="0" smtClean="0">
                <a:latin typeface="Helvetica" charset="0"/>
              </a:rPr>
              <a:t> </a:t>
            </a:r>
            <a:r>
              <a:rPr lang="en-US" dirty="0" smtClean="0">
                <a:latin typeface="Times-Roman" charset="0"/>
              </a:rPr>
              <a:t>A key determines which particular rule is chosen for a given transformation. </a:t>
            </a:r>
            <a:endParaRPr lang="en-AU" dirty="0" smtClean="0">
              <a:latin typeface="Times-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8D1EF25-ED0E-49EB-91EE-98DD1E518A24}" type="slidenum">
              <a:rPr lang="en-AU" smtClean="0"/>
              <a:pPr/>
              <a:t>49</a:t>
            </a:fld>
            <a:endParaRPr lang="en-AU"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Times-Roman" charset="0"/>
              </a:rPr>
              <a:t>The best known, and one of the simplest, such algorithms is referred to as the Vigenère cipher, where the set of related monoalphabetic substitution rules consists of the 26 Caesar ciphers, with shifts of 0 through 25. Each cipher is denoted by a key letter, which is the ciphertext letter that substitutes for the plaintext letter ‘a’, and which are </a:t>
            </a:r>
            <a:r>
              <a:rPr lang="en-AU" smtClean="0"/>
              <a:t>each used in turn, as shown next.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5734183-3592-4915-8588-D95A8B46320C}" type="slidenum">
              <a:rPr lang="en-AU" smtClean="0"/>
              <a:pPr/>
              <a:t>50</a:t>
            </a:fld>
            <a:endParaRPr lang="en-AU"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Discuss this simple example from text Stallings section 2.2.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0D5A41B-9783-44DE-9BCE-EEE081E4B423}" type="slidenum">
              <a:rPr lang="en-AU" smtClean="0"/>
              <a:pPr/>
              <a:t>51</a:t>
            </a:fld>
            <a:endParaRPr lang="en-AU"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Implementing polyalphabetic ciphers by hand can be very tedious. Various aids were devised to assist the process.</a:t>
            </a:r>
          </a:p>
          <a:p>
            <a:pPr eaLnBrk="1" hangingPunct="1"/>
            <a:r>
              <a:rPr lang="en-US" i="1" smtClean="0">
                <a:solidFill>
                  <a:srgbClr val="0000FF"/>
                </a:solidFill>
                <a:latin typeface="Times-Italic" charset="0"/>
              </a:rPr>
              <a:t>The "Saint-Cyr Slide" was popularised and named by Jean Kerckhoffs, who published a famous early text "La Cryptographie Militaire" (Miltary Cryptography) in 1883. He named the slide after the French National Military Academy where the methods were taught. He also noted that any slide can be expanded into a tableau, or bent round into a cipher disk.</a:t>
            </a:r>
          </a:p>
          <a:p>
            <a:pPr eaLnBrk="1" hangingPunct="1"/>
            <a:r>
              <a:rPr lang="en-US" i="1" smtClean="0">
                <a:solidFill>
                  <a:srgbClr val="0000FF"/>
                </a:solidFill>
                <a:latin typeface="Times-Italic" charset="0"/>
              </a:rPr>
              <a:t>The </a:t>
            </a:r>
            <a:r>
              <a:rPr lang="en-AU" b="1" smtClean="0"/>
              <a:t>Vigenère Tableau</a:t>
            </a:r>
            <a:r>
              <a:rPr lang="en-AU" smtClean="0"/>
              <a:t> (given in the text as Stallings Table 2.3) is a complete set of forward shifted alphabet mappings.</a:t>
            </a:r>
          </a:p>
          <a:p>
            <a:pPr eaLnBrk="1" hangingPunct="1"/>
            <a:endParaRPr lang="en-US" i="1" smtClean="0">
              <a:solidFill>
                <a:srgbClr val="0000FF"/>
              </a:solidFill>
              <a:latin typeface="Times-Ital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616F415-A2D0-49C2-87F3-CD55DF723470}" type="slidenum">
              <a:rPr lang="en-AU" smtClean="0"/>
              <a:pPr/>
              <a:t>52</a:t>
            </a:fld>
            <a:endParaRPr lang="en-AU"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The </a:t>
            </a:r>
            <a:r>
              <a:rPr lang="en-AU" smtClean="0"/>
              <a:t>Vigenère &amp; related polyalphabetic ciphers still do not completely obscure the underlying language characteristics.</a:t>
            </a:r>
          </a:p>
          <a:p>
            <a:pPr eaLnBrk="1" hangingPunct="1"/>
            <a:r>
              <a:rPr lang="en-AU" smtClean="0"/>
              <a:t>The key to breaking them was to identify the number of translation alphabets, and then attack each separately.</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D294137-7D1C-4A3C-95F1-79AF7CE8F395}" type="slidenum">
              <a:rPr lang="en-AU" smtClean="0"/>
              <a:pPr/>
              <a:t>26</a:t>
            </a:fld>
            <a:endParaRPr lang="en-A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AU" smtClean="0"/>
              <a:t>Briefly review some terminology used throughout the course.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0680A0E-ABC1-4C1B-85A2-13A710488C8A}" type="slidenum">
              <a:rPr lang="en-AU" smtClean="0"/>
              <a:pPr/>
              <a:t>53</a:t>
            </a:fld>
            <a:endParaRPr lang="en-AU"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AU" smtClean="0"/>
              <a:t>For some centuries the Vigenère cipher was </a:t>
            </a:r>
            <a:r>
              <a:rPr lang="en-AU" i="1" smtClean="0"/>
              <a:t>le chiffre indéchiffrable</a:t>
            </a:r>
            <a:r>
              <a:rPr lang="en-AU" smtClean="0"/>
              <a:t> (the unbreakable cipher). As a result of a challenge, it was broken by Charles Babbage (the inventor of the computer) in 1854 but kept secret (possibly because of the Crimean War - not the first time governments have kept advances to themselves!). The method was independently reinvented by a Prussian, Friedrich Kasiski, who published the attack now named after him in 1863. However lack of major advances meant that various polyalphabetic substitution ciphers were used into the 20C. One very famous incident was the breaking of the Zimmermann telegram in WW1 which resulted in the USA entering the war. </a:t>
            </a:r>
          </a:p>
          <a:p>
            <a:pPr eaLnBrk="1" hangingPunct="1"/>
            <a:r>
              <a:rPr lang="en-AU" smtClean="0"/>
              <a:t>In general the approach is to find a number of duplicated sequences, collect all their distances apart, look for common factors, remembering that some will be random flukes and need to be discarded. Now have a series of monoalphabetic ciphers, each with original language letter frequency characteristics. Can attack these in turn to break the cipher.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5BF6454-E12B-489C-A602-8B8A70ABA404}" type="slidenum">
              <a:rPr lang="en-AU" smtClean="0"/>
              <a:pPr/>
              <a:t>54</a:t>
            </a:fld>
            <a:endParaRPr lang="en-AU"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AU" smtClean="0"/>
              <a:t>Taking the polyalphabetic idea to the extreme, want as many different translation alphabets as letters in the message being sent. One way of doing this with a smallish key, is to use the Autokey cipher.</a:t>
            </a:r>
          </a:p>
          <a:p>
            <a:pPr eaLnBrk="1" hangingPunct="1"/>
            <a:r>
              <a:rPr lang="en-AU" smtClean="0"/>
              <a:t>The example uses the keyword "DECEPTIVE" prefixed to as much of the message "WEAREDISCOVEREDSAV" as is needed. When deciphering, recover the first 9 letters using the keyword "DECEPTIVE". Then instead of repeating the keyword, start using the recovered letters from the message "WEAREDISC". As recover more letters, have more of key to recover later letters. </a:t>
            </a:r>
          </a:p>
          <a:p>
            <a:pPr eaLnBrk="1" hangingPunct="1"/>
            <a:r>
              <a:rPr lang="en-AU" smtClean="0"/>
              <a:t>Problem is that the same language characteristics are used by the key as the message. ie. a key of 'E' will be used more often than a 'T' etc  hence an 'E' encrypted with a key of 'E' occurs with probability (0.1275)2 = 0.01663, about twice as often as a 'T' encrypted with a key of 'T'  have to use a larger frequency table, but it exists given sufficient ciphertext this can be broken.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091B8A3-FA7B-4D51-AC71-8D4DA79676BF}" type="slidenum">
              <a:rPr lang="en-AU" smtClean="0"/>
              <a:pPr/>
              <a:t>55</a:t>
            </a:fld>
            <a:endParaRPr lang="en-AU"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normAutofit fontScale="77500" lnSpcReduction="20000"/>
          </a:bodyPr>
          <a:lstStyle/>
          <a:p>
            <a:pPr marL="135606" indent="-135606"/>
            <a:r>
              <a:rPr lang="en-US" dirty="0" smtClean="0"/>
              <a:t>The One-Time Pad is an evolution of the </a:t>
            </a:r>
            <a:r>
              <a:rPr lang="en-US" dirty="0" err="1" smtClean="0"/>
              <a:t>Vernham</a:t>
            </a:r>
            <a:r>
              <a:rPr lang="en-US" dirty="0" smtClean="0"/>
              <a:t> cipher, which was invented by Gilbert </a:t>
            </a:r>
            <a:r>
              <a:rPr lang="en-US" dirty="0" err="1" smtClean="0"/>
              <a:t>Vernham</a:t>
            </a:r>
            <a:r>
              <a:rPr lang="en-US" dirty="0" smtClean="0"/>
              <a:t> in 1918, and used a long tape of random letters to encrypt the message. An Army Signal Corp officer, Joseph </a:t>
            </a:r>
            <a:r>
              <a:rPr lang="en-US" dirty="0" err="1" smtClean="0"/>
              <a:t>Mauborgne</a:t>
            </a:r>
            <a:r>
              <a:rPr lang="en-US" dirty="0" smtClean="0"/>
              <a:t>, proposed an improvement using a random key that was truly as long as the message, with no repetitions, which thus totally obscures the original message. </a:t>
            </a:r>
            <a:r>
              <a:rPr lang="en-US" dirty="0" smtClean="0">
                <a:latin typeface="Times-Roman" charset="0"/>
              </a:rPr>
              <a:t>It produces random output that bears no statistical relationship to the plaintext. Because the ciphertext contains no information whatsoever about the plaintext, there is simply no way to break the code, s</a:t>
            </a:r>
            <a:r>
              <a:rPr lang="en-US" dirty="0" smtClean="0"/>
              <a:t>ince any plaintext can be mapped to any ciphertext given some key. </a:t>
            </a:r>
          </a:p>
          <a:p>
            <a:pPr marL="135606" indent="-135606"/>
            <a:r>
              <a:rPr lang="en-US" dirty="0" smtClean="0">
                <a:latin typeface="Times-Roman" charset="0"/>
              </a:rPr>
              <a:t>The one-time pad offers complete security but, in practice, has two fundamental difficulties:</a:t>
            </a:r>
            <a:r>
              <a:rPr lang="en-US" dirty="0" smtClean="0">
                <a:latin typeface="Helvetica" charset="0"/>
              </a:rPr>
              <a:t> </a:t>
            </a:r>
          </a:p>
          <a:p>
            <a:pPr marL="135606" indent="-135606">
              <a:buFont typeface="Times" charset="0"/>
              <a:buAutoNum type="arabicPeriod"/>
            </a:pPr>
            <a:r>
              <a:rPr lang="en-US" dirty="0" smtClean="0">
                <a:latin typeface="Times-Roman" charset="0"/>
              </a:rPr>
              <a:t>There is the practical problem of making large quantities of random keys. </a:t>
            </a:r>
          </a:p>
          <a:p>
            <a:pPr marL="135606" indent="-135606"/>
            <a:r>
              <a:rPr lang="en-US" dirty="0" smtClean="0">
                <a:latin typeface="Times-Roman" charset="0"/>
              </a:rPr>
              <a:t>2.</a:t>
            </a:r>
            <a:r>
              <a:rPr lang="en-US" dirty="0" smtClean="0">
                <a:latin typeface="Helvetica" charset="0"/>
              </a:rPr>
              <a:t> And </a:t>
            </a:r>
            <a:r>
              <a:rPr lang="en-US" dirty="0" smtClean="0">
                <a:latin typeface="Times-Roman" charset="0"/>
              </a:rPr>
              <a:t>the problem of key distribution and protection, where for every message to be sent, a key of equal length is needed by both sender and receiver.</a:t>
            </a:r>
          </a:p>
          <a:p>
            <a:pPr marL="135606" indent="-135606"/>
            <a:r>
              <a:rPr lang="en-US" dirty="0" smtClean="0">
                <a:latin typeface="Times-Roman" charset="0"/>
              </a:rPr>
              <a:t>Because of these difficulties, the one-time pad is of limited utility, and is useful primarily for low-bandwidth channels requiring very high security.</a:t>
            </a:r>
            <a:r>
              <a:rPr lang="en-US" dirty="0" smtClean="0">
                <a:latin typeface="Helvetica" charset="0"/>
              </a:rPr>
              <a:t> </a:t>
            </a:r>
            <a:endParaRPr lang="en-AU" dirty="0" smtClean="0">
              <a:latin typeface="Helvetica"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D80B7E2-9BE6-43A1-914D-7240A2548338}" type="slidenum">
              <a:rPr lang="en-AU" smtClean="0"/>
              <a:pPr/>
              <a:t>56</a:t>
            </a:fld>
            <a:endParaRPr lang="en-AU"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Times-Roman" charset="0"/>
              </a:rPr>
              <a:t>All the techniques examined so far involve the substitution of a ciphertext symbol for a plaintext symbol. A very different kind of mapping is achieved by performing some sort of permutation on the plaintext letters. This technique is referred to as a transposition cipher, and </a:t>
            </a:r>
            <a:r>
              <a:rPr lang="en-AU" smtClean="0"/>
              <a:t>form the second basic building block of ciphers. The core idea is to rearrange the order of basic units (letters/bytes/bits) without altering their actual values.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14A412F-6A71-47CB-A5BC-29C8B1874615}" type="slidenum">
              <a:rPr lang="en-AU" smtClean="0"/>
              <a:pPr/>
              <a:t>57</a:t>
            </a:fld>
            <a:endParaRPr lang="en-AU"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Times-Roman" charset="0"/>
              </a:rPr>
              <a:t>The simplest such cipher is the rail fence technique, in which the plaintext is written down as a sequence of diagonals and then read off as a sequence of rows.</a:t>
            </a:r>
            <a:endParaRPr lang="en-US" smtClean="0"/>
          </a:p>
          <a:p>
            <a:pPr eaLnBrk="1" hangingPunct="1"/>
            <a:r>
              <a:rPr lang="en-US" smtClean="0"/>
              <a:t>The example message is: </a:t>
            </a:r>
            <a:r>
              <a:rPr lang="en-AU" smtClean="0"/>
              <a:t>"meet me after the toga party" with a rail fence of depth 2.</a:t>
            </a:r>
          </a:p>
          <a:p>
            <a:pPr eaLnBrk="1" hangingPunct="1"/>
            <a:r>
              <a:rPr lang="en-US" smtClean="0">
                <a:latin typeface="Times-Roman" charset="0"/>
              </a:rPr>
              <a:t>This sort of thing would be trivial to cryptanalyze.</a:t>
            </a:r>
            <a:endParaRPr lang="en-AU" smtClean="0">
              <a:latin typeface="Times-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8E39312-932D-4B6C-8444-D37854669536}" type="slidenum">
              <a:rPr lang="en-AU" smtClean="0"/>
              <a:pPr/>
              <a:t>58</a:t>
            </a:fld>
            <a:endParaRPr lang="en-AU"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Times-Roman" charset="0"/>
              </a:rPr>
              <a:t>A more complex </a:t>
            </a:r>
            <a:r>
              <a:rPr lang="en-US" smtClean="0"/>
              <a:t>transposition</a:t>
            </a:r>
            <a:r>
              <a:rPr lang="en-US" smtClean="0">
                <a:latin typeface="Times-Roman" charset="0"/>
              </a:rPr>
              <a:t> cipher is to write the message in a rectangle, row by row, and read the message off shuffling the order of the columns in each row.</a:t>
            </a:r>
          </a:p>
          <a:p>
            <a:pPr eaLnBrk="1" hangingPunct="1"/>
            <a:r>
              <a:rPr lang="en-US" smtClean="0">
                <a:latin typeface="Times-Roman" charset="0"/>
              </a:rPr>
              <a:t>A pure transposition cipher is easily recognized because it has the same letter frequencies as the original plaintext. For the type of columnar transposition just shown, cryptanalysis is fairly straightforward and involves laying out the ciphertext in a matrix and playing around with column positions. Digram and trigram frequency tables can be useful.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D842ADA-ED7B-48A2-9D58-534B8BA98BED}" type="slidenum">
              <a:rPr lang="en-AU" smtClean="0"/>
              <a:pPr/>
              <a:t>59</a:t>
            </a:fld>
            <a:endParaRPr lang="en-AU"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solidFill>
                  <a:srgbClr val="810081"/>
                </a:solidFill>
                <a:latin typeface="Times-Roman" charset="0"/>
              </a:rPr>
              <a:t>Have seen that ciphers based on just substitutions or transpositions are not secure, and can be attacked because they do not sufficient obscure the underlying language structure</a:t>
            </a:r>
          </a:p>
          <a:p>
            <a:pPr eaLnBrk="1" hangingPunct="1"/>
            <a:r>
              <a:rPr lang="en-US" smtClean="0">
                <a:solidFill>
                  <a:srgbClr val="810081"/>
                </a:solidFill>
                <a:latin typeface="Times-Roman" charset="0"/>
              </a:rPr>
              <a:t>So consider using several ciphers in succession to make harder.</a:t>
            </a:r>
          </a:p>
          <a:p>
            <a:pPr eaLnBrk="1" hangingPunct="1"/>
            <a:r>
              <a:rPr lang="en-US" smtClean="0">
                <a:solidFill>
                  <a:srgbClr val="810081"/>
                </a:solidFill>
                <a:latin typeface="Times-Roman" charset="0"/>
              </a:rPr>
              <a:t>A substitution followed by a transposition is known as a Product Cipher, and makes a new much more secure cipher, and forms the bridge to modern ciphers.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C402836-5A9E-4ACD-9F15-A809E87EF970}" type="slidenum">
              <a:rPr lang="en-AU" smtClean="0"/>
              <a:pPr/>
              <a:t>60</a:t>
            </a:fld>
            <a:endParaRPr lang="en-AU"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solidFill>
                  <a:srgbClr val="810081"/>
                </a:solidFill>
                <a:latin typeface="Times-Roman" charset="0"/>
              </a:rPr>
              <a:t>The next major advance in ciphers required use of mechanical cipher machines which enabled to use of complex varying substitutions.</a:t>
            </a:r>
          </a:p>
          <a:p>
            <a:pPr eaLnBrk="1" hangingPunct="1"/>
            <a:r>
              <a:rPr lang="en-US" smtClean="0">
                <a:latin typeface="Times-Roman" charset="0"/>
              </a:rPr>
              <a:t>A rotor machine consists of a set of independently rotating cylinders through which electrical pulses can flow. Each cylinder has 26 input pins and 26 output pins, with internal wiring that connects each input pin to a unique output pin. If we associate each input and output pin with a letter of the alphabet, then a single cylinder defines a monoalphabetic substitution. After each input key is depressed, the cylinder rotates one position, so that the internal connections are shifted accordingly. The power of the rotor machine is in the use of multiple cylinders, in which the output pins of one cylinder are connected to the input pins of the next, and with the cylinders rotating like an “odometer”, leading to a very large number of substitution alphabets being used, eg </a:t>
            </a:r>
            <a:r>
              <a:rPr lang="en-US" smtClean="0"/>
              <a:t>with 3 cylinders have 26</a:t>
            </a:r>
            <a:r>
              <a:rPr lang="en-US" baseline="30000" smtClean="0"/>
              <a:t>3</a:t>
            </a:r>
            <a:r>
              <a:rPr lang="en-US" smtClean="0"/>
              <a:t>=17576 alphabets used.</a:t>
            </a:r>
            <a:endParaRPr lang="en-US" smtClean="0">
              <a:solidFill>
                <a:srgbClr val="810081"/>
              </a:solidFill>
              <a:latin typeface="Times-Roman" charset="0"/>
            </a:endParaRPr>
          </a:p>
          <a:p>
            <a:pPr eaLnBrk="1" hangingPunct="1"/>
            <a:r>
              <a:rPr lang="en-US" smtClean="0">
                <a:solidFill>
                  <a:srgbClr val="810081"/>
                </a:solidFill>
                <a:latin typeface="Times-Roman" charset="0"/>
              </a:rPr>
              <a:t>They were extensively used in world war 2, and the history of their use and analysis is one of the great stories from WW2.</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3D760E3-44C0-46EE-8E7E-15B79F7D9B55}" type="slidenum">
              <a:rPr lang="en-AU" smtClean="0"/>
              <a:pPr/>
              <a:t>61</a:t>
            </a:fld>
            <a:endParaRPr lang="en-AU"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solidFill>
                  <a:srgbClr val="810081"/>
                </a:solidFill>
                <a:latin typeface="Times-Roman" charset="0"/>
              </a:rPr>
              <a:t>This photo of an Allied </a:t>
            </a:r>
            <a:r>
              <a:rPr lang="en-US" i="1" smtClean="0">
                <a:solidFill>
                  <a:srgbClr val="0000FF"/>
                </a:solidFill>
                <a:latin typeface="Times-Italic" charset="0"/>
              </a:rPr>
              <a:t>Hagelin machine was taken by Lawrie Brown at Eurocrypt'93 in Norway</a:t>
            </a:r>
            <a:r>
              <a:rPr lang="en-US" smtClean="0">
                <a:solidFill>
                  <a:srgbClr val="810081"/>
                </a:solidFill>
                <a:latin typeface="Times-Roman" charset="0"/>
              </a:rPr>
              <a:t>. Note pen for scale, and the rotating cipher wheels near the front.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9352329-F29D-428A-AB78-5469356258EE}" type="slidenum">
              <a:rPr lang="en-AU" smtClean="0"/>
              <a:pPr/>
              <a:t>62</a:t>
            </a:fld>
            <a:endParaRPr lang="en-AU"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AU" smtClean="0"/>
              <a:t>Steganography is </a:t>
            </a:r>
            <a:r>
              <a:rPr lang="en-US" smtClean="0"/>
              <a:t>an alternative to encryption which hides the very existence of a message by some means. There are a large range of techniques for doing this.</a:t>
            </a:r>
          </a:p>
          <a:p>
            <a:pPr eaLnBrk="1" hangingPunct="1"/>
            <a:r>
              <a:rPr lang="en-US" smtClean="0">
                <a:latin typeface="Times-Roman" charset="0"/>
              </a:rPr>
              <a:t>Steganography has a number of drawbacks when compared to encryption. It requires a lot of overhead to hide a relatively few bits of information.</a:t>
            </a:r>
          </a:p>
          <a:p>
            <a:pPr eaLnBrk="1" hangingPunct="1"/>
            <a:r>
              <a:rPr lang="en-US" smtClean="0">
                <a:latin typeface="Times-Roman" charset="0"/>
              </a:rPr>
              <a:t>Also, once the system is discovered, it becomes virtually worthless, although a message can be first encrypted and then hidden using steganography. </a:t>
            </a:r>
          </a:p>
          <a:p>
            <a:pPr eaLnBrk="1" hangingPunct="1"/>
            <a:endParaRPr lang="en-US" smtClean="0">
              <a:latin typeface="Times-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43BF6A0-6E48-42DD-AB0A-4B23C3E7DCB5}" type="slidenum">
              <a:rPr lang="en-AU" smtClean="0"/>
              <a:pPr/>
              <a:t>27</a:t>
            </a:fld>
            <a:endParaRPr lang="en-AU"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Detail the five ingredients of the symmetric cipher model, shown in Stallings Figure 2.1:</a:t>
            </a:r>
          </a:p>
          <a:p>
            <a:pPr eaLnBrk="1" hangingPunct="1">
              <a:buFontTx/>
              <a:buChar char="-"/>
            </a:pPr>
            <a:r>
              <a:rPr lang="en-US" smtClean="0"/>
              <a:t>plaintext - original message</a:t>
            </a:r>
          </a:p>
          <a:p>
            <a:pPr eaLnBrk="1" hangingPunct="1">
              <a:buFontTx/>
              <a:buChar char="-"/>
            </a:pPr>
            <a:r>
              <a:rPr lang="en-US" smtClean="0"/>
              <a:t>encryption algorithm – performs substitutions/transformations on plaintext</a:t>
            </a:r>
          </a:p>
          <a:p>
            <a:pPr eaLnBrk="1" hangingPunct="1">
              <a:buFontTx/>
              <a:buChar char="-"/>
            </a:pPr>
            <a:r>
              <a:rPr lang="en-US" smtClean="0"/>
              <a:t>secret key – control exact substitutions/transformations used in encryption algorithm</a:t>
            </a:r>
          </a:p>
          <a:p>
            <a:pPr eaLnBrk="1" hangingPunct="1">
              <a:buFontTx/>
              <a:buChar char="-"/>
            </a:pPr>
            <a:r>
              <a:rPr lang="en-US" smtClean="0"/>
              <a:t>ciphertext - scrambled message</a:t>
            </a:r>
          </a:p>
          <a:p>
            <a:pPr eaLnBrk="1" hangingPunct="1">
              <a:buFontTx/>
              <a:buChar char="-"/>
            </a:pPr>
            <a:r>
              <a:rPr lang="en-US" smtClean="0"/>
              <a:t>decryption algorithm – inverse of encryption algorithm</a:t>
            </a:r>
            <a:endParaRPr lang="en-A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95319A9-F903-4F47-8174-E7D5584A754E}" type="slidenum">
              <a:rPr lang="en-AU" smtClean="0"/>
              <a:pPr/>
              <a:t>63</a:t>
            </a:fld>
            <a:endParaRPr lang="en-AU"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Chapter 2 summary.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67C09324-DA31-446C-8C1F-4710694C27A0}" type="slidenum">
              <a:rPr lang="en-AU"/>
              <a:pPr/>
              <a:t>65</a:t>
            </a:fld>
            <a:endParaRPr lang="en-AU"/>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AU" smtClean="0"/>
              <a:t>Modern block ciphers are widely used to provide encryption of quantities of information, and/or a cryptographic checksum to ensure the contents have not been altered. We continue to use block ciphers because they are comparatively fast, and because we know a fair amount about how to design them. Will use the widely known DES algorithm to illustrate some key block cipher design principles.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97366D2E-6A92-4835-8F49-4FC153145A2F}" type="slidenum">
              <a:rPr lang="en-AU"/>
              <a:pPr/>
              <a:t>66</a:t>
            </a:fld>
            <a:endParaRPr lang="en-AU"/>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AU" smtClean="0"/>
              <a:t>Block ciphers work a on block / word at a time, which is some number of bits. All of these bits have to be available before the block can be processed. Stream ciphers work on a bit or byte of the message at a time, hence process it as a “stream”. Block ciphers are currently better analysed, and seem to have a broader range of applications, hence focus on them.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AB2CAC5C-DF94-4C30-9BA2-80D538D409EE}" type="slidenum">
              <a:rPr lang="en-AU"/>
              <a:pPr/>
              <a:t>67</a:t>
            </a:fld>
            <a:endParaRPr lang="en-AU"/>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latin typeface="Times-Roman" charset="0"/>
              </a:rPr>
              <a:t>Most symmetric block encryption algorithms in current use are based on a structure referred to as a Feistel block cipher. A block cipher operates on a plaintext block of n bits to produce a ciphertext block of n bits. </a:t>
            </a:r>
            <a:r>
              <a:rPr lang="en-AU" smtClean="0"/>
              <a:t>An arbitrary reversible substitution cipher for a large block size is not practical, however, from an implementation and performance point of view. In general, for an </a:t>
            </a:r>
            <a:r>
              <a:rPr lang="en-AU" i="1" smtClean="0"/>
              <a:t>n</a:t>
            </a:r>
            <a:r>
              <a:rPr lang="en-AU" smtClean="0"/>
              <a:t>-bit general substitution block cipher, the size of the key is </a:t>
            </a:r>
            <a:r>
              <a:rPr lang="en-AU" i="1" smtClean="0"/>
              <a:t>n x</a:t>
            </a:r>
            <a:r>
              <a:rPr lang="en-AU" smtClean="0"/>
              <a:t> 2</a:t>
            </a:r>
            <a:r>
              <a:rPr lang="en-AU" i="1" baseline="30000" smtClean="0"/>
              <a:t>n</a:t>
            </a:r>
            <a:r>
              <a:rPr lang="en-AU" smtClean="0"/>
              <a:t>. For a 64-bit block, which is a desirable length to thwart statistical attacks, the key size is 64 x 2</a:t>
            </a:r>
            <a:r>
              <a:rPr lang="en-AU" baseline="30000" smtClean="0"/>
              <a:t>64</a:t>
            </a:r>
            <a:r>
              <a:rPr lang="en-AU" smtClean="0"/>
              <a:t> = 2</a:t>
            </a:r>
            <a:r>
              <a:rPr lang="en-AU" baseline="30000" smtClean="0"/>
              <a:t>70</a:t>
            </a:r>
            <a:r>
              <a:rPr lang="en-AU" smtClean="0"/>
              <a:t> = 10</a:t>
            </a:r>
            <a:r>
              <a:rPr lang="en-AU" baseline="30000" smtClean="0"/>
              <a:t>21</a:t>
            </a:r>
            <a:r>
              <a:rPr lang="en-AU" smtClean="0"/>
              <a:t> bits. </a:t>
            </a:r>
            <a:r>
              <a:rPr lang="en-US" smtClean="0">
                <a:latin typeface="Times-Roman" charset="0"/>
              </a:rPr>
              <a:t>In considering these difficulties, Feistel points out that what is needed is an approximation to the ideal block cipher system for large n, built up out of components that are easily realizable.</a:t>
            </a:r>
            <a:endParaRPr lang="en-AU" smtClean="0"/>
          </a:p>
          <a:p>
            <a:pPr eaLnBrk="1" hangingPunct="1"/>
            <a:endParaRPr lang="en-AU" smtClean="0"/>
          </a:p>
          <a:p>
            <a:pPr eaLnBrk="1" hangingPunct="1"/>
            <a:endParaRPr lang="en-A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B2F968D0-6CC0-4589-A85B-DEEC470BD80E}" type="slidenum">
              <a:rPr lang="en-AU"/>
              <a:pPr/>
              <a:t>68</a:t>
            </a:fld>
            <a:endParaRPr lang="en-AU"/>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Feistel refers to an </a:t>
            </a:r>
            <a:r>
              <a:rPr lang="en-AU" i="1" smtClean="0"/>
              <a:t>n</a:t>
            </a:r>
            <a:r>
              <a:rPr lang="en-AU" smtClean="0"/>
              <a:t>-bit general substitution as an ideal block cipher, because it allows for the maximum number of possible encryption mappings from the plaintext to ciphertext block. </a:t>
            </a:r>
            <a:r>
              <a:rPr lang="en-US" smtClean="0">
                <a:latin typeface="Times-Roman" charset="0"/>
              </a:rPr>
              <a:t>A 4-bit input produces one of 16 possible input states, which is mapped by the substitution cipher into a unique one of 16 possible output states, each of which is represented by 4 ciphertext bits. The encryption and decryption mappings can be defined by a tabulation, as shown in </a:t>
            </a:r>
            <a:r>
              <a:rPr lang="en-AU" smtClean="0"/>
              <a:t>Stallings Figure 3.1. It illustrates a tiny 4-bit substitution to show that each possible input can be arbitrarily mapped to any output - which is why its complexity grows so rapidly.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0DE4FA4B-B0B5-45F7-A99D-FBD64DFBE836}" type="slidenum">
              <a:rPr lang="en-AU"/>
              <a:pPr/>
              <a:t>69</a:t>
            </a:fld>
            <a:endParaRPr lang="en-AU"/>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AU" smtClean="0"/>
              <a:t>Claude Shannon’s 1949 paper has the key ideas that led to the development of modern block ciphers. Critically, it was the technique of layering groups of S-boxes separated by a larger P-box to form the S-P network, a complex form of a product cipher. He also introduced the ideas of </a:t>
            </a:r>
            <a:r>
              <a:rPr lang="en-AU" i="1" smtClean="0"/>
              <a:t>confusion</a:t>
            </a:r>
            <a:r>
              <a:rPr lang="en-AU" smtClean="0"/>
              <a:t> and </a:t>
            </a:r>
            <a:r>
              <a:rPr lang="en-AU" i="1" smtClean="0"/>
              <a:t>diffusion</a:t>
            </a:r>
            <a:r>
              <a:rPr lang="en-AU" smtClean="0"/>
              <a:t>, notionally provided by S-boxes and P-boxes (in conjunction with S-boxes).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16CB31D5-C62D-448E-B583-808AA911EC08}" type="slidenum">
              <a:rPr lang="en-AU"/>
              <a:pPr/>
              <a:t>70</a:t>
            </a:fld>
            <a:endParaRPr lang="en-AU"/>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Times-Roman" charset="0"/>
              </a:rPr>
              <a:t>The terms diffusion and confusion were introduced by Claude Shannon to capture the two basic building blocks for any cryptographic system. </a:t>
            </a:r>
            <a:r>
              <a:rPr lang="en-AU" smtClean="0"/>
              <a:t>Every block cipher involves a transformation of a block of plaintext into a block of ciphertext, where the transformation depends on the key. The mechanism of diffusion seeks to make the statistical relationship between the plaintext and ciphertext as complex as possible in order to thwart attempts to deduce the key. Confusion</a:t>
            </a:r>
            <a:r>
              <a:rPr lang="en-AU" b="1" smtClean="0"/>
              <a:t> </a:t>
            </a:r>
            <a:r>
              <a:rPr lang="en-AU" smtClean="0"/>
              <a:t>seeks to make the relationship between the statistics of the ciphertext and the value of the encryption key as complex as possible, again to thwart attempts to discover the key.</a:t>
            </a:r>
            <a:endParaRPr lang="en-US" smtClean="0"/>
          </a:p>
          <a:p>
            <a:pPr eaLnBrk="1" hangingPunct="1"/>
            <a:r>
              <a:rPr lang="en-AU" smtClean="0"/>
              <a:t>So successful are diffusion and confusion in capturing the essence of the desired attributes of a block cipher that they have become the cornerstone of modern block cipher design.</a:t>
            </a:r>
          </a:p>
          <a:p>
            <a:pPr eaLnBrk="1" hangingPunct="1"/>
            <a:endParaRPr lang="en-AU" smtClean="0"/>
          </a:p>
          <a:p>
            <a:pPr eaLnBrk="1" hangingPunct="1"/>
            <a:endParaRPr lang="en-AU" smtClean="0"/>
          </a:p>
          <a:p>
            <a:pPr eaLnBrk="1" hangingPunct="1"/>
            <a:endParaRPr lang="en-A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5D41EA5F-E3CD-40F6-9779-4B58E7765CE7}" type="slidenum">
              <a:rPr lang="en-AU"/>
              <a:pPr/>
              <a:t>71</a:t>
            </a:fld>
            <a:endParaRPr lang="en-AU"/>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AU" smtClean="0"/>
              <a:t>Horst Feistel, working at IBM Thomas J Watson Research Labs devised a suitable invertible cipher structure in early 70's.</a:t>
            </a:r>
          </a:p>
          <a:p>
            <a:pPr eaLnBrk="1" hangingPunct="1"/>
            <a:r>
              <a:rPr lang="en-AU" smtClean="0"/>
              <a:t>One of Feistel's main contributions was the invention of a suitable structure which adapted Shannon's S-P network in an easily inverted structure. It partitions input block into two halves which are </a:t>
            </a:r>
            <a:r>
              <a:rPr lang="en-US" smtClean="0"/>
              <a:t>processed through multiple rounds which perform a substitution on left data half</a:t>
            </a:r>
            <a:r>
              <a:rPr lang="en-AU" smtClean="0"/>
              <a:t>, based on round function of right half &amp; subkey, and then have permutation swapping halves. Essentially the same h/w or s/w is used for both encryption and decryption, with just a slight change in how the keys are used. One layer of S-boxes and the following P-box are used to form the round function.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608C65BA-F1F0-45C1-A338-644FE8BC23C1}" type="slidenum">
              <a:rPr lang="en-AU"/>
              <a:pPr/>
              <a:t>72</a:t>
            </a:fld>
            <a:endParaRPr lang="en-AU"/>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smtClean="0"/>
              <a:t>Stallings Figure 3.2 illustrates the classical feistel cipher structure, with data split in 2 halves, processed through a number of rounds which perform a substitution on left half using output of round function on right half &amp; key, and a permutation which swaps halves, as listed previously.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A4FBDBCC-3E32-43B4-9ABB-E58CC632CC44}" type="slidenum">
              <a:rPr lang="en-AU"/>
              <a:pPr/>
              <a:t>73</a:t>
            </a:fld>
            <a:endParaRPr lang="en-AU"/>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lnSpc>
                <a:spcPct val="80000"/>
              </a:lnSpc>
            </a:pPr>
            <a:r>
              <a:rPr lang="en-US" dirty="0" smtClean="0">
                <a:latin typeface="Times-Roman" charset="0"/>
              </a:rPr>
              <a:t>The exact realization of a Feistel network depends on the choice of the following parameters and design features:</a:t>
            </a:r>
            <a:endParaRPr lang="en-AU" sz="500" b="1" dirty="0" smtClean="0"/>
          </a:p>
          <a:p>
            <a:pPr eaLnBrk="1" hangingPunct="1">
              <a:lnSpc>
                <a:spcPct val="80000"/>
              </a:lnSpc>
              <a:buFontTx/>
              <a:buChar char="•"/>
            </a:pPr>
            <a:r>
              <a:rPr lang="en-AU" sz="500" b="1" dirty="0" smtClean="0"/>
              <a:t>block size</a:t>
            </a:r>
            <a:r>
              <a:rPr lang="en-AU" sz="500" dirty="0" smtClean="0"/>
              <a:t>  - increasing size improves security, but slows cipher </a:t>
            </a:r>
          </a:p>
          <a:p>
            <a:pPr eaLnBrk="1" hangingPunct="1">
              <a:lnSpc>
                <a:spcPct val="80000"/>
              </a:lnSpc>
              <a:buFontTx/>
              <a:buChar char="•"/>
            </a:pPr>
            <a:r>
              <a:rPr lang="en-AU" sz="500" b="1" dirty="0" smtClean="0"/>
              <a:t>key size</a:t>
            </a:r>
            <a:r>
              <a:rPr lang="en-AU" sz="500" dirty="0" smtClean="0"/>
              <a:t> - increasing size improves security, makes exhaustive key searching harder, but may slow cipher </a:t>
            </a:r>
          </a:p>
          <a:p>
            <a:pPr eaLnBrk="1" hangingPunct="1">
              <a:lnSpc>
                <a:spcPct val="80000"/>
              </a:lnSpc>
              <a:buFontTx/>
              <a:buChar char="•"/>
            </a:pPr>
            <a:r>
              <a:rPr lang="en-AU" sz="500" b="1" dirty="0" smtClean="0"/>
              <a:t>number of rounds</a:t>
            </a:r>
            <a:r>
              <a:rPr lang="en-AU" sz="500" dirty="0" smtClean="0"/>
              <a:t> - increasing number improves security, but slows cipher </a:t>
            </a:r>
          </a:p>
          <a:p>
            <a:pPr eaLnBrk="1" hangingPunct="1">
              <a:lnSpc>
                <a:spcPct val="80000"/>
              </a:lnSpc>
              <a:buFontTx/>
              <a:buChar char="•"/>
            </a:pPr>
            <a:r>
              <a:rPr lang="en-AU" sz="500" b="1" dirty="0" err="1" smtClean="0"/>
              <a:t>subkey</a:t>
            </a:r>
            <a:r>
              <a:rPr lang="en-AU" sz="500" b="1" dirty="0" smtClean="0"/>
              <a:t> generation</a:t>
            </a:r>
            <a:r>
              <a:rPr lang="en-AU" sz="500" dirty="0" smtClean="0"/>
              <a:t> algorithm - greater complexity can make analysis harder, but slows cipher </a:t>
            </a:r>
          </a:p>
          <a:p>
            <a:pPr eaLnBrk="1" hangingPunct="1">
              <a:lnSpc>
                <a:spcPct val="80000"/>
              </a:lnSpc>
              <a:buFontTx/>
              <a:buChar char="•"/>
            </a:pPr>
            <a:r>
              <a:rPr lang="en-AU" sz="500" b="1" dirty="0" smtClean="0"/>
              <a:t>round function</a:t>
            </a:r>
            <a:r>
              <a:rPr lang="en-AU" sz="500" dirty="0" smtClean="0"/>
              <a:t> - greater complexity can make analysis harder, but slows cipher </a:t>
            </a:r>
          </a:p>
          <a:p>
            <a:pPr eaLnBrk="1" hangingPunct="1">
              <a:lnSpc>
                <a:spcPct val="80000"/>
              </a:lnSpc>
              <a:buFontTx/>
              <a:buChar char="•"/>
            </a:pPr>
            <a:r>
              <a:rPr lang="en-US" sz="500" b="1" dirty="0" smtClean="0"/>
              <a:t>fast software en/decryption - </a:t>
            </a:r>
            <a:r>
              <a:rPr lang="en-US" sz="500" dirty="0" smtClean="0"/>
              <a:t>more recent concern for practical use </a:t>
            </a:r>
            <a:endParaRPr lang="en-US" sz="500" b="1" dirty="0" smtClean="0"/>
          </a:p>
          <a:p>
            <a:pPr eaLnBrk="1" hangingPunct="1">
              <a:lnSpc>
                <a:spcPct val="80000"/>
              </a:lnSpc>
              <a:buFontTx/>
              <a:buChar char="•"/>
            </a:pPr>
            <a:r>
              <a:rPr lang="en-US" sz="500" b="1" dirty="0" smtClean="0"/>
              <a:t>ease of analysis - for easier validation &amp; </a:t>
            </a:r>
            <a:r>
              <a:rPr lang="en-US" sz="500" dirty="0" smtClean="0"/>
              <a:t>testing of strength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3DD0276-B534-447D-BC8D-6355EA8C6381}" type="slidenum">
              <a:rPr lang="en-AU" smtClean="0"/>
              <a:pPr/>
              <a:t>28</a:t>
            </a:fld>
            <a:endParaRPr lang="en-AU"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Times-Roman" charset="0"/>
              </a:rPr>
              <a:t>We assume that it is impractical to decrypt a message on the basis of the cipher- text plus knowledge of the encryption/decryption algorithm, and do not need to keep the algorithm secret; rather we only need to keep the key secret. This feature of symmetric encryption is what makes it feasible for widespread use.</a:t>
            </a:r>
            <a:r>
              <a:rPr lang="en-US" smtClean="0"/>
              <a:t> It allows easy distribution of s/w and h/w implementations.</a:t>
            </a:r>
          </a:p>
          <a:p>
            <a:pPr eaLnBrk="1" hangingPunct="1"/>
            <a:r>
              <a:rPr lang="en-US" smtClean="0"/>
              <a:t>Can </a:t>
            </a:r>
            <a:r>
              <a:rPr lang="en-US" smtClean="0">
                <a:latin typeface="Times-Roman" charset="0"/>
              </a:rPr>
              <a:t>take a closer look at the essential elements of a symmetric encryption scheme: mathematically it can be considered a pair of functions with: </a:t>
            </a:r>
            <a:r>
              <a:rPr lang="en-US" smtClean="0"/>
              <a:t>plaintext X, ciphertext Y, key K, encryption algorithm E</a:t>
            </a:r>
            <a:r>
              <a:rPr lang="en-US" baseline="-25000" smtClean="0"/>
              <a:t>K</a:t>
            </a:r>
            <a:r>
              <a:rPr lang="en-US" smtClean="0"/>
              <a:t>, decryption algorithm D</a:t>
            </a:r>
            <a:r>
              <a:rPr lang="en-US" baseline="-25000" smtClean="0"/>
              <a:t>K</a:t>
            </a:r>
            <a:r>
              <a:rPr lang="en-US" smtClean="0"/>
              <a:t>.</a:t>
            </a:r>
          </a:p>
          <a:p>
            <a:pPr eaLnBrk="1" hangingPunct="1"/>
            <a:endParaRPr lang="en-A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A9BD19E5-E7CA-4BC4-BDD7-06F103F10B0C}" type="slidenum">
              <a:rPr lang="en-AU"/>
              <a:pPr/>
              <a:t>74</a:t>
            </a:fld>
            <a:endParaRPr lang="en-AU"/>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AU" smtClean="0"/>
              <a:t>The process of decryption with a Feistel cipher, as shown in Stallings Figure 3.3, is essentially the same as the encryption process. The rule is as follows: Use the ciphertext as input to the algorithm, but use the subkeys </a:t>
            </a:r>
            <a:r>
              <a:rPr lang="en-AU" i="1" smtClean="0"/>
              <a:t>Ki </a:t>
            </a:r>
            <a:r>
              <a:rPr lang="en-AU" smtClean="0"/>
              <a:t>in reverse order. That is, use </a:t>
            </a:r>
            <a:r>
              <a:rPr lang="en-AU" i="1" smtClean="0"/>
              <a:t>Kn </a:t>
            </a:r>
            <a:r>
              <a:rPr lang="en-AU" smtClean="0"/>
              <a:t>in the first round, </a:t>
            </a:r>
            <a:r>
              <a:rPr lang="en-AU" i="1" smtClean="0"/>
              <a:t>Kn</a:t>
            </a:r>
            <a:r>
              <a:rPr lang="en-AU" smtClean="0"/>
              <a:t>–1 in the second round, and so on until </a:t>
            </a:r>
            <a:r>
              <a:rPr lang="en-AU" i="1" smtClean="0"/>
              <a:t>K</a:t>
            </a:r>
            <a:r>
              <a:rPr lang="en-AU" smtClean="0"/>
              <a:t>1 is used in the last round. This is a nice feature because it means we need not implement two different algorithms, one for encryption and one for decryption.</a:t>
            </a:r>
          </a:p>
          <a:p>
            <a:pPr eaLnBrk="1" hangingPunct="1"/>
            <a:endParaRPr lang="en-A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B7C4F7FF-D8D2-44BB-8E1E-EAD0C2C16050}" type="slidenum">
              <a:rPr lang="en-AU"/>
              <a:pPr/>
              <a:t>75</a:t>
            </a:fld>
            <a:endParaRPr lang="en-AU"/>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The most widely used private key block cipher, is the Data Encryption Standard (DES). It was adopted in 1977 by the National Bureau of Standards as Federal Information Processing Standard 46 (FIPS PUB 46). DES encrypts data in 64-bit blocks using a 56-bit key. The DES enjoys widespread use. It has also been the subject of much controversy its security.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C276271F-CD8D-46A8-A76B-6FA2A65734BA}" type="slidenum">
              <a:rPr lang="en-AU"/>
              <a:pPr/>
              <a:t>76</a:t>
            </a:fld>
            <a:endParaRPr lang="en-AU"/>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r>
              <a:rPr lang="en-US" smtClean="0"/>
              <a:t>In the late 1960s, IBM set up a research project in computer cryptography led by Horst Feistel. The project concluded in 1971 with the development of the LUCIFER algorithm. </a:t>
            </a:r>
            <a:r>
              <a:rPr lang="en-US" smtClean="0">
                <a:latin typeface="Times-Roman" charset="0"/>
              </a:rPr>
              <a:t>LUCIFER is a Feistel block cipher that operates on blocks of 64 bits, using a key size of 128 bits.</a:t>
            </a:r>
            <a:endParaRPr lang="en-US" smtClean="0"/>
          </a:p>
          <a:p>
            <a:pPr eaLnBrk="1" hangingPunct="1"/>
            <a:r>
              <a:rPr lang="en-US" smtClean="0"/>
              <a:t>Because of the promising results produced by the LUCIFER project, IBM embarked on an effort, headed by Walter Tuchman and Carl Meyer, to develop a marketable commercial encryption product that ideally could be implemented on a single chip.  It involved not only IBM researchers but also outside consultants and technical advice from NSA. The outcome of this effort was a refined version of LUCIFER that was more resistant to cryptanalysis but that had a reduced key size of 56 bits, to fit on a single chip. </a:t>
            </a:r>
          </a:p>
          <a:p>
            <a:pPr eaLnBrk="1" hangingPunct="1"/>
            <a:r>
              <a:rPr lang="en-US" smtClean="0"/>
              <a:t>In 1973, the National Bureau of Standards (NBS) issued a request for proposals for a national cipher standard. IBM submitted the modified LUCIFER. It was by far the best algorithm proposed and was adopted in 1977 as the Data Encryption Standard. </a:t>
            </a:r>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516B4336-112C-43CB-A807-DA40C2BEDBB9}" type="slidenum">
              <a:rPr lang="en-AU"/>
              <a:pPr/>
              <a:t>77</a:t>
            </a:fld>
            <a:endParaRPr lang="en-AU"/>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Before its adoption as a standard, the proposed DES was subjected to intense &amp; continuing criticism over the size of its key &amp; the classified design criteria.</a:t>
            </a:r>
            <a:endParaRPr lang="en-AU" smtClean="0"/>
          </a:p>
          <a:p>
            <a:pPr eaLnBrk="1" hangingPunct="1"/>
            <a:r>
              <a:rPr lang="en-AU" smtClean="0"/>
              <a:t>Recent analysis has shown despite this controversy, that DES is well designed. DES is theoretically broken using Differential or Linear Cryptanalysis but in practise is unlikely to be a problem yet. Also rapid advances in computing speed though have rendered the 56 bit key susceptible to exhaustive key search, as predicted by Diffie &amp; Hellman. </a:t>
            </a:r>
          </a:p>
          <a:p>
            <a:pPr eaLnBrk="1" hangingPunct="1"/>
            <a:r>
              <a:rPr lang="en-US" smtClean="0"/>
              <a:t>DES has flourished and is widely used, especially in financial applications. It is still standardized for legacy systems, with either AES or triple DES for new applications.</a:t>
            </a:r>
            <a:endParaRPr lang="en-AU"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E90C4862-8FA7-44FE-BBEA-C379A81CA702}" type="slidenum">
              <a:rPr lang="en-AU"/>
              <a:pPr/>
              <a:t>78</a:t>
            </a:fld>
            <a:endParaRPr lang="en-AU"/>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Times-Roman" charset="0"/>
              </a:rPr>
              <a:t>The overall scheme for DES encryption is illustrated in Stallings Figure3.4, which takes as input 64-bits of data and of key.</a:t>
            </a:r>
            <a:endParaRPr lang="en-AU" smtClean="0"/>
          </a:p>
          <a:p>
            <a:pPr eaLnBrk="1" hangingPunct="1"/>
            <a:r>
              <a:rPr lang="en-AU" smtClean="0"/>
              <a:t>The left side shows the basic process for enciphering a 64-bit data block which consists of: </a:t>
            </a:r>
          </a:p>
          <a:p>
            <a:pPr eaLnBrk="1" hangingPunct="1"/>
            <a:r>
              <a:rPr lang="en-AU" smtClean="0"/>
              <a:t>- an initial permutation (IP) which shuffles the 64-bit input block</a:t>
            </a:r>
          </a:p>
          <a:p>
            <a:pPr eaLnBrk="1" hangingPunct="1"/>
            <a:r>
              <a:rPr lang="en-AU" smtClean="0"/>
              <a:t>- 16 rounds of a complex key dependent round function involving substitutions &amp; permutations</a:t>
            </a:r>
          </a:p>
          <a:p>
            <a:pPr eaLnBrk="1" hangingPunct="1"/>
            <a:r>
              <a:rPr lang="en-AU" smtClean="0"/>
              <a:t>- a final permutation, being the inverse of IP </a:t>
            </a:r>
            <a:endParaRPr lang="en-US" smtClean="0"/>
          </a:p>
          <a:p>
            <a:pPr eaLnBrk="1" hangingPunct="1"/>
            <a:r>
              <a:rPr lang="en-US" smtClean="0"/>
              <a:t>The right side shows the handling of the 56-bit key and consists of:</a:t>
            </a:r>
          </a:p>
          <a:p>
            <a:pPr eaLnBrk="1" hangingPunct="1"/>
            <a:r>
              <a:rPr lang="en-AU" smtClean="0"/>
              <a:t>- an initial permutation of the key (PC1) which selects 56-bits out of the 64-bits input, in two 28-bit halves </a:t>
            </a:r>
          </a:p>
          <a:p>
            <a:pPr eaLnBrk="1" hangingPunct="1"/>
            <a:r>
              <a:rPr lang="en-AU" smtClean="0"/>
              <a:t>- 16 stages to generate the 48-bit subkeys using a left circular shift and a permutation of the two 28-bit halves </a:t>
            </a:r>
          </a:p>
          <a:p>
            <a:pPr eaLnBrk="1" hangingPunct="1"/>
            <a:endParaRPr lang="en-US" smtClean="0"/>
          </a:p>
          <a:p>
            <a:pPr eaLnBrk="1" hangingPunct="1"/>
            <a:endParaRPr lang="en-AU"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3F815797-0F3E-461F-B7CF-21253EFD48CE}" type="slidenum">
              <a:rPr lang="en-AU"/>
              <a:pPr/>
              <a:t>79</a:t>
            </a:fld>
            <a:endParaRPr lang="en-AU"/>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fontScale="85000" lnSpcReduction="20000"/>
          </a:bodyPr>
          <a:lstStyle/>
          <a:p>
            <a:pPr eaLnBrk="1" hangingPunct="1"/>
            <a:r>
              <a:rPr lang="en-AU" dirty="0" smtClean="0"/>
              <a:t>The initial permutation and its inverse are defined by tables, as shown in Stallings Tables 3.2a and 3.2b, respectively. The tables are to be interpreted as follows. The input to a table consists of 64 bits numbered left to right from 1 to 64. The 64 entries in the permutation table contain a permutation of the numbers from 1 to 64. Each entry in the permutation table indicates the position of a numbered input bit in the output, which also consists of 64 bits.</a:t>
            </a:r>
            <a:endParaRPr lang="en-US" dirty="0" smtClean="0"/>
          </a:p>
          <a:p>
            <a:pPr eaLnBrk="1" hangingPunct="1"/>
            <a:r>
              <a:rPr lang="en-AU" dirty="0" smtClean="0"/>
              <a:t>Note that the bit numbering for DES reflects IBM mainframe practice, and is the opposite of what we now mostly use - so be careful! Numbers from Bit 1 (leftmost, most significant) to bit 32/48/64 etc (rightmost, least significant).</a:t>
            </a:r>
            <a:endParaRPr lang="en-US" dirty="0" smtClean="0"/>
          </a:p>
          <a:p>
            <a:pPr eaLnBrk="1" hangingPunct="1"/>
            <a:r>
              <a:rPr lang="en-US" dirty="0" smtClean="0"/>
              <a:t>Note that examples are specified using hexadecimal. </a:t>
            </a:r>
          </a:p>
          <a:p>
            <a:pPr eaLnBrk="1" hangingPunct="1"/>
            <a:r>
              <a:rPr lang="en-US" dirty="0" smtClean="0"/>
              <a:t>Here a 64-bit plaintext value of </a:t>
            </a:r>
            <a:r>
              <a:rPr lang="en-AU" sz="500" dirty="0" smtClean="0">
                <a:latin typeface="Courier New" pitchFamily="49" charset="0"/>
              </a:rPr>
              <a:t>“675a6967 5e5a6b5a” (written in left &amp; right halves)  after permuting with IP becomes “ffb2194d 004df6fb”.</a:t>
            </a:r>
            <a:endParaRPr lang="en-US" dirty="0" smtClean="0"/>
          </a:p>
          <a:p>
            <a:pPr eaLnBrk="1" hangingPunct="1"/>
            <a:endParaRPr lang="en-AU" dirty="0" smtClean="0"/>
          </a:p>
          <a:p>
            <a:pPr eaLnBrk="1" hangingPunct="1"/>
            <a:endParaRPr lang="en-AU"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24EC6A39-A82A-47FF-94FA-DF7C922CAA94}" type="slidenum">
              <a:rPr lang="en-AU"/>
              <a:pPr/>
              <a:t>80</a:t>
            </a:fld>
            <a:endParaRPr lang="en-AU"/>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Detail here the internal structure of the DES round function F, which takes R half &amp; subkey, and processes them through E, add subkey, S &amp; P.</a:t>
            </a:r>
          </a:p>
          <a:p>
            <a:pPr eaLnBrk="1" hangingPunct="1"/>
            <a:r>
              <a:rPr lang="en-US" smtClean="0"/>
              <a:t>This follows the classic structure for a feistel cipher.</a:t>
            </a:r>
          </a:p>
          <a:p>
            <a:pPr eaLnBrk="1" hangingPunct="1"/>
            <a:r>
              <a:rPr lang="en-US" smtClean="0"/>
              <a:t>Note that the s-boxes provide the “confusion” of data and key values, whilst the permutation P then spreads this as widely as possible, so each S-box output affects as many S-box inputs in the next round as possible, giving “diffusion”.</a:t>
            </a:r>
            <a:endParaRPr lang="en-A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BFC4FCB-5A5C-4531-86AD-593EDA1BBCA6}" type="slidenum">
              <a:rPr lang="en-AU"/>
              <a:pPr/>
              <a:t>81</a:t>
            </a:fld>
            <a:endParaRPr lang="en-AU"/>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Stallings Figure 3.6 illustrates the internal structure of the DES round function F. The </a:t>
            </a:r>
            <a:r>
              <a:rPr lang="en-US" smtClean="0">
                <a:latin typeface="Times-Roman" charset="0"/>
              </a:rPr>
              <a:t>R input is first expanded to 48 bits by using expansion table E that defines a permutation plus an expansion that involves duplication of 16 of the R bits (Stallings Table 3.2c). The resulting 48 bits are XORed with Ki.</a:t>
            </a:r>
            <a:r>
              <a:rPr lang="en-US" smtClean="0">
                <a:latin typeface="Helvetica" charset="0"/>
              </a:rPr>
              <a:t> </a:t>
            </a:r>
            <a:r>
              <a:rPr lang="en-US" smtClean="0">
                <a:latin typeface="Times-Roman" charset="0"/>
              </a:rPr>
              <a:t>This 48-bit result passes through a substitution function comprising 8 S-boxes which each map 6 input bits to 4 output bits, producing a 32-bit output, which is then permuted by permutation P as defined by Stallings Table 3.2d. </a:t>
            </a:r>
            <a:endParaRPr lang="en-AU" smtClean="0">
              <a:latin typeface="Times-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E47950A6-BBA3-461C-85DF-0E5C01F6E396}" type="slidenum">
              <a:rPr lang="en-AU"/>
              <a:pPr/>
              <a:t>82</a:t>
            </a:fld>
            <a:endParaRPr lang="en-AU"/>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AU" smtClean="0"/>
              <a:t>The substitution consists of a set of eight S-boxes, each of which accepts 6 bits as input and produces 4 bits as output. These transformations are defined in Stallings Table 3.3, which is interpreted as follows: The first and last bits of the input to box S</a:t>
            </a:r>
            <a:r>
              <a:rPr lang="en-AU" i="1" smtClean="0"/>
              <a:t>i </a:t>
            </a:r>
            <a:r>
              <a:rPr lang="en-AU" smtClean="0"/>
              <a:t>form a 2-bit binary number to select one of four substitutions defined by the four rows in the table for S</a:t>
            </a:r>
            <a:r>
              <a:rPr lang="en-AU" i="1" smtClean="0"/>
              <a:t>i</a:t>
            </a:r>
            <a:r>
              <a:rPr lang="en-AU" smtClean="0"/>
              <a:t>. The middle four bits select one of the sixteen columns. The decimal value in the cell selected by the row and column is then converted to its 4-bit representation to produce the output. For example, in S1, for input 011001, the row is 01 (row 1) and the column is 1100 (column 12). The value in row 1, column 12 is 9, so the output is 1001.</a:t>
            </a:r>
          </a:p>
          <a:p>
            <a:pPr eaLnBrk="1" hangingPunct="1"/>
            <a:endParaRPr lang="en-AU" smtClean="0"/>
          </a:p>
          <a:p>
            <a:pPr eaLnBrk="1" hangingPunct="1"/>
            <a:r>
              <a:rPr lang="en-AU" smtClean="0"/>
              <a:t>The example lists 8 6-bit values (ie 18 in hex is 011000 in binary, 09 hex is 001001 binary, 12 hex is 010010  binary, 3d hex is 111101 binary etc), each of which is replaced following the process detailed above using the appropriate S-box. ie</a:t>
            </a:r>
          </a:p>
          <a:p>
            <a:pPr eaLnBrk="1" hangingPunct="1"/>
            <a:r>
              <a:rPr lang="en-AU" smtClean="0"/>
              <a:t>S1(011000) lookup row 00 col 1100 in S1 to get 5</a:t>
            </a:r>
          </a:p>
          <a:p>
            <a:pPr eaLnBrk="1" hangingPunct="1"/>
            <a:r>
              <a:rPr lang="en-AU" smtClean="0"/>
              <a:t>S2(001001) lookup row 01 col 0100 in S2 to get 15 = f in hex</a:t>
            </a:r>
          </a:p>
          <a:p>
            <a:pPr eaLnBrk="1" hangingPunct="1"/>
            <a:r>
              <a:rPr lang="en-AU" smtClean="0"/>
              <a:t>S3(010010) lookup row 00 col 1001 in S3 to get 13 = d in hex</a:t>
            </a:r>
          </a:p>
          <a:p>
            <a:pPr eaLnBrk="1" hangingPunct="1"/>
            <a:r>
              <a:rPr lang="en-AU" smtClean="0"/>
              <a:t>S4(111101) lookup row 11 col 1110 in S4 to get 2 etc</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D36039B-3E4C-4082-80AE-5F7AA08ACF97}" type="slidenum">
              <a:rPr lang="en-AU"/>
              <a:pPr/>
              <a:t>83</a:t>
            </a:fld>
            <a:endParaRPr lang="en-AU"/>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AU" smtClean="0"/>
              <a:t>The DES Key Schedule generates the subkeys needed for each data encryption round. The 64-bit </a:t>
            </a:r>
            <a:r>
              <a:rPr lang="en-US" smtClean="0">
                <a:latin typeface="Times-Roman" charset="0"/>
              </a:rPr>
              <a:t>key input is first processed by Permuted Choice One (Stallings Table 3.4b). The resulting 56-bit key is then treated as two 28-bit quantities C &amp; D. In each round, these are separately processed throgh a circular left shift (rotation) of 1 or 2bits as shown in Stallings Table 3.4d. These shifted values serve as input to the next round of the key schedule. They also serve as input to Permuted Choice Two (Stallings Table 3.4c), which produces a 48-bit output that serves as input to the round function F.</a:t>
            </a:r>
            <a:endParaRPr lang="en-AU" smtClean="0"/>
          </a:p>
          <a:p>
            <a:pPr eaLnBrk="1" hangingPunct="1"/>
            <a:endParaRPr lang="en-AU" smtClean="0"/>
          </a:p>
          <a:p>
            <a:pPr eaLnBrk="1" hangingPunct="1"/>
            <a:r>
              <a:rPr lang="en-AU" smtClean="0"/>
              <a:t>The 56 bit key size comes from security considerations as we know now. It was big enough so that an exhaustive key search was about as hard as the best direct attack (a form of differential cryptanalysis called a T-attack, known by the IBM &amp; NSA researchers), but no bigger. The extra 8 bits were then used as parity (error detecting) bits, which makes sense given the original design use for hardware communications links. However we hit an incompatibility with simple s/w implementations since the top bit in each byte is 0 (since ASCII only uses 7 bits), but the DES key schedule throws away the bottom bit! A good implementation needs to be cleverer! </a:t>
            </a:r>
            <a:endParaRPr lang="en-US" smtClean="0"/>
          </a:p>
          <a:p>
            <a:pPr eaLnBrk="1" hangingPunct="1"/>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C336BC1-966A-4121-B59B-33E014A49278}" type="slidenum">
              <a:rPr lang="en-AU" smtClean="0"/>
              <a:pPr/>
              <a:t>29</a:t>
            </a:fld>
            <a:endParaRPr lang="en-AU" smtClean="0"/>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r>
              <a:rPr lang="en-US" smtClean="0">
                <a:latin typeface="Times-Roman" charset="0"/>
              </a:rPr>
              <a:t>Cryptographic systems can be characterized along these three independent dimensions.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fld id="{B2436870-CC31-4A63-8C45-E6FA1DAF3D63}" type="slidenum">
              <a:rPr lang="en-AU"/>
              <a:pPr/>
              <a:t>84</a:t>
            </a:fld>
            <a:endParaRPr lang="en-AU"/>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p:spPr>
        <p:txBody>
          <a:bodyPr/>
          <a:lstStyle/>
          <a:p>
            <a:pPr eaLnBrk="1" hangingPunct="1"/>
            <a:r>
              <a:rPr lang="en-US" smtClean="0">
                <a:latin typeface="Times-Roman" charset="0"/>
              </a:rPr>
              <a:t>As with any Feistel cipher, DES decryption uses the same algorithm as encryption except that the subkeys are used in reverse order SK16 .. SK1.</a:t>
            </a:r>
          </a:p>
          <a:p>
            <a:pPr eaLnBrk="1" hangingPunct="1"/>
            <a:r>
              <a:rPr lang="en-US" smtClean="0">
                <a:latin typeface="Times-Roman" charset="0"/>
              </a:rPr>
              <a:t>If you trace through the DES overview diagram can see how each decryption step top to bottom with reversed subkeys, undoes the equivalent encryption step moving from bottom to top.</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528E51F0-E23F-4189-856F-D6C3F532CF53}" type="slidenum">
              <a:rPr lang="en-AU"/>
              <a:pPr/>
              <a:t>85</a:t>
            </a:fld>
            <a:endParaRPr lang="en-AU"/>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If the change were small, this might provide a way to reduce the size of the plaintext or key space to be searched. </a:t>
            </a:r>
            <a:r>
              <a:rPr lang="en-US" smtClean="0">
                <a:latin typeface="Times-Roman" charset="0"/>
              </a:rPr>
              <a:t>DES exhibits a strong avalanche effect, as may be seen in Stallings Table 3.5.</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0BB0D894-3A82-4503-B3BD-A5FC4F586C8B}" type="slidenum">
              <a:rPr lang="en-AU"/>
              <a:pPr/>
              <a:t>86</a:t>
            </a:fld>
            <a:endParaRPr lang="en-A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Times-Roman" charset="0"/>
              </a:rPr>
              <a:t>Since its adoption as a federal standard, there have been lingering concerns about the level of security provided by DES in two areas: key size and the nature of the algorithm.</a:t>
            </a:r>
            <a:endParaRPr lang="en-AU" smtClean="0"/>
          </a:p>
          <a:p>
            <a:pPr eaLnBrk="1" hangingPunct="1"/>
            <a:r>
              <a:rPr lang="en-US" smtClean="0">
                <a:latin typeface="Times-Roman" charset="0"/>
              </a:rPr>
              <a:t>With a key length of 56 bits, there are 2^56 possible keys, which is approximately 7.2*10^16 keys. Thus a brute-force attack appeared impractical. </a:t>
            </a:r>
            <a:endParaRPr lang="en-AU" smtClean="0"/>
          </a:p>
          <a:p>
            <a:pPr eaLnBrk="1" hangingPunct="1"/>
            <a:r>
              <a:rPr lang="en-AU" smtClean="0"/>
              <a:t>However DES was finally and definitively proved insecure in July 1998, when the Electronic Frontier Foundation (EFF) announced that it had broken a DES encryption using a special-purpose "DES cracker" machine that was built for less than $250,000. The attack took less than three days. The EFF has published a detailed description of the machine, enabling others to build their own cracker [EFF98].</a:t>
            </a:r>
          </a:p>
          <a:p>
            <a:pPr eaLnBrk="1" hangingPunct="1"/>
            <a:r>
              <a:rPr lang="en-AU" smtClean="0"/>
              <a:t>There have been other demonstrated breaks of the DES using both large networks of computers &amp; dedicated h/w, including: </a:t>
            </a:r>
          </a:p>
          <a:p>
            <a:pPr eaLnBrk="1" hangingPunct="1"/>
            <a:r>
              <a:rPr lang="en-AU" smtClean="0"/>
              <a:t>- 1997 on a large network of computers in a few months </a:t>
            </a:r>
          </a:p>
          <a:p>
            <a:pPr eaLnBrk="1" hangingPunct="1"/>
            <a:r>
              <a:rPr lang="en-AU" smtClean="0"/>
              <a:t>- 1998 on dedicated h/w (EFF) in a few days </a:t>
            </a:r>
          </a:p>
          <a:p>
            <a:pPr eaLnBrk="1" hangingPunct="1"/>
            <a:r>
              <a:rPr lang="en-AU" smtClean="0"/>
              <a:t>- 1999 above combined in 22hrs!</a:t>
            </a:r>
          </a:p>
          <a:p>
            <a:pPr eaLnBrk="1" hangingPunct="1"/>
            <a:r>
              <a:rPr lang="en-US" smtClean="0">
                <a:latin typeface="Times-Roman" charset="0"/>
              </a:rPr>
              <a:t>It is important to note that there is more to a key-search attack than simply running through all possible keys. Unless known plaintext is provided, the analyst must be able to recognize plaintext as plaintext.</a:t>
            </a:r>
          </a:p>
          <a:p>
            <a:pPr eaLnBrk="1" hangingPunct="1"/>
            <a:r>
              <a:rPr lang="en-US" smtClean="0">
                <a:latin typeface="Times-Roman" charset="0"/>
              </a:rPr>
              <a:t>Clearly </a:t>
            </a:r>
            <a:r>
              <a:rPr lang="en-US" smtClean="0"/>
              <a:t>must now consider alternatives to DES</a:t>
            </a:r>
            <a:r>
              <a:rPr lang="en-US" smtClean="0">
                <a:latin typeface="Times-Roman" charset="0"/>
              </a:rPr>
              <a:t>, the most important of which are AES and triple DES.</a:t>
            </a:r>
            <a:endParaRPr lang="en-AU" smtClean="0"/>
          </a:p>
          <a:p>
            <a:pPr eaLnBrk="1" hangingPunct="1"/>
            <a:endParaRPr lang="en-A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FDF941CD-0E0A-44C9-8819-52757852CE84}" type="slidenum">
              <a:rPr lang="en-AU"/>
              <a:pPr/>
              <a:t>87</a:t>
            </a:fld>
            <a:endParaRPr lang="en-AU"/>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pPr eaLnBrk="1" hangingPunct="1"/>
            <a:r>
              <a:rPr lang="en-US" smtClean="0">
                <a:latin typeface="Times-Roman" charset="0"/>
              </a:rPr>
              <a:t>Another concern is the possibility that cryptanalysis is possible by exploiting the characteristics of the DES algorithm. The focus of concern has been on the eight substitution tables, or S-boxes, that are used in each iteration. These techniques </a:t>
            </a:r>
            <a:r>
              <a:rPr lang="en-AU" smtClean="0"/>
              <a:t>utilise some deep structure of the cipher by gathering information about encryptions so that eventually you can recover some/all of the sub-key bits, and then exhaustively search for the rest if necessary. Generally these are statistical attacks which depend on the amount of information gathered for their likelihood of success. Attacks of this form include differential cryptanalysis. linear cryptanalysis, and related key attacks.</a:t>
            </a:r>
          </a:p>
          <a:p>
            <a:pPr eaLnBrk="1" hangingPunct="1"/>
            <a:endParaRPr lang="en-US" smtClean="0">
              <a:latin typeface="Times-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619A642B-EDF3-44C8-98AE-15438825F99F}" type="slidenum">
              <a:rPr lang="en-AU"/>
              <a:pPr/>
              <a:t>88</a:t>
            </a:fld>
            <a:endParaRPr lang="en-AU"/>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Times-Roman" charset="0"/>
              </a:rPr>
              <a:t>We will discuss timing attacks in more detail later, as they relate to public-key algorithms. However,the issue may also be relevant for symmetric ciphers. A timing attack is one in which information about the key or the plaintext is obtained by observing how long it takes a given implementation to perform decryptions on various ciphertexts. A timing attack exploits the fact that an encryption or decryption algorithm often takes slightly different amounts of time on different inputs.</a:t>
            </a:r>
            <a:r>
              <a:rPr lang="en-US" smtClean="0"/>
              <a:t> The AES analysis process has highlighted this attack approach, and showed that it is a concern particularly with smartcard implementations, though </a:t>
            </a:r>
            <a:r>
              <a:rPr lang="en-US" smtClean="0">
                <a:latin typeface="Times-Roman" charset="0"/>
              </a:rPr>
              <a:t>DES appears to be fairly resistant to a successful timing attack.</a:t>
            </a:r>
            <a:endParaRPr lang="en-AU" smtClean="0">
              <a:latin typeface="Times-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EA697A78-8E77-4595-8B97-E432EFBEE24F}" type="slidenum">
              <a:rPr lang="en-AU"/>
              <a:pPr/>
              <a:t>89</a:t>
            </a:fld>
            <a:endParaRPr lang="en-AU"/>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Biham &amp; Shamir </a:t>
            </a:r>
            <a:r>
              <a:rPr lang="en-AU" smtClean="0"/>
              <a:t>show Differential Cryptanalysis can be successfully used to cryptanalyse the DES with an effort on the order of 2</a:t>
            </a:r>
            <a:r>
              <a:rPr lang="en-AU" baseline="30000" smtClean="0"/>
              <a:t>47 </a:t>
            </a:r>
            <a:r>
              <a:rPr lang="en-US" smtClean="0">
                <a:latin typeface="Times-Roman" charset="0"/>
              </a:rPr>
              <a:t>encryptions, </a:t>
            </a:r>
            <a:r>
              <a:rPr lang="en-AU" smtClean="0"/>
              <a:t>requiring 2</a:t>
            </a:r>
            <a:r>
              <a:rPr lang="en-AU" baseline="30000" smtClean="0"/>
              <a:t>47</a:t>
            </a:r>
            <a:r>
              <a:rPr lang="en-AU" smtClean="0"/>
              <a:t> chosen plaintexts. They also </a:t>
            </a:r>
            <a:r>
              <a:rPr lang="en-US" smtClean="0">
                <a:latin typeface="Times-Roman" charset="0"/>
              </a:rPr>
              <a:t>demonstrated this form of attack on a variety of encryption algorithms and hash functions.</a:t>
            </a:r>
            <a:endParaRPr lang="en-AU" smtClean="0"/>
          </a:p>
          <a:p>
            <a:pPr eaLnBrk="1" hangingPunct="1"/>
            <a:r>
              <a:rPr lang="en-AU" smtClean="0"/>
              <a:t>Differential cryptanalysis was known to the IBM DES design team as early as 1974 (as a T attack), and influenced the design of the S-boxes and the permutation P to improve its resistance to it. Compare DES’s security with the cryptanalysis of an eight-round LUCIFER algorithm which requires only 256 chosen plaintexts, verses an attack on an eight-round version of DES requires 2</a:t>
            </a:r>
            <a:r>
              <a:rPr lang="en-AU" baseline="30000" smtClean="0"/>
              <a:t>14</a:t>
            </a:r>
            <a:r>
              <a:rPr lang="en-AU" smtClean="0"/>
              <a:t> chosen plaintexts.</a:t>
            </a:r>
          </a:p>
          <a:p>
            <a:pPr eaLnBrk="1" hangingPunct="1"/>
            <a:endParaRPr lang="en-AU" smtClean="0"/>
          </a:p>
          <a:p>
            <a:pPr eaLnBrk="1" hangingPunct="1"/>
            <a:endParaRPr lang="en-AU" smtClean="0"/>
          </a:p>
          <a:p>
            <a:pPr eaLnBrk="1" hangingPunct="1"/>
            <a:endParaRPr lang="en-AU" smtClean="0"/>
          </a:p>
          <a:p>
            <a:pPr eaLnBrk="1" hangingPunct="1"/>
            <a:endParaRPr lang="en-AU"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62527C79-25E4-445F-99CE-62EC57F58C4D}" type="slidenum">
              <a:rPr lang="en-AU"/>
              <a:pPr/>
              <a:t>90</a:t>
            </a:fld>
            <a:endParaRPr lang="en-AU"/>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a:ln/>
        </p:spPr>
        <p:txBody>
          <a:bodyPr/>
          <a:lstStyle/>
          <a:p>
            <a:pPr eaLnBrk="1" hangingPunct="1"/>
            <a:r>
              <a:rPr lang="en-US" smtClean="0">
                <a:latin typeface="Times-Roman" charset="0"/>
              </a:rPr>
              <a:t>The differential cryptanalysis attack is complex. The rationale behind differential cryptanalysis is to observe the behavior of pairs of text blocks evolving along each round of the cipher, instead of observing the evolution of a single text block. Each round of DES maps the right-hand input into the left-hand output and sets the right-hand output to be a function of the left-hand input and the subkey for this round, which means you </a:t>
            </a:r>
            <a:r>
              <a:rPr lang="en-AU" smtClean="0"/>
              <a:t>cannot trace values back through cipher without knowing the value of the key. Differential Cryptanalysis compares two related pairs of encryptions, which can leak information about the key, given a sufficiently large number of suitable pairs.</a:t>
            </a:r>
          </a:p>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2446237B-D4F0-449B-8297-DE7231D89DC1}" type="slidenum">
              <a:rPr lang="en-AU"/>
              <a:pPr/>
              <a:t>91</a:t>
            </a:fld>
            <a:endParaRPr lang="en-AU"/>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AU" smtClean="0"/>
              <a:t>This attack is known as </a:t>
            </a:r>
            <a:r>
              <a:rPr lang="en-AU" b="1" smtClean="0"/>
              <a:t>Differential Cryptanalysis</a:t>
            </a:r>
            <a:r>
              <a:rPr lang="en-AU" smtClean="0"/>
              <a:t> because the analysis compares </a:t>
            </a:r>
            <a:r>
              <a:rPr lang="en-AU" b="1" smtClean="0"/>
              <a:t>differences</a:t>
            </a:r>
            <a:r>
              <a:rPr lang="en-AU" smtClean="0"/>
              <a:t> between two related encryptions, and looks for a </a:t>
            </a:r>
            <a:r>
              <a:rPr lang="en-AU" b="1" smtClean="0"/>
              <a:t>known difference in</a:t>
            </a:r>
            <a:r>
              <a:rPr lang="en-AU" smtClean="0"/>
              <a:t> leading to a </a:t>
            </a:r>
            <a:r>
              <a:rPr lang="en-AU" b="1" smtClean="0"/>
              <a:t>known difference out</a:t>
            </a:r>
            <a:r>
              <a:rPr lang="en-AU" smtClean="0"/>
              <a:t> with some (pretty small but still significant) probability. </a:t>
            </a:r>
            <a:r>
              <a:rPr lang="en-US" smtClean="0">
                <a:latin typeface="Times-Roman" charset="0"/>
              </a:rPr>
              <a:t>If a number of such differences are determined, it is feasible to determine the subkey used in the function f.</a:t>
            </a:r>
          </a:p>
          <a:p>
            <a:pPr eaLnBrk="1" hangingPunct="1"/>
            <a:r>
              <a:rPr lang="en-AU" smtClean="0"/>
              <a:t>Shown here is the equation from Stallings section 3.4 which shows how this removes the influence of the key, hence enabling the analysis.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B19AAE1D-01F1-49DB-85CD-E87D6B2E983F}" type="slidenum">
              <a:rPr lang="en-AU"/>
              <a:pPr/>
              <a:t>92</a:t>
            </a:fld>
            <a:endParaRPr lang="en-AU"/>
          </a:p>
        </p:txBody>
      </p:sp>
      <p:sp>
        <p:nvSpPr>
          <p:cNvPr id="67587" name="Rectangle 1026"/>
          <p:cNvSpPr>
            <a:spLocks noGrp="1" noRot="1" noChangeAspect="1" noChangeArrowheads="1" noTextEdit="1"/>
          </p:cNvSpPr>
          <p:nvPr>
            <p:ph type="sldImg"/>
          </p:nvPr>
        </p:nvSpPr>
        <p:spPr>
          <a:ln/>
        </p:spPr>
      </p:sp>
      <p:sp>
        <p:nvSpPr>
          <p:cNvPr id="67588" name="Rectangle 1027"/>
          <p:cNvSpPr>
            <a:spLocks noGrp="1" noChangeArrowheads="1"/>
          </p:cNvSpPr>
          <p:nvPr>
            <p:ph type="body" idx="1"/>
          </p:nvPr>
        </p:nvSpPr>
        <p:spPr>
          <a:noFill/>
          <a:ln/>
        </p:spPr>
        <p:txBody>
          <a:bodyPr/>
          <a:lstStyle/>
          <a:p>
            <a:pPr eaLnBrk="1" hangingPunct="1"/>
            <a:r>
              <a:rPr lang="en-US" smtClean="0">
                <a:latin typeface="Times-Roman" charset="0"/>
              </a:rPr>
              <a:t>The overall strategy of differential cryptanalysis is based on these considerations for a single round. The procedure is to begin with two plaintext messages m and m’ with a given difference and trace through a probable pattern of differences after each round to yield a probable difference for the ciphertext. You submit m and m’ for encryption to determine the actual difference under the unknown key and compare the result to the probable difference. If there is a match, then suspect that all the probable patterns at all the intermediate rounds are correct. With that assumption, can make some deductions about the key bits. This procedure must be repeated many times to determine all the key bits.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2D38CCBA-87D5-49D2-9B37-16BA69FB7048}" type="slidenum">
              <a:rPr lang="en-AU"/>
              <a:pPr/>
              <a:t>93</a:t>
            </a:fld>
            <a:endParaRPr lang="en-AU"/>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Stallings</a:t>
            </a:r>
            <a:r>
              <a:rPr lang="en-US" smtClean="0">
                <a:latin typeface="Times-Roman" charset="0"/>
              </a:rPr>
              <a:t> Figure 3.7 illustrates the propagation of differences through three rounds of DES. The probabilities shown on the right refer to the probability that a given set of intermediate differences will appear as a function of the input differences. Overall, after three rounds the probability that the output difference is as shown is equal to 0.25*1*0.25=0.0625.</a:t>
            </a:r>
            <a:r>
              <a:rPr lang="en-US" smtClean="0">
                <a:latin typeface="Helvetica" charset="0"/>
              </a:rPr>
              <a:t> Since the output difference is the same as the input, this 3 round pattern can be iterated over a larger number of rounds, with probabilities</a:t>
            </a:r>
          </a:p>
          <a:p>
            <a:pPr eaLnBrk="1" hangingPunct="1"/>
            <a:r>
              <a:rPr lang="en-US" smtClean="0">
                <a:latin typeface="Helvetica" charset="0"/>
              </a:rPr>
              <a:t>multiplying to be successively smaller.</a:t>
            </a:r>
            <a:endParaRPr lang="en-US" smtClean="0"/>
          </a:p>
          <a:p>
            <a:pPr eaLnBrk="1" hangingPunct="1"/>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911529B-51C0-4750-B790-B02D24419081}" type="slidenum">
              <a:rPr lang="en-AU" smtClean="0"/>
              <a:pPr/>
              <a:t>30</a:t>
            </a:fld>
            <a:endParaRPr lang="en-AU" smtClean="0"/>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r>
              <a:rPr lang="en-US" smtClean="0">
                <a:latin typeface="Times-Roman" charset="0"/>
              </a:rPr>
              <a:t>Typically objective is to recover the key in use rather then simply to recover the plaintext of a single ciphertext.</a:t>
            </a:r>
          </a:p>
          <a:p>
            <a:pPr eaLnBrk="1" hangingPunct="1"/>
            <a:r>
              <a:rPr lang="en-US" smtClean="0">
                <a:latin typeface="Times-Roman" charset="0"/>
              </a:rPr>
              <a:t>There are two general approaches:</a:t>
            </a:r>
          </a:p>
          <a:p>
            <a:pPr eaLnBrk="1" hangingPunct="1">
              <a:buFontTx/>
              <a:buChar char="•"/>
            </a:pPr>
            <a:r>
              <a:rPr lang="en-US" smtClean="0">
                <a:latin typeface="Times-Roman" charset="0"/>
              </a:rPr>
              <a:t>Cryptanalytic attacks rely on the nature of the algorithm plus perhaps some knowledge of the general characteristics of the plaintext or even some sample plaintext-ciphertext pairs.</a:t>
            </a:r>
          </a:p>
          <a:p>
            <a:pPr eaLnBrk="1" hangingPunct="1">
              <a:buFontTx/>
              <a:buChar char="•"/>
            </a:pPr>
            <a:r>
              <a:rPr lang="en-US" smtClean="0">
                <a:latin typeface="Times-Roman" charset="0"/>
              </a:rPr>
              <a:t>Brute-force attacks</a:t>
            </a:r>
            <a:r>
              <a:rPr lang="en-US" smtClean="0">
                <a:latin typeface="Helvetica" charset="0"/>
              </a:rPr>
              <a:t> </a:t>
            </a:r>
            <a:r>
              <a:rPr lang="en-US" smtClean="0">
                <a:latin typeface="Times-Roman" charset="0"/>
              </a:rPr>
              <a:t>try every possible key on a piece of ciphertext until an intelligible translation into plaintext is obtained. On average,half of all possible keys must be tried to achieve success.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6883271D-4FB7-4EA8-AA9F-F2A362AAA231}" type="slidenum">
              <a:rPr lang="en-AU"/>
              <a:pPr/>
              <a:t>94</a:t>
            </a:fld>
            <a:endParaRPr lang="en-AU"/>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AU" dirty="0" smtClean="0"/>
              <a:t>Differential Cryptanalysis</a:t>
            </a:r>
            <a:r>
              <a:rPr lang="en-US" dirty="0" smtClean="0"/>
              <a:t> works by </a:t>
            </a:r>
            <a:r>
              <a:rPr lang="en-AU" sz="600" dirty="0" smtClean="0"/>
              <a:t>performing the attack by repeatedly encrypting plaintext pairs with known input XOR until obtain desired output XOR.</a:t>
            </a:r>
            <a:r>
              <a:rPr lang="en-US" dirty="0" smtClean="0"/>
              <a:t> See [BIHA93] for detailed descriptions. Attack on full DES requires </a:t>
            </a:r>
            <a:r>
              <a:rPr lang="en-AU" dirty="0" smtClean="0"/>
              <a:t>an effort on the order of 2</a:t>
            </a:r>
            <a:r>
              <a:rPr lang="en-AU" baseline="30000" dirty="0" smtClean="0"/>
              <a:t>47 </a:t>
            </a:r>
            <a:r>
              <a:rPr lang="en-US" dirty="0" smtClean="0">
                <a:latin typeface="Times-Roman" charset="0"/>
              </a:rPr>
              <a:t>encryptions</a:t>
            </a:r>
            <a:r>
              <a:rPr lang="en-AU" dirty="0" smtClean="0"/>
              <a:t>, requiring 2</a:t>
            </a:r>
            <a:r>
              <a:rPr lang="en-AU" baseline="30000" dirty="0" smtClean="0"/>
              <a:t>47</a:t>
            </a:r>
            <a:r>
              <a:rPr lang="en-AU" dirty="0" smtClean="0"/>
              <a:t> chosen plaintexts to be encrypted, with a considerable amount of analysis – in practise exhaustive search is still easier, even though up to 2</a:t>
            </a:r>
            <a:r>
              <a:rPr lang="en-AU" baseline="30000" dirty="0" smtClean="0"/>
              <a:t>55</a:t>
            </a:r>
            <a:r>
              <a:rPr lang="en-AU" dirty="0" smtClean="0"/>
              <a:t> encryptions are required for this.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64A802C2-DA95-401E-8231-16DA95C35416}" type="slidenum">
              <a:rPr lang="en-AU"/>
              <a:pPr/>
              <a:t>95</a:t>
            </a:fld>
            <a:endParaRPr lang="en-AU"/>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Times-Roman" charset="0"/>
              </a:rPr>
              <a:t>A more recent development is linear cryptanalysis. This attack is based on finding linear approximations to describe the transformations performed in DES. This method can find a DES key given 2^43 known plaintexts, as compared to 2^47 chosen plaintexts for differential cryptanalysis. Although this is a minor improvement, because it may be easier to acquire known plaintext rather than chosen plaintext, it still leaves linear cryptanalysis infeasible as an attack on DES.</a:t>
            </a:r>
            <a:r>
              <a:rPr lang="en-AU" smtClean="0"/>
              <a:t> Again, this attack uses structure not seen before. </a:t>
            </a:r>
            <a:r>
              <a:rPr lang="en-US" smtClean="0">
                <a:latin typeface="Times-Roman" charset="0"/>
              </a:rPr>
              <a:t>So far, little work has been done by other groups to validate the linear cryptanalytic approach. </a:t>
            </a:r>
            <a:endParaRPr lang="en-AU" smtClean="0">
              <a:latin typeface="Times-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8F3BE0A8-A65C-4DB5-9D7D-7394008C11FA}" type="slidenum">
              <a:rPr lang="en-AU"/>
              <a:pPr/>
              <a:t>96</a:t>
            </a:fld>
            <a:endParaRPr lang="en-AU"/>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Times-Roman" charset="0"/>
              </a:rPr>
              <a:t>The objective of linear cryptanalysis is to find an effective linear equation relating some plaintext, ciphertext and key bits that holds with probability p&lt;&gt;0.5 as shown. Once a proposed relation is determined, the procedure is to compute the results of the left-hand side of the equation for a large number of plaintext-ciphertext pairs, in order to determine whether the sum of the key bits is 0 or 1, thus giving 1 bit of info about them. This is repeated for other equations and many pairs to derive some of the key bit values.</a:t>
            </a:r>
            <a:r>
              <a:rPr lang="en-AU" smtClean="0">
                <a:latin typeface="Times-Roman" charset="0"/>
              </a:rPr>
              <a:t> </a:t>
            </a:r>
            <a:r>
              <a:rPr lang="en-US" smtClean="0">
                <a:latin typeface="Times-Roman" charset="0"/>
              </a:rPr>
              <a:t>Because we are dealing with linear equations, the problem can be approached one round of the cipher at a time, with the results combined.</a:t>
            </a:r>
            <a:r>
              <a:rPr lang="en-US" smtClean="0">
                <a:latin typeface="Helvetica" charset="0"/>
              </a:rPr>
              <a:t> </a:t>
            </a:r>
            <a:r>
              <a:rPr lang="en-US" smtClean="0"/>
              <a:t>See [MATS93] for details. </a:t>
            </a:r>
            <a:endParaRPr lang="en-AU"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92E218AA-34FD-4498-A7AA-529A0E8187EB}" type="slidenum">
              <a:rPr lang="en-AU"/>
              <a:pPr/>
              <a:t>97</a:t>
            </a:fld>
            <a:endParaRPr lang="en-AU"/>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Times-Roman" charset="0"/>
              </a:rPr>
              <a:t>Although much progress has been made in designing block ciphers that are cryptographically strong, the basic principles have not changed all that much since the work of Feistel and the DES design team in the early 1970s.</a:t>
            </a:r>
            <a:r>
              <a:rPr lang="en-US" smtClean="0"/>
              <a:t> Some of the criteria used in the design of DES were reported in [COPP94], and focused on the design of the S-boxes and on the P function that distributes the output of the S boxes, as summarized above. See text for further details.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p>
            <a:fld id="{3F8CFF0D-0786-4DB8-A572-4287C397B572}" type="slidenum">
              <a:rPr lang="en-AU"/>
              <a:pPr/>
              <a:t>98</a:t>
            </a:fld>
            <a:endParaRPr lang="en-AU"/>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The cryptographic strength of a Feistel cipher derives from three aspects of the design: the number of rounds, the function F, and the key schedule algorithm. Briefly discuss these.</a:t>
            </a:r>
          </a:p>
          <a:p>
            <a:pPr eaLnBrk="1" hangingPunct="1"/>
            <a:r>
              <a:rPr lang="en-US" smtClean="0">
                <a:latin typeface="Times-Roman" charset="0"/>
              </a:rPr>
              <a:t>The greater the number of rounds, the more difficult it is to perform cryptanalysis, even for a relatively weak F. In general, the criterion should be that the number of rounds is chosen so that known cryptanalytic efforts require greater effort than a simple brute-force key search attack. This criterion is attractive because it makes it easy to judge the strength of an algorithm and to compare different algorithms.</a:t>
            </a:r>
          </a:p>
          <a:p>
            <a:pPr eaLnBrk="1" hangingPunct="1"/>
            <a:r>
              <a:rPr lang="en-US" smtClean="0">
                <a:latin typeface="Times-Roman" charset="0"/>
              </a:rPr>
              <a:t>The function F provides the element of confusion in a Feistel cipher, want it to be difficult to “unscramble” the substitution performed by F. One obvious criterion is that F be nonlinear. The more nonlinear F, the more difficult any type of cryptanalysis will be. We would like it to have good avalanche properties, or even the strict avalanche criterion (SAC). Another criterion is the bit independence criterion (BIC). One of the most intense areas of research in the field of symmetric block ciphers is that of S-box design. Would like any change to the input vector to an S-box to result in random-looking changes to the output. The relationship should be nonlinear and difficult to approximate with linear functions. </a:t>
            </a:r>
          </a:p>
          <a:p>
            <a:pPr eaLnBrk="1" hangingPunct="1"/>
            <a:r>
              <a:rPr lang="en-US" smtClean="0">
                <a:latin typeface="Times-Roman" charset="0"/>
              </a:rPr>
              <a:t>A final area of block cipher design, and one that has received less attention than S-box design, is the key schedule algorithm. With any Feistel block cipher, the key schedule is used to generate a subkey for each round. Would like to select subkeys to maximize the difficulty of deducing individual subkeys and the difficulty of working back to the main key. The key schedule should guarantee key/ciphertext Strict Avalanche Criterion and Bit Independence Criterion. </a:t>
            </a:r>
          </a:p>
          <a:p>
            <a:pPr eaLnBrk="1" hangingPunct="1"/>
            <a:endParaRPr lang="en-US" smtClean="0">
              <a:latin typeface="Times-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98CAD951-4081-46A1-AAAA-340596BFDFA3}" type="slidenum">
              <a:rPr lang="en-AU"/>
              <a:pPr/>
              <a:t>99</a:t>
            </a:fld>
            <a:endParaRPr lang="en-AU"/>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Chapter 3 summary.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82716A9-C7C2-4353-96D4-0D93179E25F2}" type="slidenum">
              <a:rPr lang="en-AU"/>
              <a:pPr/>
              <a:t>101</a:t>
            </a:fld>
            <a:endParaRPr lang="en-AU"/>
          </a:p>
        </p:txBody>
      </p:sp>
      <p:sp>
        <p:nvSpPr>
          <p:cNvPr id="24579" name="Rectangle 1026"/>
          <p:cNvSpPr>
            <a:spLocks noGrp="1" noRot="1" noChangeAspect="1" noChangeArrowheads="1" noTextEdit="1"/>
          </p:cNvSpPr>
          <p:nvPr>
            <p:ph type="sldImg"/>
          </p:nvPr>
        </p:nvSpPr>
        <p:spPr>
          <a:solidFill>
            <a:srgbClr val="FFFFFF"/>
          </a:solidFill>
          <a:ln/>
        </p:spPr>
      </p:sp>
      <p:sp>
        <p:nvSpPr>
          <p:cNvPr id="24580"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DES (or any block cipher) forms a basic building block, which en/decrypts a fixed sized block of data. However to use these in practise, we usually need to handle arbitrary amounts of data, which may be available in advance (in which case a block mode is appropriate), and may only be available a bit/byte at a time (in which case a stream mode is used). </a:t>
            </a:r>
            <a:r>
              <a:rPr lang="en-US" smtClean="0">
                <a:latin typeface="Times-Roman" charset="0"/>
              </a:rPr>
              <a:t>To apply a block cipher in a variety of applications, four “modes of operation” have been defined by NIST (FIPS 81). The four modes are intended to cover virtually all the possible applications of encryption for which a block cipher could be used. As new applications and requirements have appeared, NIST has expanded the list of recommended modes to five in Special Publication 800-38A. These modes are intended for use with any symmetric block cipher, including triple DES and AES. </a:t>
            </a:r>
            <a:endParaRPr lang="en-AU" smtClean="0">
              <a:latin typeface="Times-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61001AB-6247-453B-AE05-6610C0717666}" type="slidenum">
              <a:rPr lang="en-AU"/>
              <a:pPr/>
              <a:t>102</a:t>
            </a:fld>
            <a:endParaRPr lang="en-AU"/>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Roman" charset="0"/>
              </a:rPr>
              <a:t>The simplest mode is the electronic codebook (ECB) mode, in which plaintext is handled one block at a time and each block of plaintext is encrypted using the same key. </a:t>
            </a:r>
            <a:r>
              <a:rPr lang="en-AU" i="1" smtClean="0"/>
              <a:t>ECB is the simplest of the modes, and is used when only a single block of info needs to be sent (eg. a session key encrypted using a master key)</a:t>
            </a:r>
            <a:r>
              <a:rPr lang="en-AU" smtClean="0"/>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65C952A-E898-4A24-BAD1-0C65A3E888A9}" type="slidenum">
              <a:rPr lang="en-AU"/>
              <a:pPr/>
              <a:t>103</a:t>
            </a:fld>
            <a:endParaRPr lang="en-AU"/>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Stallings Figure 6.3 illustrates the Electronic Codebook (ECB) Mode.</a:t>
            </a:r>
            <a:endParaRPr lang="en-AU"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E49F5DA-385C-4AA9-9A9F-2D3A9A340A42}" type="slidenum">
              <a:rPr lang="en-AU"/>
              <a:pPr/>
              <a:t>104</a:t>
            </a:fld>
            <a:endParaRPr lang="en-AU"/>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ECB is not appropriate for any quantity of data, since repetitions can be seen, esp. with graphics, and because the blocks can be shuffled/inserted without affecting the en/decryption of each block. Its main use is to send one or a very few blocks, eg a session encryption key.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6D56256-95F9-457E-AAB8-EC3E518D6811}" type="slidenum">
              <a:rPr lang="en-AU" smtClean="0"/>
              <a:pPr/>
              <a:t>31</a:t>
            </a:fld>
            <a:endParaRPr lang="en-AU" smtClean="0"/>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noFill/>
          <a:ln/>
        </p:spPr>
        <p:txBody>
          <a:bodyPr/>
          <a:lstStyle/>
          <a:p>
            <a:pPr eaLnBrk="1" hangingPunct="1"/>
            <a:r>
              <a:rPr lang="en-US" smtClean="0">
                <a:latin typeface="Times-Roman" charset="0"/>
              </a:rPr>
              <a:t>Stallings Table 2.1 summarizes the various types of cryptanalytic attacks, based on the amount of information known to the cryptanalyst, from least to most. The most difficult problem is presented when all that is available is the ciphertext only. In some cases, not even the encryption algorithm is known, but in general we can assume that the opponent does know the algorithm used for encryption. Then with increasing information have the other attacks. Generally, an encryption algorithm is designed to withstand a known-plaintext attack.</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FB1918E-90BB-4545-B35F-523262DA48F7}" type="slidenum">
              <a:rPr lang="en-AU"/>
              <a:pPr/>
              <a:t>105</a:t>
            </a:fld>
            <a:endParaRPr lang="en-AU"/>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To overcome the problems of repetitions and order independence in ECB, want some way of making the ciphertext dependent on </a:t>
            </a:r>
            <a:r>
              <a:rPr lang="en-AU" b="1" smtClean="0"/>
              <a:t>all</a:t>
            </a:r>
            <a:r>
              <a:rPr lang="en-AU" smtClean="0"/>
              <a:t> blocks before it. This is what CBC gives us, by combining the previous ciphertext block with the current message block before encrypting. To start the process, use an Initial Value (IV), which is usually well known (often all 0's), or otherwise is sent, ECB encrypted, just before starting CBC use. CBC mode is applicable whenever large amounts of data need to be sent securely, provided that all data is available in advance (eg email, FTP, web etc).</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E50B69B-71BD-4C60-A07D-F85C8DA1BC01}" type="slidenum">
              <a:rPr lang="en-AU"/>
              <a:pPr/>
              <a:t>106</a:t>
            </a:fld>
            <a:endParaRPr lang="en-AU"/>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Stallings Figure 6.4 illustrates the </a:t>
            </a:r>
            <a:r>
              <a:rPr lang="en-AU" smtClean="0"/>
              <a:t>Cipher Block Chaining (CBC)</a:t>
            </a:r>
            <a:r>
              <a:rPr lang="en-US" smtClean="0"/>
              <a:t> Mode.</a:t>
            </a:r>
            <a:endParaRPr lang="en-AU"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1A7FD86-C833-43BC-8BAC-67E6A5BF0090}" type="slidenum">
              <a:rPr lang="en-AU"/>
              <a:pPr/>
              <a:t>107</a:t>
            </a:fld>
            <a:endParaRPr lang="en-AU"/>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One issue that arises with block modes is how to handle the last block, which may well not be complete. In general have to pad this block (typically with 0's), and then must recognise padding at other end - may be obvious (eg in text the 0 value should usually not occur), or otherwise must explicitly have the last byte as a count of how much padding was used (including the count). Note that if this is done, if the last block IS an even multiple of 8 bytes or has exactly the same form as pad+count, then will have to add an extra block, all padding so as to have a count in the last byte. There are other, more esoteric, “ciphertext stealing” modes, which avoid the need for an extra block.</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20EA503-1115-435A-B4F2-5A7BC7CAB864}" type="slidenum">
              <a:rPr lang="en-AU"/>
              <a:pPr/>
              <a:t>108</a:t>
            </a:fld>
            <a:endParaRPr lang="en-AU"/>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CBC is the block mode generally used. The chaining provides an avalanche effect, which means the encrypted message cannot be changed or rearranged without totally destroying the subsequent data.</a:t>
            </a:r>
            <a:r>
              <a:rPr lang="en-AU" smtClean="0"/>
              <a:t> However there is the issue of ensuring that the IV is either fixed or sent encrypted in ECB mode to stop attacks on 1st block.</a:t>
            </a:r>
          </a:p>
          <a:p>
            <a:pPr eaLnBrk="1" hangingPunct="1"/>
            <a:endParaRPr lang="en-AU"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46832C0-17B1-41C1-8B6A-2D1E7A71FAB2}" type="slidenum">
              <a:rPr lang="en-AU"/>
              <a:pPr/>
              <a:t>109</a:t>
            </a:fld>
            <a:endParaRPr lang="en-AU"/>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If the data is only available a bit/byte at a time (eg. terminal session, sensor value etc), then must use some other approach to encrypting it, so as not to delay the info. Idea here is to use the block cipher essentially as a </a:t>
            </a:r>
            <a:r>
              <a:rPr lang="en-AU" b="1" smtClean="0"/>
              <a:t>pseudo-random number</a:t>
            </a:r>
            <a:r>
              <a:rPr lang="en-AU" smtClean="0"/>
              <a:t> generator (see stream cipher lecture later) and to combine these "random" bits with the message. Note as mentioned before, XOR is an easily inverted operator (just XOR with same thing again to undo). Again start with an IV to get things going, then use the ciphertext as the next input. As originally defined, idea was to "consume" as much of the "random" output as needed for each message unit (bit/byte) before "bumping" bits out of the buffer and re-encrypting. This is wasteful though, and slows the encryption down as more encryptions are needed. An alternate way to think of it is to generate a block of "random" bits, consume them as message bits/bytes arrive, and when they're used up, only then feed a full block of ciphertext back. This is CFB-64 or CFB-128 mode (depending on the block size of the cipher used eg DES or AES respectively). CFB is the usual choice for quantities of stream oriented data, and for authentication use.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108A43A-9686-440C-8211-930984130F64}" type="slidenum">
              <a:rPr lang="en-AU"/>
              <a:pPr/>
              <a:t>110</a:t>
            </a:fld>
            <a:endParaRPr lang="en-AU"/>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Stallings Figure 6.5 illustrates the </a:t>
            </a:r>
            <a:r>
              <a:rPr lang="en-AU" smtClean="0"/>
              <a:t>Cipher FeedBack (CFB)</a:t>
            </a:r>
            <a:r>
              <a:rPr lang="en-US" smtClean="0"/>
              <a:t> Mode.</a:t>
            </a:r>
            <a:endParaRPr lang="en-AU"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43ACCE6-CE3D-434B-AC04-9ED221644D60}" type="slidenum">
              <a:rPr lang="en-AU"/>
              <a:pPr/>
              <a:t>111</a:t>
            </a:fld>
            <a:endParaRPr lang="en-AU"/>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CFB is the usual stream mode. As long as can keep up with the input, doing encryptions every 8 bytes. A possible problem is that if its used over a "noisy" link, then any corrupted bit will destroy values in the current and next blocks (since the current block feeds as input to create the random bits for the next). So either must use over a reliable network transport layer (pretty usual) or use OFB.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EBA8BE7-15A7-4D5D-AE47-8CAD21C93A4D}" type="slidenum">
              <a:rPr lang="en-AU"/>
              <a:pPr/>
              <a:t>112</a:t>
            </a:fld>
            <a:endParaRPr lang="en-AU"/>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t>The alternative to CFB is OFB. Here the generation of the "random" bits is independent of the message being encrypted. The advantage is that firstly, they can be computed in advance, good for bursty traffic, and secondly, any bit error only affects a single bit. Thus this is good for noisy links (eg satellite TV transmissions etc).</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FC99AA6-DACD-4B0D-B3D3-EFA2AC019092}" type="slidenum">
              <a:rPr lang="en-AU"/>
              <a:pPr/>
              <a:t>113</a:t>
            </a:fld>
            <a:endParaRPr lang="en-AU"/>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Stallings Figure 6.6 illustrates the </a:t>
            </a:r>
            <a:r>
              <a:rPr lang="en-AU" smtClean="0"/>
              <a:t>Output FeedBack (OFB)</a:t>
            </a:r>
            <a:r>
              <a:rPr lang="en-US" smtClean="0"/>
              <a:t> Mode.</a:t>
            </a:r>
            <a:endParaRPr lang="en-AU"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0E0970F-20E0-4D3F-B422-93801512CB78}" type="slidenum">
              <a:rPr lang="en-AU"/>
              <a:pPr/>
              <a:t>114</a:t>
            </a:fld>
            <a:endParaRPr lang="en-AU"/>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One advantage of the OFB method is that bit errors in transmission do not propagate. The disadvantage of OFB is that it is more vulnerable to a message stream modification attack than is CFB. </a:t>
            </a:r>
            <a:endParaRPr lang="en-AU" smtClean="0"/>
          </a:p>
          <a:p>
            <a:pPr eaLnBrk="1" hangingPunct="1"/>
            <a:r>
              <a:rPr lang="en-AU" smtClean="0"/>
              <a:t>Since OFB is a Vernam cipher variant, the stream should never be used more than once (otherwise the 2 ciphertexts can be combined, cancelling these bits, and leaving a "book" cipher to solve). And sender &amp; receiver need to remain in sync, or all data is lost. Also, research has shown that you should only ever use a full block feedback ie OFB-64/128 mode.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7B45B93-96BB-4EC4-813A-DDC910F40280}" type="slidenum">
              <a:rPr lang="en-AU" smtClean="0"/>
              <a:pPr/>
              <a:t>32</a:t>
            </a:fld>
            <a:endParaRPr lang="en-AU"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Times-Roman" charset="0"/>
              </a:rPr>
              <a:t>Two more definitions are worthy of note. An encryption scheme is unconditionally secure if the ciphertext generated by the scheme does not contain enough information to determine uniquely the corresponding plaintext, no matter how much ciphertext is available. An encryption scheme is said to be computationally secure if either the cost of breaking the cipher exceeds the value of the encrypted information, or the time required to break the cipher exceeds the useful lifetime of the information.</a:t>
            </a:r>
            <a:r>
              <a:rPr lang="en-AU" smtClean="0"/>
              <a:t> Unconditional security would be nice, but the only known such cipher is the </a:t>
            </a:r>
            <a:r>
              <a:rPr lang="en-AU" b="1" smtClean="0"/>
              <a:t>one-time pad</a:t>
            </a:r>
            <a:r>
              <a:rPr lang="en-AU" smtClean="0"/>
              <a:t> (later). </a:t>
            </a:r>
          </a:p>
          <a:p>
            <a:pPr eaLnBrk="1" hangingPunct="1"/>
            <a:r>
              <a:rPr lang="en-AU" smtClean="0"/>
              <a:t>For all reasonable encryption algorithms, we have to assume computational security where it either takes too long, or is too expensive, to bother breaking the cipher.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DAE1089-470A-4809-89D8-5A3FDF0ACF8C}" type="slidenum">
              <a:rPr lang="en-AU"/>
              <a:pPr/>
              <a:t>115</a:t>
            </a:fld>
            <a:endParaRPr lang="en-AU"/>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The Counter (CTR) mode is a variant of OFB, but which encrypts a counter value (hence name). Although it was proposed many years before, it has only recently been standardized for use with AES along with the other existing 4 modes. It is being used with </a:t>
            </a:r>
            <a:r>
              <a:rPr lang="en-US" smtClean="0">
                <a:latin typeface="Times-Roman" charset="0"/>
              </a:rPr>
              <a:t> applications in ATM (asynchronous transfer mode) network security and IPSec (IP security). A counter, equal to the plaintext block size is used. The only requirement stated in SP 800-38A is that the counter value must be different for each plaintext block that is encrypted. Typically the counter is initialized to some value and then incremented by 1 for each subsequent block. </a:t>
            </a:r>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8E5174F-FFBA-4BB1-BD83-E2283C51DBBC}" type="slidenum">
              <a:rPr lang="en-AU"/>
              <a:pPr/>
              <a:t>116</a:t>
            </a:fld>
            <a:endParaRPr lang="en-AU"/>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Stallings Figure 6.7 illustrates the Counter (CTR) Mode.</a:t>
            </a:r>
            <a:endParaRPr lang="en-AU"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5CF7EB-C71D-465F-ACF1-50D0488AFD18}" type="slidenum">
              <a:rPr lang="en-AU"/>
              <a:pPr/>
              <a:t>117</a:t>
            </a:fld>
            <a:endParaRPr lang="en-AU"/>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CTR mode has a number of advantages in parallel h/w &amp; s/w efficiency, can preprocess the output values in advance of needing to encrypt, can get random access to encrypted data blocks, and is simple. But like OFB have issue of not reusing the same key+counter value.</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3850733-CF32-4655-9682-D2188C449FCE}" type="slidenum">
              <a:rPr lang="en-AU"/>
              <a:pPr/>
              <a:t>118</a:t>
            </a:fld>
            <a:endParaRPr lang="en-AU"/>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normAutofit lnSpcReduction="10000"/>
          </a:bodyPr>
          <a:lstStyle/>
          <a:p>
            <a:pPr eaLnBrk="1" hangingPunct="1"/>
            <a:r>
              <a:rPr lang="en-US" dirty="0" smtClean="0"/>
              <a:t>A typical stream cipher encrypts plaintext one byte (or bit) at a time, usually by </a:t>
            </a:r>
            <a:r>
              <a:rPr lang="en-US" dirty="0" err="1" smtClean="0"/>
              <a:t>XOR’ing</a:t>
            </a:r>
            <a:r>
              <a:rPr lang="en-US" dirty="0" smtClean="0"/>
              <a:t> with a pseudo-random </a:t>
            </a:r>
            <a:r>
              <a:rPr lang="en-US" dirty="0" err="1" smtClean="0"/>
              <a:t>keystream</a:t>
            </a:r>
            <a:r>
              <a:rPr lang="en-US" dirty="0" smtClean="0"/>
              <a:t>. The stream cipher is similar to the one-time pad discussed in Chapter 2. The difference is that a one-time pad uses a genuine random number stream, whereas a stream cipher uses a pseudorandom number stream. But rely on the </a:t>
            </a:r>
            <a:r>
              <a:rPr lang="en-AU" dirty="0" smtClean="0"/>
              <a:t>randomness of </a:t>
            </a:r>
            <a:r>
              <a:rPr lang="en-AU" b="1" dirty="0" smtClean="0"/>
              <a:t>stream key</a:t>
            </a:r>
            <a:r>
              <a:rPr lang="en-AU" dirty="0" smtClean="0"/>
              <a:t> completely destroys statistically properties in message</a:t>
            </a:r>
            <a:r>
              <a:rPr lang="en-AU" sz="600" dirty="0" smtClean="0"/>
              <a:t>. However, you </a:t>
            </a:r>
            <a:r>
              <a:rPr lang="en-US" dirty="0" smtClean="0"/>
              <a:t>must never reuse a stream key since</a:t>
            </a:r>
            <a:r>
              <a:rPr lang="en-US" sz="600" dirty="0" smtClean="0"/>
              <a:t> </a:t>
            </a:r>
            <a:r>
              <a:rPr lang="en-US" dirty="0" smtClean="0"/>
              <a:t>otherwise you can recover messages (as with a book cipher).</a:t>
            </a:r>
            <a:endParaRPr lang="en-AU" sz="600" dirty="0" smtClean="0"/>
          </a:p>
          <a:p>
            <a:pPr lvl="1" eaLnBrk="1" hangingPunct="1"/>
            <a:endParaRPr lang="en-US" sz="600"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2D014D-B0BC-4BF3-B4FD-ADE78EC71D3A}" type="slidenum">
              <a:rPr lang="en-AU"/>
              <a:pPr/>
              <a:t>119</a:t>
            </a:fld>
            <a:endParaRPr lang="en-AU"/>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Stallings Figure 6.8 illustrates the general structure of a stream cipher, where  a key is input to a pseudorandom bit generator that produces an apparently random keystream of bits, and which are XOR’d with message to encrypt it, and XOR’d again to decrypt it by the receiver.</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61E6333-A5E8-48E9-ACA5-5999DF4417F4}" type="slidenum">
              <a:rPr lang="en-AU"/>
              <a:pPr/>
              <a:t>120</a:t>
            </a:fld>
            <a:endParaRPr lang="en-AU"/>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normAutofit fontScale="77500" lnSpcReduction="20000"/>
          </a:bodyPr>
          <a:lstStyle/>
          <a:p>
            <a:pPr marL="135606" indent="-135606"/>
            <a:r>
              <a:rPr lang="en-US" dirty="0" smtClean="0"/>
              <a:t>[KUMA97] lists the following important design considerations for a stream cipher: </a:t>
            </a:r>
          </a:p>
          <a:p>
            <a:pPr marL="135606" indent="-135606">
              <a:buFont typeface="Times" charset="0"/>
              <a:buAutoNum type="arabicPeriod"/>
            </a:pPr>
            <a:r>
              <a:rPr lang="en-US" dirty="0" smtClean="0"/>
              <a:t>The encryption sequence should have a large period, the longer the period of repeat the more difficult it will be to do cryptanalysis.</a:t>
            </a:r>
          </a:p>
          <a:p>
            <a:pPr marL="135606" indent="-135606">
              <a:buFont typeface="Times" charset="0"/>
              <a:buAutoNum type="arabicPeriod"/>
            </a:pPr>
            <a:r>
              <a:rPr lang="en-US" dirty="0" smtClean="0"/>
              <a:t> The </a:t>
            </a:r>
            <a:r>
              <a:rPr lang="en-US" dirty="0" err="1" smtClean="0"/>
              <a:t>keystream</a:t>
            </a:r>
            <a:r>
              <a:rPr lang="en-US" dirty="0" smtClean="0"/>
              <a:t> should approximate the properties of a true random number stream as close as possible, the more random-appearing the </a:t>
            </a:r>
            <a:r>
              <a:rPr lang="en-US" dirty="0" err="1" smtClean="0"/>
              <a:t>keystream</a:t>
            </a:r>
            <a:r>
              <a:rPr lang="en-US" dirty="0" smtClean="0"/>
              <a:t> is, the more randomized the ciphertext is, making cryptanalysis more difficult. </a:t>
            </a:r>
          </a:p>
          <a:p>
            <a:pPr marL="135606" indent="-135606">
              <a:buFont typeface="Times" charset="0"/>
              <a:buAutoNum type="arabicPeriod"/>
            </a:pPr>
            <a:r>
              <a:rPr lang="en-US" dirty="0" smtClean="0"/>
              <a:t> To guard against brute-force attacks, the key needs to be sufficiently long. The same considerations as apply for block ciphers are valid here .Thus, with current technology, a key length of at least 128 bits is desirable.</a:t>
            </a:r>
            <a:endParaRPr lang="en-AU" dirty="0" smtClean="0"/>
          </a:p>
          <a:p>
            <a:pPr marL="135606" indent="-135606"/>
            <a:r>
              <a:rPr lang="en-US" dirty="0" smtClean="0"/>
              <a:t>With a properly designed pseudorandom number generator, a stream cipher can be as secure as block cipher of comparable key length. The primary advantage of a stream cipher is that stream ciphers are almost always faster and use far less code than do block ciphers.</a:t>
            </a:r>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41471" y="2669998"/>
            <a:ext cx="5729129" cy="118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54242" tIns="27121" rIns="54242" bIns="27121" anchor="t" compatLnSpc="1"/>
          <a:lstStyle/>
          <a:p>
            <a:endParaRPr kumimoji="0" lang="en-US"/>
          </a:p>
        </p:txBody>
      </p:sp>
      <p:sp>
        <p:nvSpPr>
          <p:cNvPr id="29" name="Title 28"/>
          <p:cNvSpPr>
            <a:spLocks noGrp="1"/>
          </p:cNvSpPr>
          <p:nvPr>
            <p:ph type="ctrTitle"/>
          </p:nvPr>
        </p:nvSpPr>
        <p:spPr>
          <a:xfrm>
            <a:off x="252942" y="2422212"/>
            <a:ext cx="5615305" cy="610056"/>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252942" y="1939502"/>
            <a:ext cx="5615305" cy="456353"/>
          </a:xfrm>
        </p:spPr>
        <p:txBody>
          <a:bodyPr anchor="b"/>
          <a:lstStyle>
            <a:lvl1pPr marL="0" indent="0" algn="l">
              <a:buNone/>
              <a:defRPr sz="1400">
                <a:solidFill>
                  <a:schemeClr val="tx2">
                    <a:shade val="75000"/>
                  </a:schemeClr>
                </a:solidFill>
              </a:defRPr>
            </a:lvl1pPr>
            <a:lvl2pPr marL="271211" indent="0" algn="ctr">
              <a:buNone/>
            </a:lvl2pPr>
            <a:lvl3pPr marL="542422" indent="0" algn="ctr">
              <a:buNone/>
            </a:lvl3pPr>
            <a:lvl4pPr marL="813633" indent="0" algn="ctr">
              <a:buNone/>
            </a:lvl4pPr>
            <a:lvl5pPr marL="1084844" indent="0" algn="ctr">
              <a:buNone/>
            </a:lvl5pPr>
            <a:lvl6pPr marL="1356055" indent="0" algn="ctr">
              <a:buNone/>
            </a:lvl6pPr>
            <a:lvl7pPr marL="1627266" indent="0" algn="ctr">
              <a:buNone/>
            </a:lvl7pPr>
            <a:lvl8pPr marL="1898477" indent="0" algn="ctr">
              <a:buNone/>
            </a:lvl8pPr>
            <a:lvl9pPr marL="2169688"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8/30/2023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5463540" y="3230982"/>
            <a:ext cx="503860" cy="123215"/>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52950" y="274130"/>
            <a:ext cx="1214120" cy="29203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03530" y="274130"/>
            <a:ext cx="4148243" cy="29203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8/30/2023</a:t>
            </a:fld>
            <a:endParaRPr lang="en-US"/>
          </a:p>
        </p:txBody>
      </p:sp>
      <p:sp>
        <p:nvSpPr>
          <p:cNvPr id="19" name="Footer Placeholder 18"/>
          <p:cNvSpPr>
            <a:spLocks noGrp="1"/>
          </p:cNvSpPr>
          <p:nvPr>
            <p:ph type="ftr" sz="quarter" idx="11"/>
          </p:nvPr>
        </p:nvSpPr>
        <p:spPr>
          <a:xfrm>
            <a:off x="2377652" y="38030"/>
            <a:ext cx="1922357" cy="144195"/>
          </a:xfrm>
        </p:spPr>
        <p:txBody>
          <a:bodyPr/>
          <a:lstStyle/>
          <a:p>
            <a:endParaRPr lang="en-US"/>
          </a:p>
        </p:txBody>
      </p:sp>
      <p:sp>
        <p:nvSpPr>
          <p:cNvPr id="16" name="Slide Number Placeholder 15"/>
          <p:cNvSpPr>
            <a:spLocks noGrp="1"/>
          </p:cNvSpPr>
          <p:nvPr>
            <p:ph type="sldNum" sz="quarter" idx="12"/>
          </p:nvPr>
        </p:nvSpPr>
        <p:spPr>
          <a:xfrm>
            <a:off x="5463540" y="3230982"/>
            <a:ext cx="503860" cy="123215"/>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41471" y="1719262"/>
            <a:ext cx="5729129" cy="118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54242" tIns="27121" rIns="54242" bIns="27121" anchor="t" compatLnSpc="1"/>
          <a:lstStyle/>
          <a:p>
            <a:endParaRPr kumimoji="0" lang="en-US"/>
          </a:p>
        </p:txBody>
      </p:sp>
      <p:sp>
        <p:nvSpPr>
          <p:cNvPr id="6" name="Text Placeholder 5"/>
          <p:cNvSpPr>
            <a:spLocks noGrp="1"/>
          </p:cNvSpPr>
          <p:nvPr>
            <p:ph type="body" idx="1"/>
          </p:nvPr>
        </p:nvSpPr>
        <p:spPr>
          <a:xfrm>
            <a:off x="252942" y="836648"/>
            <a:ext cx="5615305" cy="608471"/>
          </a:xfrm>
        </p:spPr>
        <p:txBody>
          <a:bodyPr anchor="b"/>
          <a:lstStyle>
            <a:lvl1pPr marL="0" indent="0" algn="r">
              <a:buNone/>
              <a:defRPr sz="1200">
                <a:solidFill>
                  <a:schemeClr val="tx2">
                    <a:shade val="75000"/>
                  </a:schemeClr>
                </a:solidFill>
              </a:defRPr>
            </a:lvl1pPr>
            <a:lvl2pPr>
              <a:buNone/>
              <a:defRPr sz="1100">
                <a:solidFill>
                  <a:schemeClr val="tx1">
                    <a:tint val="75000"/>
                  </a:schemeClr>
                </a:solidFill>
              </a:defRPr>
            </a:lvl2pPr>
            <a:lvl3pPr>
              <a:buNone/>
              <a:defRPr sz="900">
                <a:solidFill>
                  <a:schemeClr val="tx1">
                    <a:tint val="75000"/>
                  </a:schemeClr>
                </a:solidFill>
              </a:defRPr>
            </a:lvl3pPr>
            <a:lvl4pPr>
              <a:buNone/>
              <a:defRPr sz="800">
                <a:solidFill>
                  <a:schemeClr val="tx1">
                    <a:tint val="75000"/>
                  </a:schemeClr>
                </a:solidFill>
              </a:defRPr>
            </a:lvl4pPr>
            <a:lvl5pPr>
              <a:buNone/>
              <a:defRPr sz="8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8/30/2023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19815" y="1470814"/>
            <a:ext cx="5767070" cy="59131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200330" y="228177"/>
            <a:ext cx="5767070" cy="419845"/>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202354" y="798618"/>
            <a:ext cx="2782358" cy="2357826"/>
          </a:xfrm>
        </p:spPr>
        <p:txBody>
          <a:bodyPr/>
          <a:lstStyle>
            <a:lvl1pPr>
              <a:defRPr sz="1700"/>
            </a:lvl1pPr>
            <a:lvl2pPr>
              <a:defRPr sz="1400"/>
            </a:lvl2pPr>
            <a:lvl3pPr>
              <a:defRPr sz="1200"/>
            </a:lvl3pPr>
            <a:lvl4pPr>
              <a:defRPr sz="1100"/>
            </a:lvl4pPr>
            <a:lvl5pPr>
              <a:defRPr sz="1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3085888" y="798618"/>
            <a:ext cx="2883535" cy="2357826"/>
          </a:xfrm>
        </p:spPr>
        <p:txBody>
          <a:bodyPr/>
          <a:lstStyle>
            <a:lvl1pPr>
              <a:defRPr sz="1700"/>
            </a:lvl1pPr>
            <a:lvl2pPr>
              <a:defRPr sz="1400"/>
            </a:lvl2pPr>
            <a:lvl3pPr>
              <a:defRPr sz="1200"/>
            </a:lvl3pPr>
            <a:lvl4pPr>
              <a:defRPr sz="1100"/>
            </a:lvl4pPr>
            <a:lvl5pPr>
              <a:defRPr sz="1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8/30/2023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202353" y="2700090"/>
            <a:ext cx="5716482" cy="44050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186848" y="332757"/>
            <a:ext cx="2848452" cy="319289"/>
          </a:xfrm>
        </p:spPr>
        <p:txBody>
          <a:bodyPr anchor="ctr"/>
          <a:lstStyle>
            <a:lvl1pPr marL="0" indent="0">
              <a:buNone/>
              <a:defRPr sz="1100" b="0" cap="all" baseline="0">
                <a:solidFill>
                  <a:schemeClr val="accent1">
                    <a:shade val="50000"/>
                  </a:schemeClr>
                </a:solidFill>
                <a:latin typeface="+mj-lt"/>
                <a:ea typeface="+mj-ea"/>
                <a:cs typeface="+mj-cs"/>
              </a:defRPr>
            </a:lvl1pPr>
            <a:lvl2pPr>
              <a:buNone/>
              <a:defRPr sz="1200" b="1"/>
            </a:lvl2pPr>
            <a:lvl3pPr>
              <a:buNone/>
              <a:defRPr sz="1100" b="1"/>
            </a:lvl3pPr>
            <a:lvl4pPr>
              <a:buNone/>
              <a:defRPr sz="900" b="1"/>
            </a:lvl4pPr>
            <a:lvl5pPr>
              <a:buNone/>
              <a:defRPr sz="9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3083781" y="332757"/>
            <a:ext cx="2849571" cy="319289"/>
          </a:xfrm>
        </p:spPr>
        <p:txBody>
          <a:bodyPr anchor="ctr"/>
          <a:lstStyle>
            <a:lvl1pPr marL="0" indent="0">
              <a:buNone/>
              <a:defRPr sz="1100" b="0" cap="all" baseline="0">
                <a:solidFill>
                  <a:schemeClr val="accent1">
                    <a:shade val="50000"/>
                  </a:schemeClr>
                </a:solidFill>
                <a:latin typeface="+mj-lt"/>
                <a:ea typeface="+mj-ea"/>
                <a:cs typeface="+mj-cs"/>
              </a:defRPr>
            </a:lvl1pPr>
            <a:lvl2pPr>
              <a:buNone/>
              <a:defRPr sz="1200" b="1"/>
            </a:lvl2pPr>
            <a:lvl3pPr>
              <a:buNone/>
              <a:defRPr sz="1100" b="1"/>
            </a:lvl3pPr>
            <a:lvl4pPr>
              <a:buNone/>
              <a:defRPr sz="900" b="1"/>
            </a:lvl4pPr>
            <a:lvl5pPr>
              <a:buNone/>
              <a:defRPr sz="9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186848" y="656800"/>
            <a:ext cx="2848452" cy="1967232"/>
          </a:xfrm>
        </p:spPr>
        <p:txBody>
          <a:bodyPr/>
          <a:lstStyle>
            <a:lvl1pPr>
              <a:defRPr sz="1400"/>
            </a:lvl1pPr>
            <a:lvl2pPr>
              <a:defRPr sz="1200"/>
            </a:lvl2pPr>
            <a:lvl3pPr>
              <a:defRPr sz="1100"/>
            </a:lvl3pPr>
            <a:lvl4pPr>
              <a:defRPr sz="900"/>
            </a:lvl4pPr>
            <a:lvl5pPr>
              <a:defRPr sz="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3086240" y="656800"/>
            <a:ext cx="2847111" cy="1967232"/>
          </a:xfrm>
        </p:spPr>
        <p:txBody>
          <a:bodyPr/>
          <a:lstStyle>
            <a:lvl1pPr>
              <a:defRPr sz="1400"/>
            </a:lvl1pPr>
            <a:lvl2pPr>
              <a:defRPr sz="1200"/>
            </a:lvl2pPr>
            <a:lvl3pPr>
              <a:defRPr sz="1100"/>
            </a:lvl3pPr>
            <a:lvl4pPr>
              <a:defRPr sz="900"/>
            </a:lvl4pPr>
            <a:lvl5pPr>
              <a:defRPr sz="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463540" y="3232503"/>
            <a:ext cx="505883" cy="123215"/>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341471" y="3004327"/>
            <a:ext cx="5729129" cy="118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54242" tIns="27121" rIns="54242" bIns="2712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200330" y="228177"/>
            <a:ext cx="5767070" cy="419845"/>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8/30/2023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8/30/2023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341471" y="2919143"/>
            <a:ext cx="5729129" cy="118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54242" tIns="27121" rIns="54242" bIns="27121" anchor="t" compatLnSpc="1"/>
          <a:lstStyle/>
          <a:p>
            <a:endParaRPr kumimoji="0" lang="en-US"/>
          </a:p>
        </p:txBody>
      </p:sp>
      <p:sp>
        <p:nvSpPr>
          <p:cNvPr id="12" name="Title 11"/>
          <p:cNvSpPr>
            <a:spLocks noGrp="1"/>
          </p:cNvSpPr>
          <p:nvPr>
            <p:ph type="title"/>
          </p:nvPr>
        </p:nvSpPr>
        <p:spPr>
          <a:xfrm>
            <a:off x="303530" y="2738120"/>
            <a:ext cx="5615305" cy="259868"/>
          </a:xfrm>
        </p:spPr>
        <p:txBody>
          <a:bodyPr anchor="ctr"/>
          <a:lstStyle>
            <a:lvl1pPr algn="l">
              <a:buNone/>
              <a:defRPr sz="12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303530" y="304236"/>
            <a:ext cx="1997186" cy="2395855"/>
          </a:xfrm>
        </p:spPr>
        <p:txBody>
          <a:bodyPr/>
          <a:lstStyle>
            <a:lvl1pPr marL="0" indent="0">
              <a:buNone/>
              <a:defRPr sz="800"/>
            </a:lvl1pPr>
            <a:lvl2pPr>
              <a:buNone/>
              <a:defRPr sz="700"/>
            </a:lvl2pPr>
            <a:lvl3pPr>
              <a:buNone/>
              <a:defRPr sz="600"/>
            </a:lvl3pPr>
            <a:lvl4pPr>
              <a:buNone/>
              <a:defRPr sz="500"/>
            </a:lvl4pPr>
            <a:lvl5pPr>
              <a:buNone/>
              <a:defRPr sz="5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2373436" y="304236"/>
            <a:ext cx="3545399" cy="2395855"/>
          </a:xfrm>
        </p:spPr>
        <p:txBody>
          <a:bodyPr/>
          <a:lstStyle>
            <a:lvl1pPr>
              <a:defRPr sz="1900"/>
            </a:lvl1pPr>
            <a:lvl2pPr>
              <a:defRPr sz="1700"/>
            </a:lvl2pPr>
            <a:lvl3pPr>
              <a:defRPr sz="140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8/30/2023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2327063" y="307746"/>
            <a:ext cx="3338830" cy="1825413"/>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19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252942" y="2492256"/>
            <a:ext cx="3895302" cy="260660"/>
          </a:xfrm>
        </p:spPr>
        <p:txBody>
          <a:bodyPr anchor="ctr"/>
          <a:lstStyle>
            <a:lvl1pPr algn="l">
              <a:buNone/>
              <a:defRPr sz="12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252942" y="2761485"/>
            <a:ext cx="3895302" cy="383464"/>
          </a:xfrm>
        </p:spPr>
        <p:txBody>
          <a:bodyPr lIns="65091" tIns="0"/>
          <a:lstStyle>
            <a:lvl1pPr marL="0" indent="0">
              <a:buNone/>
              <a:defRPr sz="800"/>
            </a:lvl1pPr>
            <a:lvl2pPr>
              <a:defRPr sz="700"/>
            </a:lvl2pPr>
            <a:lvl3pPr>
              <a:defRPr sz="600"/>
            </a:lvl3pPr>
            <a:lvl4pPr>
              <a:defRPr sz="500"/>
            </a:lvl4pPr>
            <a:lvl5pPr>
              <a:defRPr sz="5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41471" y="524476"/>
            <a:ext cx="5729129" cy="118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54242" tIns="27121" rIns="54242" bIns="27121" anchor="t" compatLnSpc="1"/>
          <a:lstStyle/>
          <a:p>
            <a:endParaRPr kumimoji="0" lang="en-US"/>
          </a:p>
        </p:txBody>
      </p:sp>
      <p:sp>
        <p:nvSpPr>
          <p:cNvPr id="8" name="Text Placeholder 7"/>
          <p:cNvSpPr>
            <a:spLocks noGrp="1"/>
          </p:cNvSpPr>
          <p:nvPr>
            <p:ph type="body" idx="1"/>
          </p:nvPr>
        </p:nvSpPr>
        <p:spPr>
          <a:xfrm>
            <a:off x="202353" y="775642"/>
            <a:ext cx="5767070" cy="2258791"/>
          </a:xfrm>
          <a:prstGeom prst="rect">
            <a:avLst/>
          </a:prstGeom>
        </p:spPr>
        <p:txBody>
          <a:bodyPr vert="horz" lIns="54242" tIns="27121" rIns="54242" bIns="2712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4300008" y="38030"/>
            <a:ext cx="1669415" cy="144195"/>
          </a:xfrm>
          <a:prstGeom prst="rect">
            <a:avLst/>
          </a:prstGeom>
        </p:spPr>
        <p:txBody>
          <a:bodyPr vert="horz" lIns="54242" tIns="27121" rIns="54242" bIns="27121"/>
          <a:lstStyle>
            <a:lvl1pPr algn="l" eaLnBrk="1" latinLnBrk="0" hangingPunct="1">
              <a:defRPr kumimoji="0" sz="700">
                <a:solidFill>
                  <a:schemeClr val="accent1">
                    <a:shade val="75000"/>
                  </a:schemeClr>
                </a:solidFill>
              </a:defRPr>
            </a:lvl1pPr>
          </a:lstStyle>
          <a:p>
            <a:fld id="{1D8BD707-D9CF-40AE-B4C6-C98DA3205C09}" type="datetimeFigureOut">
              <a:rPr lang="en-US" smtClean="0"/>
              <a:pPr/>
              <a:t>8/30/2023</a:t>
            </a:fld>
            <a:endParaRPr lang="en-US"/>
          </a:p>
        </p:txBody>
      </p:sp>
      <p:sp>
        <p:nvSpPr>
          <p:cNvPr id="28" name="Footer Placeholder 27"/>
          <p:cNvSpPr>
            <a:spLocks noGrp="1"/>
          </p:cNvSpPr>
          <p:nvPr>
            <p:ph type="ftr" sz="quarter" idx="3"/>
          </p:nvPr>
        </p:nvSpPr>
        <p:spPr>
          <a:xfrm>
            <a:off x="2074122" y="38030"/>
            <a:ext cx="2225887" cy="144195"/>
          </a:xfrm>
          <a:prstGeom prst="rect">
            <a:avLst/>
          </a:prstGeom>
        </p:spPr>
        <p:txBody>
          <a:bodyPr vert="horz" lIns="54242" tIns="27121" rIns="54242" bIns="27121"/>
          <a:lstStyle>
            <a:lvl1pPr algn="r" eaLnBrk="1" latinLnBrk="0" hangingPunct="1">
              <a:defRPr kumimoji="0" sz="7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5463540" y="3232503"/>
            <a:ext cx="505883" cy="122011"/>
          </a:xfrm>
          <a:prstGeom prst="rect">
            <a:avLst/>
          </a:prstGeom>
        </p:spPr>
        <p:txBody>
          <a:bodyPr vert="horz" lIns="54242" tIns="27121" rIns="54242" bIns="27121"/>
          <a:lstStyle>
            <a:lvl1pPr algn="r" eaLnBrk="1" latinLnBrk="0" hangingPunct="1">
              <a:defRPr kumimoji="0" sz="7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202353" y="228177"/>
            <a:ext cx="5767070" cy="418324"/>
          </a:xfrm>
          <a:prstGeom prst="rect">
            <a:avLst/>
          </a:prstGeom>
        </p:spPr>
        <p:txBody>
          <a:bodyPr vert="horz" lIns="54242" tIns="27121" rIns="54242" bIns="2712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341471" y="524476"/>
            <a:ext cx="5729129" cy="118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54242" tIns="27121" rIns="54242" bIns="27121" anchor="t" compatLnSpc="1"/>
          <a:lstStyle/>
          <a:p>
            <a:endParaRPr kumimoji="0" lang="en-US"/>
          </a:p>
        </p:txBody>
      </p:sp>
      <p:sp>
        <p:nvSpPr>
          <p:cNvPr id="12" name="Straight Connector 11"/>
          <p:cNvSpPr>
            <a:spLocks noChangeShapeType="1"/>
          </p:cNvSpPr>
          <p:nvPr/>
        </p:nvSpPr>
        <p:spPr bwMode="auto">
          <a:xfrm>
            <a:off x="341471" y="528014"/>
            <a:ext cx="5729129" cy="118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54242" tIns="27121" rIns="54242" bIns="2712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2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03408" indent="-203408" algn="l" rtl="0" eaLnBrk="1" latinLnBrk="0" hangingPunct="1">
        <a:spcBef>
          <a:spcPct val="20000"/>
        </a:spcBef>
        <a:buClr>
          <a:schemeClr val="accent1"/>
        </a:buClr>
        <a:buSzPct val="70000"/>
        <a:buFont typeface="Wingdings 2"/>
        <a:buChar char=""/>
        <a:defRPr kumimoji="0" sz="1900" kern="1200">
          <a:solidFill>
            <a:schemeClr val="tx2"/>
          </a:solidFill>
          <a:latin typeface="+mn-lt"/>
          <a:ea typeface="+mn-ea"/>
          <a:cs typeface="+mn-cs"/>
        </a:defRPr>
      </a:lvl1pPr>
      <a:lvl2pPr marL="440718" indent="-169507" algn="l" rtl="0" eaLnBrk="1" latinLnBrk="0" hangingPunct="1">
        <a:spcBef>
          <a:spcPct val="20000"/>
        </a:spcBef>
        <a:buClr>
          <a:schemeClr val="accent1"/>
        </a:buClr>
        <a:buSzPct val="70000"/>
        <a:buFont typeface="Wingdings 2"/>
        <a:buChar char=""/>
        <a:defRPr kumimoji="0" sz="1700" kern="1200">
          <a:solidFill>
            <a:schemeClr val="tx2"/>
          </a:solidFill>
          <a:latin typeface="+mn-lt"/>
          <a:ea typeface="+mn-ea"/>
          <a:cs typeface="+mn-cs"/>
        </a:defRPr>
      </a:lvl2pPr>
      <a:lvl3pPr marL="678028" indent="-135606" algn="l" rtl="0" eaLnBrk="1" latinLnBrk="0" hangingPunct="1">
        <a:spcBef>
          <a:spcPct val="20000"/>
        </a:spcBef>
        <a:buClr>
          <a:schemeClr val="accent1"/>
        </a:buClr>
        <a:buSzPct val="70000"/>
        <a:buFont typeface="Wingdings 2"/>
        <a:buChar char=""/>
        <a:defRPr kumimoji="0" sz="1400" kern="1200">
          <a:solidFill>
            <a:schemeClr val="tx2"/>
          </a:solidFill>
          <a:latin typeface="+mn-lt"/>
          <a:ea typeface="+mn-ea"/>
          <a:cs typeface="+mn-cs"/>
        </a:defRPr>
      </a:lvl3pPr>
      <a:lvl4pPr marL="949239" indent="-135606" algn="l" rtl="0" eaLnBrk="1" latinLnBrk="0" hangingPunct="1">
        <a:spcBef>
          <a:spcPct val="20000"/>
        </a:spcBef>
        <a:buClr>
          <a:schemeClr val="accent1"/>
        </a:buClr>
        <a:buSzPct val="70000"/>
        <a:buFont typeface="Wingdings 2"/>
        <a:buChar char=""/>
        <a:defRPr kumimoji="0" sz="1200" kern="1200">
          <a:solidFill>
            <a:schemeClr val="tx2"/>
          </a:solidFill>
          <a:latin typeface="+mn-lt"/>
          <a:ea typeface="+mn-ea"/>
          <a:cs typeface="+mn-cs"/>
        </a:defRPr>
      </a:lvl4pPr>
      <a:lvl5pPr marL="1220450" indent="-135606" algn="l" rtl="0" eaLnBrk="1" latinLnBrk="0" hangingPunct="1">
        <a:spcBef>
          <a:spcPct val="20000"/>
        </a:spcBef>
        <a:buClr>
          <a:schemeClr val="accent1"/>
        </a:buClr>
        <a:buSzPct val="60000"/>
        <a:buFont typeface="Wingdings 2"/>
        <a:buChar char=""/>
        <a:defRPr kumimoji="0" sz="1100" kern="1200">
          <a:solidFill>
            <a:schemeClr val="tx2"/>
          </a:solidFill>
          <a:latin typeface="+mn-lt"/>
          <a:ea typeface="+mn-ea"/>
          <a:cs typeface="+mn-cs"/>
        </a:defRPr>
      </a:lvl5pPr>
      <a:lvl6pPr marL="1491661" indent="-135606" algn="l" rtl="0" eaLnBrk="1" latinLnBrk="0" hangingPunct="1">
        <a:spcBef>
          <a:spcPct val="20000"/>
        </a:spcBef>
        <a:buClr>
          <a:schemeClr val="accent1"/>
        </a:buClr>
        <a:buSzPct val="60000"/>
        <a:buFont typeface="Wingdings 2"/>
        <a:buChar char=""/>
        <a:defRPr kumimoji="0" sz="1100" kern="1200">
          <a:solidFill>
            <a:schemeClr val="tx2"/>
          </a:solidFill>
          <a:latin typeface="+mn-lt"/>
          <a:ea typeface="+mn-ea"/>
          <a:cs typeface="+mn-cs"/>
        </a:defRPr>
      </a:lvl6pPr>
      <a:lvl7pPr marL="1762872" indent="-135606" algn="l" rtl="0" eaLnBrk="1" latinLnBrk="0" hangingPunct="1">
        <a:spcBef>
          <a:spcPct val="20000"/>
        </a:spcBef>
        <a:buClr>
          <a:schemeClr val="accent1"/>
        </a:buClr>
        <a:buSzPct val="60000"/>
        <a:buFont typeface="Wingdings 2"/>
        <a:buChar char=""/>
        <a:defRPr kumimoji="0" sz="900" kern="1200">
          <a:solidFill>
            <a:schemeClr val="tx2"/>
          </a:solidFill>
          <a:latin typeface="+mn-lt"/>
          <a:ea typeface="+mn-ea"/>
          <a:cs typeface="+mn-cs"/>
        </a:defRPr>
      </a:lvl7pPr>
      <a:lvl8pPr marL="2034083" indent="-135606" algn="l" rtl="0" eaLnBrk="1" latinLnBrk="0" hangingPunct="1">
        <a:spcBef>
          <a:spcPct val="20000"/>
        </a:spcBef>
        <a:buClr>
          <a:schemeClr val="accent1"/>
        </a:buClr>
        <a:buSzPct val="60000"/>
        <a:buFont typeface="Wingdings 2"/>
        <a:buChar char=""/>
        <a:defRPr kumimoji="0" sz="900" kern="1200" baseline="0">
          <a:solidFill>
            <a:schemeClr val="tx2"/>
          </a:solidFill>
          <a:latin typeface="+mn-lt"/>
          <a:ea typeface="+mn-ea"/>
          <a:cs typeface="+mn-cs"/>
        </a:defRPr>
      </a:lvl8pPr>
      <a:lvl9pPr marL="2305294" indent="-135606" algn="l" rtl="0" eaLnBrk="1" latinLnBrk="0" hangingPunct="1">
        <a:spcBef>
          <a:spcPct val="20000"/>
        </a:spcBef>
        <a:buClr>
          <a:schemeClr val="accent1"/>
        </a:buClr>
        <a:buSzPct val="60000"/>
        <a:buFont typeface="Wingdings 2"/>
        <a:buChar char=""/>
        <a:defRPr kumimoji="0" sz="8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71211" algn="l" rtl="0" eaLnBrk="1" latinLnBrk="0" hangingPunct="1">
        <a:defRPr kumimoji="0" kern="1200">
          <a:solidFill>
            <a:schemeClr val="tx1"/>
          </a:solidFill>
          <a:latin typeface="+mn-lt"/>
          <a:ea typeface="+mn-ea"/>
          <a:cs typeface="+mn-cs"/>
        </a:defRPr>
      </a:lvl2pPr>
      <a:lvl3pPr marL="542422" algn="l" rtl="0" eaLnBrk="1" latinLnBrk="0" hangingPunct="1">
        <a:defRPr kumimoji="0" kern="1200">
          <a:solidFill>
            <a:schemeClr val="tx1"/>
          </a:solidFill>
          <a:latin typeface="+mn-lt"/>
          <a:ea typeface="+mn-ea"/>
          <a:cs typeface="+mn-cs"/>
        </a:defRPr>
      </a:lvl3pPr>
      <a:lvl4pPr marL="813633" algn="l" rtl="0" eaLnBrk="1" latinLnBrk="0" hangingPunct="1">
        <a:defRPr kumimoji="0" kern="1200">
          <a:solidFill>
            <a:schemeClr val="tx1"/>
          </a:solidFill>
          <a:latin typeface="+mn-lt"/>
          <a:ea typeface="+mn-ea"/>
          <a:cs typeface="+mn-cs"/>
        </a:defRPr>
      </a:lvl4pPr>
      <a:lvl5pPr marL="1084844" algn="l" rtl="0" eaLnBrk="1" latinLnBrk="0" hangingPunct="1">
        <a:defRPr kumimoji="0" kern="1200">
          <a:solidFill>
            <a:schemeClr val="tx1"/>
          </a:solidFill>
          <a:latin typeface="+mn-lt"/>
          <a:ea typeface="+mn-ea"/>
          <a:cs typeface="+mn-cs"/>
        </a:defRPr>
      </a:lvl5pPr>
      <a:lvl6pPr marL="1356055" algn="l" rtl="0" eaLnBrk="1" latinLnBrk="0" hangingPunct="1">
        <a:defRPr kumimoji="0" kern="1200">
          <a:solidFill>
            <a:schemeClr val="tx1"/>
          </a:solidFill>
          <a:latin typeface="+mn-lt"/>
          <a:ea typeface="+mn-ea"/>
          <a:cs typeface="+mn-cs"/>
        </a:defRPr>
      </a:lvl6pPr>
      <a:lvl7pPr marL="1627266" algn="l" rtl="0" eaLnBrk="1" latinLnBrk="0" hangingPunct="1">
        <a:defRPr kumimoji="0" kern="1200">
          <a:solidFill>
            <a:schemeClr val="tx1"/>
          </a:solidFill>
          <a:latin typeface="+mn-lt"/>
          <a:ea typeface="+mn-ea"/>
          <a:cs typeface="+mn-cs"/>
        </a:defRPr>
      </a:lvl7pPr>
      <a:lvl8pPr marL="1898477" algn="l" rtl="0" eaLnBrk="1" latinLnBrk="0" hangingPunct="1">
        <a:defRPr kumimoji="0" kern="1200">
          <a:solidFill>
            <a:schemeClr val="tx1"/>
          </a:solidFill>
          <a:latin typeface="+mn-lt"/>
          <a:ea typeface="+mn-ea"/>
          <a:cs typeface="+mn-cs"/>
        </a:defRPr>
      </a:lvl8pPr>
      <a:lvl9pPr marL="216968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15900" y="1254125"/>
            <a:ext cx="5469255" cy="523220"/>
          </a:xfrm>
        </p:spPr>
        <p:txBody>
          <a:bodyPr>
            <a:normAutofit fontScale="90000"/>
          </a:bodyPr>
          <a:lstStyle/>
          <a:p>
            <a:pPr algn="ctr"/>
            <a:r>
              <a:rPr lang="en-US" sz="3400" dirty="0" smtClean="0">
                <a:latin typeface="Times New Roman" pitchFamily="18" charset="0"/>
                <a:cs typeface="Times New Roman" pitchFamily="18" charset="0"/>
              </a:rPr>
              <a:t>Types  of  Attacks</a:t>
            </a:r>
            <a:endParaRPr lang="en-US" sz="3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3847" y="136906"/>
            <a:ext cx="5469255" cy="276999"/>
          </a:xfrm>
        </p:spPr>
        <p:txBody>
          <a:bodyPr/>
          <a:lstStyle/>
          <a:p>
            <a:pPr eaLnBrk="1" hangingPunct="1">
              <a:defRPr/>
            </a:pPr>
            <a:r>
              <a:rPr lang="en-US" smtClean="0"/>
              <a:t>Modes of Operation</a:t>
            </a:r>
            <a:endParaRPr lang="en-AU" smtClean="0"/>
          </a:p>
        </p:txBody>
      </p:sp>
      <p:sp>
        <p:nvSpPr>
          <p:cNvPr id="78851" name="Rectangle 3"/>
          <p:cNvSpPr>
            <a:spLocks noGrp="1" noChangeArrowheads="1"/>
          </p:cNvSpPr>
          <p:nvPr>
            <p:ph idx="1"/>
          </p:nvPr>
        </p:nvSpPr>
        <p:spPr>
          <a:xfrm>
            <a:off x="303530" y="836648"/>
            <a:ext cx="5463540" cy="2215991"/>
          </a:xfrm>
        </p:spPr>
        <p:txBody>
          <a:bodyPr/>
          <a:lstStyle/>
          <a:p>
            <a:pPr eaLnBrk="1" hangingPunct="1">
              <a:defRPr/>
            </a:pPr>
            <a:r>
              <a:rPr lang="en-AU" smtClean="0"/>
              <a:t>block ciphers encrypt fixed size blocks</a:t>
            </a:r>
          </a:p>
          <a:p>
            <a:pPr lvl="1" eaLnBrk="1" hangingPunct="1">
              <a:defRPr/>
            </a:pPr>
            <a:r>
              <a:rPr lang="en-AU" smtClean="0"/>
              <a:t>eg. DES encrypts 64-bit blocks with 56-bit key </a:t>
            </a:r>
          </a:p>
          <a:p>
            <a:pPr eaLnBrk="1" hangingPunct="1">
              <a:defRPr/>
            </a:pPr>
            <a:r>
              <a:rPr lang="en-AU" smtClean="0"/>
              <a:t>need some way to en/decrypt arbitrary amounts of data in practise</a:t>
            </a:r>
          </a:p>
          <a:p>
            <a:pPr eaLnBrk="1" hangingPunct="1">
              <a:defRPr/>
            </a:pPr>
            <a:r>
              <a:rPr lang="en-AU" b="1" smtClean="0"/>
              <a:t>ANSI X3.106-1983 Modes of Use </a:t>
            </a:r>
            <a:r>
              <a:rPr lang="en-AU" smtClean="0"/>
              <a:t>(now FIPS 81)</a:t>
            </a:r>
            <a:r>
              <a:rPr lang="en-AU" b="1" smtClean="0"/>
              <a:t> </a:t>
            </a:r>
            <a:r>
              <a:rPr lang="en-AU" smtClean="0"/>
              <a:t>defines 4 possible modes</a:t>
            </a:r>
            <a:endParaRPr lang="en-AU" b="1" smtClean="0"/>
          </a:p>
          <a:p>
            <a:pPr eaLnBrk="1" hangingPunct="1">
              <a:defRPr/>
            </a:pPr>
            <a:r>
              <a:rPr lang="en-US" smtClean="0"/>
              <a:t>subsequently 5 defined for AES &amp; DES</a:t>
            </a:r>
          </a:p>
          <a:p>
            <a:pPr eaLnBrk="1" hangingPunct="1">
              <a:defRPr/>
            </a:pPr>
            <a:r>
              <a:rPr lang="en-US" smtClean="0"/>
              <a:t>have </a:t>
            </a:r>
            <a:r>
              <a:rPr lang="en-US" b="1" smtClean="0"/>
              <a:t>block</a:t>
            </a:r>
            <a:r>
              <a:rPr lang="en-US" smtClean="0"/>
              <a:t> and </a:t>
            </a:r>
            <a:r>
              <a:rPr lang="en-US" b="1" smtClean="0"/>
              <a:t>stream</a:t>
            </a:r>
            <a:r>
              <a:rPr lang="en-US" smtClean="0"/>
              <a:t> modes</a:t>
            </a:r>
            <a:endParaRPr lang="en-AU"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Electronic Codebook Book (ECB)</a:t>
            </a:r>
          </a:p>
        </p:txBody>
      </p:sp>
      <p:sp>
        <p:nvSpPr>
          <p:cNvPr id="80899" name="Rectangle 3"/>
          <p:cNvSpPr>
            <a:spLocks noGrp="1" noChangeArrowheads="1"/>
          </p:cNvSpPr>
          <p:nvPr>
            <p:ph idx="1"/>
          </p:nvPr>
        </p:nvSpPr>
        <p:spPr>
          <a:xfrm>
            <a:off x="303530" y="798619"/>
            <a:ext cx="5463540" cy="2215991"/>
          </a:xfrm>
        </p:spPr>
        <p:txBody>
          <a:bodyPr/>
          <a:lstStyle/>
          <a:p>
            <a:pPr eaLnBrk="1" hangingPunct="1">
              <a:defRPr/>
            </a:pPr>
            <a:r>
              <a:rPr lang="en-AU" smtClean="0"/>
              <a:t>message is broken into independent blocks which are encrypted </a:t>
            </a:r>
          </a:p>
          <a:p>
            <a:pPr eaLnBrk="1" hangingPunct="1">
              <a:defRPr/>
            </a:pPr>
            <a:r>
              <a:rPr lang="en-AU" smtClean="0"/>
              <a:t>each block is a value which is substituted, like a codebook, hence name </a:t>
            </a:r>
          </a:p>
          <a:p>
            <a:pPr eaLnBrk="1" hangingPunct="1">
              <a:defRPr/>
            </a:pPr>
            <a:r>
              <a:rPr lang="en-AU" smtClean="0"/>
              <a:t>each block is encoded independently of the other blocks </a:t>
            </a:r>
          </a:p>
          <a:p>
            <a:pPr lvl="1" eaLnBrk="1" hangingPunct="1">
              <a:buFont typeface="Wingdings" pitchFamily="2" charset="2"/>
              <a:buNone/>
              <a:defRPr/>
            </a:pPr>
            <a:r>
              <a:rPr lang="en-AU" smtClean="0">
                <a:latin typeface="Courier New" pitchFamily="49" charset="0"/>
              </a:rPr>
              <a:t>C</a:t>
            </a:r>
            <a:r>
              <a:rPr lang="en-AU" baseline="-25000" smtClean="0">
                <a:latin typeface="Courier New" pitchFamily="49" charset="0"/>
              </a:rPr>
              <a:t>i</a:t>
            </a:r>
            <a:r>
              <a:rPr lang="en-AU" smtClean="0">
                <a:latin typeface="Courier New" pitchFamily="49" charset="0"/>
              </a:rPr>
              <a:t> = DES</a:t>
            </a:r>
            <a:r>
              <a:rPr lang="en-AU" baseline="-25000" smtClean="0">
                <a:latin typeface="Courier New" pitchFamily="49" charset="0"/>
              </a:rPr>
              <a:t>K1</a:t>
            </a:r>
            <a:r>
              <a:rPr lang="en-AU" smtClean="0">
                <a:latin typeface="Courier New" pitchFamily="49" charset="0"/>
              </a:rPr>
              <a:t>(P</a:t>
            </a:r>
            <a:r>
              <a:rPr lang="en-AU" baseline="-25000" smtClean="0">
                <a:latin typeface="Courier New" pitchFamily="49" charset="0"/>
              </a:rPr>
              <a:t>i</a:t>
            </a:r>
            <a:r>
              <a:rPr lang="en-AU" smtClean="0">
                <a:latin typeface="Courier New" pitchFamily="49" charset="0"/>
              </a:rPr>
              <a:t>)</a:t>
            </a:r>
            <a:endParaRPr lang="en-AU" smtClean="0"/>
          </a:p>
          <a:p>
            <a:pPr eaLnBrk="1" hangingPunct="1">
              <a:defRPr/>
            </a:pPr>
            <a:r>
              <a:rPr lang="en-US" smtClean="0"/>
              <a:t>uses: secure transmission of single values</a:t>
            </a:r>
            <a:endParaRPr lang="en-AU" smtClean="0"/>
          </a:p>
          <a:p>
            <a:pPr lvl="1" eaLnBrk="1" hangingPunct="1">
              <a:buFont typeface="Wingdings" pitchFamily="2" charset="2"/>
              <a:buNone/>
              <a:defRPr/>
            </a:pPr>
            <a:r>
              <a:rPr lang="en-US" smtClean="0"/>
              <a:t>		</a:t>
            </a:r>
            <a:endParaRPr lang="en-AU"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Electronic Codebook Book (ECB)</a:t>
            </a:r>
          </a:p>
        </p:txBody>
      </p:sp>
      <p:pic>
        <p:nvPicPr>
          <p:cNvPr id="5123" name="Picture 3"/>
          <p:cNvPicPr>
            <a:picLocks noGrp="1" noChangeAspect="1" noChangeArrowheads="1"/>
          </p:cNvPicPr>
          <p:nvPr>
            <p:ph idx="1"/>
          </p:nvPr>
        </p:nvPicPr>
        <p:blipFill>
          <a:blip r:embed="rId3"/>
          <a:srcRect/>
          <a:stretch>
            <a:fillRect/>
          </a:stretch>
        </p:blipFill>
        <p:spPr>
          <a:xfrm>
            <a:off x="910590" y="988766"/>
            <a:ext cx="4209371" cy="1712910"/>
          </a:xfr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1765" y="138650"/>
            <a:ext cx="5767070" cy="369332"/>
          </a:xfrm>
        </p:spPr>
        <p:txBody>
          <a:bodyPr/>
          <a:lstStyle/>
          <a:p>
            <a:pPr eaLnBrk="1" hangingPunct="1">
              <a:defRPr/>
            </a:pPr>
            <a:r>
              <a:rPr lang="en-AU" sz="2400" dirty="0" smtClean="0"/>
              <a:t>Advantages and Limitations of ECB</a:t>
            </a:r>
          </a:p>
        </p:txBody>
      </p:sp>
      <p:sp>
        <p:nvSpPr>
          <p:cNvPr id="84995" name="Rectangle 3"/>
          <p:cNvSpPr>
            <a:spLocks noGrp="1" noChangeArrowheads="1"/>
          </p:cNvSpPr>
          <p:nvPr>
            <p:ph idx="1"/>
          </p:nvPr>
        </p:nvSpPr>
        <p:spPr>
          <a:xfrm>
            <a:off x="303530" y="836648"/>
            <a:ext cx="5767070" cy="1994392"/>
          </a:xfrm>
        </p:spPr>
        <p:txBody>
          <a:bodyPr/>
          <a:lstStyle/>
          <a:p>
            <a:pPr eaLnBrk="1" hangingPunct="1">
              <a:lnSpc>
                <a:spcPct val="90000"/>
              </a:lnSpc>
              <a:defRPr/>
            </a:pPr>
            <a:r>
              <a:rPr lang="en-AU" smtClean="0"/>
              <a:t>message repetitions may show in ciphertext </a:t>
            </a:r>
          </a:p>
          <a:p>
            <a:pPr lvl="1" eaLnBrk="1" hangingPunct="1">
              <a:lnSpc>
                <a:spcPct val="90000"/>
              </a:lnSpc>
              <a:defRPr/>
            </a:pPr>
            <a:r>
              <a:rPr lang="en-AU" smtClean="0"/>
              <a:t>if aligned with message block </a:t>
            </a:r>
          </a:p>
          <a:p>
            <a:pPr lvl="1" eaLnBrk="1" hangingPunct="1">
              <a:lnSpc>
                <a:spcPct val="90000"/>
              </a:lnSpc>
              <a:defRPr/>
            </a:pPr>
            <a:r>
              <a:rPr lang="en-AU" smtClean="0"/>
              <a:t>particularly with data such graphics </a:t>
            </a:r>
          </a:p>
          <a:p>
            <a:pPr lvl="1" eaLnBrk="1" hangingPunct="1">
              <a:lnSpc>
                <a:spcPct val="90000"/>
              </a:lnSpc>
              <a:defRPr/>
            </a:pPr>
            <a:r>
              <a:rPr lang="en-AU" smtClean="0"/>
              <a:t>or with messages that change very little, which become a code-book analysis problem </a:t>
            </a:r>
          </a:p>
          <a:p>
            <a:pPr eaLnBrk="1" hangingPunct="1">
              <a:lnSpc>
                <a:spcPct val="90000"/>
              </a:lnSpc>
              <a:defRPr/>
            </a:pPr>
            <a:r>
              <a:rPr lang="en-AU" smtClean="0"/>
              <a:t>weakness is due to the encrypted message blocks being independent </a:t>
            </a:r>
          </a:p>
          <a:p>
            <a:pPr eaLnBrk="1" hangingPunct="1">
              <a:lnSpc>
                <a:spcPct val="90000"/>
              </a:lnSpc>
              <a:defRPr/>
            </a:pPr>
            <a:r>
              <a:rPr lang="en-AU" smtClean="0"/>
              <a:t>main use is sending a few blocks of data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3847" y="136906"/>
            <a:ext cx="5469255" cy="276999"/>
          </a:xfrm>
        </p:spPr>
        <p:txBody>
          <a:bodyPr/>
          <a:lstStyle/>
          <a:p>
            <a:pPr eaLnBrk="1" hangingPunct="1">
              <a:defRPr/>
            </a:pPr>
            <a:r>
              <a:rPr lang="en-AU" smtClean="0"/>
              <a:t>Cipher Block Chaining (CBC) </a:t>
            </a:r>
          </a:p>
        </p:txBody>
      </p:sp>
      <p:sp>
        <p:nvSpPr>
          <p:cNvPr id="87043" name="Rectangle 3"/>
          <p:cNvSpPr>
            <a:spLocks noGrp="1" noChangeArrowheads="1"/>
          </p:cNvSpPr>
          <p:nvPr>
            <p:ph idx="1"/>
          </p:nvPr>
        </p:nvSpPr>
        <p:spPr>
          <a:xfrm>
            <a:off x="303530" y="836648"/>
            <a:ext cx="5463540" cy="2215991"/>
          </a:xfrm>
        </p:spPr>
        <p:txBody>
          <a:bodyPr/>
          <a:lstStyle/>
          <a:p>
            <a:pPr eaLnBrk="1" hangingPunct="1">
              <a:defRPr/>
            </a:pPr>
            <a:r>
              <a:rPr lang="en-AU" smtClean="0"/>
              <a:t>message is broken into blocks </a:t>
            </a:r>
          </a:p>
          <a:p>
            <a:pPr eaLnBrk="1" hangingPunct="1">
              <a:defRPr/>
            </a:pPr>
            <a:r>
              <a:rPr lang="en-AU" smtClean="0"/>
              <a:t>linked together in encryption operation </a:t>
            </a:r>
          </a:p>
          <a:p>
            <a:pPr eaLnBrk="1" hangingPunct="1">
              <a:defRPr/>
            </a:pPr>
            <a:r>
              <a:rPr lang="en-AU" smtClean="0"/>
              <a:t>each previous cipher blocks is chained with current plaintext block, hence name </a:t>
            </a:r>
          </a:p>
          <a:p>
            <a:pPr eaLnBrk="1" hangingPunct="1">
              <a:defRPr/>
            </a:pPr>
            <a:r>
              <a:rPr lang="en-AU" smtClean="0"/>
              <a:t>use Initial Vector (IV) to start process </a:t>
            </a:r>
          </a:p>
          <a:p>
            <a:pPr lvl="1" eaLnBrk="1" hangingPunct="1">
              <a:buFont typeface="Wingdings" pitchFamily="2" charset="2"/>
              <a:buNone/>
              <a:defRPr/>
            </a:pPr>
            <a:r>
              <a:rPr lang="en-AU" smtClean="0">
                <a:latin typeface="Courier New" pitchFamily="49" charset="0"/>
              </a:rPr>
              <a:t>C</a:t>
            </a:r>
            <a:r>
              <a:rPr lang="en-AU" baseline="-25000" smtClean="0">
                <a:latin typeface="Courier New" pitchFamily="49" charset="0"/>
              </a:rPr>
              <a:t>i</a:t>
            </a:r>
            <a:r>
              <a:rPr lang="en-AU" smtClean="0">
                <a:latin typeface="Courier New" pitchFamily="49" charset="0"/>
              </a:rPr>
              <a:t> = DES</a:t>
            </a:r>
            <a:r>
              <a:rPr lang="en-AU" baseline="-25000" smtClean="0">
                <a:latin typeface="Courier New" pitchFamily="49" charset="0"/>
              </a:rPr>
              <a:t>K1</a:t>
            </a:r>
            <a:r>
              <a:rPr lang="en-AU" smtClean="0">
                <a:latin typeface="Courier New" pitchFamily="49" charset="0"/>
              </a:rPr>
              <a:t>(P</a:t>
            </a:r>
            <a:r>
              <a:rPr lang="en-AU" baseline="-25000" smtClean="0">
                <a:latin typeface="Courier New" pitchFamily="49" charset="0"/>
              </a:rPr>
              <a:t>i</a:t>
            </a:r>
            <a:r>
              <a:rPr lang="en-AU" smtClean="0">
                <a:latin typeface="Courier New" pitchFamily="49" charset="0"/>
              </a:rPr>
              <a:t> XOR C</a:t>
            </a:r>
            <a:r>
              <a:rPr lang="en-AU" baseline="-25000" smtClean="0">
                <a:latin typeface="Courier New" pitchFamily="49" charset="0"/>
              </a:rPr>
              <a:t>i-1</a:t>
            </a:r>
            <a:r>
              <a:rPr lang="en-AU" smtClean="0">
                <a:latin typeface="Courier New" pitchFamily="49" charset="0"/>
              </a:rPr>
              <a:t>)</a:t>
            </a:r>
          </a:p>
          <a:p>
            <a:pPr lvl="1" eaLnBrk="1" hangingPunct="1">
              <a:buFont typeface="Wingdings" pitchFamily="2" charset="2"/>
              <a:buNone/>
              <a:defRPr/>
            </a:pPr>
            <a:r>
              <a:rPr lang="en-AU" smtClean="0">
                <a:latin typeface="Courier New" pitchFamily="49" charset="0"/>
              </a:rPr>
              <a:t>C</a:t>
            </a:r>
            <a:r>
              <a:rPr lang="en-AU" baseline="-25000" smtClean="0">
                <a:latin typeface="Courier New" pitchFamily="49" charset="0"/>
              </a:rPr>
              <a:t>-1</a:t>
            </a:r>
            <a:r>
              <a:rPr lang="en-AU" smtClean="0">
                <a:latin typeface="Courier New" pitchFamily="49" charset="0"/>
              </a:rPr>
              <a:t> = IV</a:t>
            </a:r>
            <a:r>
              <a:rPr lang="en-AU" smtClean="0"/>
              <a:t> </a:t>
            </a:r>
          </a:p>
          <a:p>
            <a:pPr eaLnBrk="1" hangingPunct="1">
              <a:defRPr/>
            </a:pPr>
            <a:r>
              <a:rPr lang="en-US" smtClean="0"/>
              <a:t>uses: bulk data encryption, authentication</a:t>
            </a:r>
            <a:endParaRPr lang="en-AU"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303847" y="136906"/>
            <a:ext cx="5469255" cy="276999"/>
          </a:xfrm>
        </p:spPr>
        <p:txBody>
          <a:bodyPr/>
          <a:lstStyle/>
          <a:p>
            <a:pPr eaLnBrk="1" hangingPunct="1">
              <a:defRPr/>
            </a:pPr>
            <a:r>
              <a:rPr lang="en-AU" smtClean="0"/>
              <a:t>Cipher Block Chaining (CBC)</a:t>
            </a:r>
          </a:p>
        </p:txBody>
      </p:sp>
      <p:pic>
        <p:nvPicPr>
          <p:cNvPr id="8195" name="Picture 1027"/>
          <p:cNvPicPr>
            <a:picLocks noGrp="1" noChangeAspect="1" noChangeArrowheads="1"/>
          </p:cNvPicPr>
          <p:nvPr>
            <p:ph idx="1"/>
          </p:nvPr>
        </p:nvPicPr>
        <p:blipFill>
          <a:blip r:embed="rId3"/>
          <a:stretch>
            <a:fillRect/>
          </a:stretch>
        </p:blipFill>
        <p:spPr>
          <a:xfrm>
            <a:off x="1494631" y="776288"/>
            <a:ext cx="3181350" cy="2257425"/>
          </a:xfr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Message Padding</a:t>
            </a:r>
          </a:p>
        </p:txBody>
      </p:sp>
      <p:sp>
        <p:nvSpPr>
          <p:cNvPr id="91139" name="Rectangle 3"/>
          <p:cNvSpPr>
            <a:spLocks noGrp="1" noChangeArrowheads="1"/>
          </p:cNvSpPr>
          <p:nvPr>
            <p:ph idx="1"/>
          </p:nvPr>
        </p:nvSpPr>
        <p:spPr>
          <a:xfrm>
            <a:off x="303530" y="836648"/>
            <a:ext cx="5615305" cy="2326791"/>
          </a:xfrm>
        </p:spPr>
        <p:txBody>
          <a:bodyPr/>
          <a:lstStyle/>
          <a:p>
            <a:pPr eaLnBrk="1" hangingPunct="1">
              <a:lnSpc>
                <a:spcPct val="90000"/>
              </a:lnSpc>
              <a:defRPr/>
            </a:pPr>
            <a:r>
              <a:rPr lang="en-AU" dirty="0" smtClean="0"/>
              <a:t>at end of message must handle a possible last short block </a:t>
            </a:r>
          </a:p>
          <a:p>
            <a:pPr lvl="1" eaLnBrk="1" hangingPunct="1">
              <a:lnSpc>
                <a:spcPct val="90000"/>
              </a:lnSpc>
              <a:defRPr/>
            </a:pPr>
            <a:r>
              <a:rPr lang="en-US" dirty="0" smtClean="0"/>
              <a:t>which is not as large as </a:t>
            </a:r>
            <a:r>
              <a:rPr lang="en-US" dirty="0" err="1" smtClean="0"/>
              <a:t>blocksize</a:t>
            </a:r>
            <a:r>
              <a:rPr lang="en-US" dirty="0" smtClean="0"/>
              <a:t> of cipher</a:t>
            </a:r>
          </a:p>
          <a:p>
            <a:pPr lvl="1" eaLnBrk="1" hangingPunct="1">
              <a:lnSpc>
                <a:spcPct val="90000"/>
              </a:lnSpc>
              <a:defRPr/>
            </a:pPr>
            <a:r>
              <a:rPr lang="en-US" dirty="0" smtClean="0"/>
              <a:t>pad either with known non-data value (</a:t>
            </a:r>
            <a:r>
              <a:rPr lang="en-US" dirty="0" err="1" smtClean="0"/>
              <a:t>eg</a:t>
            </a:r>
            <a:r>
              <a:rPr lang="en-US" dirty="0" smtClean="0"/>
              <a:t> nulls)</a:t>
            </a:r>
            <a:endParaRPr lang="en-AU" dirty="0" smtClean="0"/>
          </a:p>
          <a:p>
            <a:pPr lvl="1" eaLnBrk="1" hangingPunct="1">
              <a:lnSpc>
                <a:spcPct val="90000"/>
              </a:lnSpc>
              <a:defRPr/>
            </a:pPr>
            <a:r>
              <a:rPr lang="en-AU" dirty="0" smtClean="0"/>
              <a:t>or pad last block along with count of pad size</a:t>
            </a:r>
            <a:r>
              <a:rPr lang="en-AU" sz="1400" dirty="0" smtClean="0"/>
              <a:t> </a:t>
            </a:r>
          </a:p>
          <a:p>
            <a:pPr lvl="2" eaLnBrk="1" hangingPunct="1">
              <a:lnSpc>
                <a:spcPct val="90000"/>
              </a:lnSpc>
              <a:defRPr/>
            </a:pPr>
            <a:r>
              <a:rPr lang="en-AU" sz="1200" dirty="0" err="1" smtClean="0"/>
              <a:t>eg</a:t>
            </a:r>
            <a:r>
              <a:rPr lang="en-AU" sz="1200" dirty="0" smtClean="0"/>
              <a:t>. [ b1 b2 b3 0 0 0 0 5] </a:t>
            </a:r>
          </a:p>
          <a:p>
            <a:pPr lvl="2" eaLnBrk="1" hangingPunct="1">
              <a:lnSpc>
                <a:spcPct val="90000"/>
              </a:lnSpc>
              <a:defRPr/>
            </a:pPr>
            <a:r>
              <a:rPr lang="en-AU" sz="1200" dirty="0" smtClean="0"/>
              <a:t>means have 3 data bytes, then 5 bytes </a:t>
            </a:r>
            <a:r>
              <a:rPr lang="en-AU" sz="1200" dirty="0" err="1" smtClean="0"/>
              <a:t>pad+count</a:t>
            </a:r>
            <a:endParaRPr lang="en-AU" sz="1200" dirty="0" smtClean="0"/>
          </a:p>
          <a:p>
            <a:pPr lvl="1" eaLnBrk="1" hangingPunct="1">
              <a:lnSpc>
                <a:spcPct val="90000"/>
              </a:lnSpc>
              <a:defRPr/>
            </a:pPr>
            <a:r>
              <a:rPr lang="en-AU" dirty="0" smtClean="0"/>
              <a:t>this may require an extra entire block over those in message</a:t>
            </a:r>
          </a:p>
          <a:p>
            <a:pPr eaLnBrk="1" hangingPunct="1">
              <a:lnSpc>
                <a:spcPct val="90000"/>
              </a:lnSpc>
              <a:defRPr/>
            </a:pPr>
            <a:r>
              <a:rPr lang="en-AU" dirty="0" smtClean="0"/>
              <a:t>there are other, more esoteric modes, which avoid the need for an extra block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Advantages and Limitations of CBC</a:t>
            </a:r>
          </a:p>
        </p:txBody>
      </p:sp>
      <p:sp>
        <p:nvSpPr>
          <p:cNvPr id="109571" name="Rectangle 3"/>
          <p:cNvSpPr>
            <a:spLocks noGrp="1" noChangeArrowheads="1"/>
          </p:cNvSpPr>
          <p:nvPr>
            <p:ph idx="1"/>
          </p:nvPr>
        </p:nvSpPr>
        <p:spPr>
          <a:xfrm>
            <a:off x="303530" y="836648"/>
            <a:ext cx="5615305" cy="1717393"/>
          </a:xfrm>
        </p:spPr>
        <p:txBody>
          <a:bodyPr/>
          <a:lstStyle/>
          <a:p>
            <a:pPr eaLnBrk="1" hangingPunct="1">
              <a:lnSpc>
                <a:spcPct val="90000"/>
              </a:lnSpc>
              <a:defRPr/>
            </a:pPr>
            <a:r>
              <a:rPr lang="en-AU" dirty="0" smtClean="0"/>
              <a:t>a ciphertext block depends on </a:t>
            </a:r>
            <a:r>
              <a:rPr lang="en-AU" b="1" dirty="0" smtClean="0"/>
              <a:t>all</a:t>
            </a:r>
            <a:r>
              <a:rPr lang="en-AU" dirty="0" smtClean="0"/>
              <a:t> blocks before it</a:t>
            </a:r>
          </a:p>
          <a:p>
            <a:pPr eaLnBrk="1" hangingPunct="1">
              <a:lnSpc>
                <a:spcPct val="90000"/>
              </a:lnSpc>
              <a:defRPr/>
            </a:pPr>
            <a:r>
              <a:rPr lang="en-AU" dirty="0" smtClean="0"/>
              <a:t>any change to a block affects all following ciphertext blocks</a:t>
            </a:r>
          </a:p>
          <a:p>
            <a:pPr eaLnBrk="1" hangingPunct="1">
              <a:lnSpc>
                <a:spcPct val="90000"/>
              </a:lnSpc>
              <a:defRPr/>
            </a:pPr>
            <a:r>
              <a:rPr lang="en-AU" dirty="0" smtClean="0"/>
              <a:t>need </a:t>
            </a:r>
            <a:r>
              <a:rPr lang="en-AU" b="1" dirty="0" smtClean="0"/>
              <a:t>Initialization Vector</a:t>
            </a:r>
            <a:r>
              <a:rPr lang="en-AU" dirty="0" smtClean="0"/>
              <a:t> (IV) </a:t>
            </a:r>
          </a:p>
          <a:p>
            <a:pPr lvl="1" eaLnBrk="1" hangingPunct="1">
              <a:lnSpc>
                <a:spcPct val="90000"/>
              </a:lnSpc>
              <a:defRPr/>
            </a:pPr>
            <a:r>
              <a:rPr lang="en-AU" sz="1400" dirty="0" smtClean="0"/>
              <a:t>which must be known to sender &amp; receiver </a:t>
            </a:r>
          </a:p>
          <a:p>
            <a:pPr lvl="1" eaLnBrk="1" hangingPunct="1">
              <a:lnSpc>
                <a:spcPct val="90000"/>
              </a:lnSpc>
              <a:defRPr/>
            </a:pPr>
            <a:r>
              <a:rPr lang="en-AU" sz="1400" dirty="0" smtClean="0"/>
              <a:t>if sent in clear, attacker can change bits of first block, and change IV to compensate </a:t>
            </a:r>
          </a:p>
          <a:p>
            <a:pPr lvl="1" eaLnBrk="1" hangingPunct="1">
              <a:lnSpc>
                <a:spcPct val="90000"/>
              </a:lnSpc>
              <a:defRPr/>
            </a:pPr>
            <a:r>
              <a:rPr lang="en-AU" sz="1400" dirty="0" smtClean="0"/>
              <a:t>hence IV must either be a fixed value (as in EFTPOS) </a:t>
            </a:r>
          </a:p>
          <a:p>
            <a:pPr lvl="1" eaLnBrk="1" hangingPunct="1">
              <a:lnSpc>
                <a:spcPct val="90000"/>
              </a:lnSpc>
              <a:defRPr/>
            </a:pPr>
            <a:r>
              <a:rPr lang="en-AU" sz="1400" dirty="0" smtClean="0"/>
              <a:t>or must be sent encrypted in ECB mode before rest of message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3847" y="136906"/>
            <a:ext cx="5469255" cy="276999"/>
          </a:xfrm>
        </p:spPr>
        <p:txBody>
          <a:bodyPr/>
          <a:lstStyle/>
          <a:p>
            <a:pPr eaLnBrk="1" hangingPunct="1">
              <a:defRPr/>
            </a:pPr>
            <a:r>
              <a:rPr lang="en-AU" smtClean="0"/>
              <a:t>Cipher FeedBack (CFB)</a:t>
            </a:r>
          </a:p>
        </p:txBody>
      </p:sp>
      <p:sp>
        <p:nvSpPr>
          <p:cNvPr id="93187" name="Rectangle 3"/>
          <p:cNvSpPr>
            <a:spLocks noGrp="1" noChangeArrowheads="1"/>
          </p:cNvSpPr>
          <p:nvPr>
            <p:ph idx="1"/>
          </p:nvPr>
        </p:nvSpPr>
        <p:spPr>
          <a:xfrm>
            <a:off x="303847" y="787209"/>
            <a:ext cx="5469255" cy="2229841"/>
          </a:xfrm>
        </p:spPr>
        <p:txBody>
          <a:bodyPr/>
          <a:lstStyle/>
          <a:p>
            <a:pPr eaLnBrk="1" hangingPunct="1">
              <a:lnSpc>
                <a:spcPct val="90000"/>
              </a:lnSpc>
              <a:defRPr/>
            </a:pPr>
            <a:r>
              <a:rPr lang="en-AU" sz="1700" dirty="0" smtClean="0"/>
              <a:t>message is treated as a stream of bits </a:t>
            </a:r>
          </a:p>
          <a:p>
            <a:pPr eaLnBrk="1" hangingPunct="1">
              <a:lnSpc>
                <a:spcPct val="90000"/>
              </a:lnSpc>
              <a:defRPr/>
            </a:pPr>
            <a:r>
              <a:rPr lang="en-AU" sz="1700" dirty="0" smtClean="0"/>
              <a:t>added to the output of the block cipher </a:t>
            </a:r>
          </a:p>
          <a:p>
            <a:pPr eaLnBrk="1" hangingPunct="1">
              <a:lnSpc>
                <a:spcPct val="90000"/>
              </a:lnSpc>
              <a:defRPr/>
            </a:pPr>
            <a:r>
              <a:rPr lang="en-AU" sz="1700" dirty="0" smtClean="0"/>
              <a:t>result is feed back for next stage (hence name) </a:t>
            </a:r>
          </a:p>
          <a:p>
            <a:pPr eaLnBrk="1" hangingPunct="1">
              <a:lnSpc>
                <a:spcPct val="90000"/>
              </a:lnSpc>
              <a:defRPr/>
            </a:pPr>
            <a:r>
              <a:rPr lang="en-AU" sz="1700" dirty="0" smtClean="0"/>
              <a:t>standard allows any number of bit (1,8, 64 or 128 etc) to be feed back </a:t>
            </a:r>
          </a:p>
          <a:p>
            <a:pPr lvl="1" eaLnBrk="1" hangingPunct="1">
              <a:lnSpc>
                <a:spcPct val="90000"/>
              </a:lnSpc>
              <a:defRPr/>
            </a:pPr>
            <a:r>
              <a:rPr lang="en-AU" sz="1400" dirty="0" smtClean="0"/>
              <a:t>denoted CFB-1, CFB-8, CFB-64, CFB-128 etc </a:t>
            </a:r>
          </a:p>
          <a:p>
            <a:pPr eaLnBrk="1" hangingPunct="1">
              <a:lnSpc>
                <a:spcPct val="90000"/>
              </a:lnSpc>
              <a:defRPr/>
            </a:pPr>
            <a:r>
              <a:rPr lang="en-AU" sz="1700" dirty="0" smtClean="0"/>
              <a:t>most efficient to use all bits in block (64 or 128)</a:t>
            </a:r>
          </a:p>
          <a:p>
            <a:pPr lvl="1" eaLnBrk="1" hangingPunct="1">
              <a:lnSpc>
                <a:spcPct val="90000"/>
              </a:lnSpc>
              <a:buFont typeface="Wingdings" pitchFamily="2" charset="2"/>
              <a:buNone/>
              <a:defRPr/>
            </a:pPr>
            <a:r>
              <a:rPr lang="en-AU" sz="1400" dirty="0" err="1" smtClean="0">
                <a:latin typeface="Courier New" pitchFamily="49" charset="0"/>
              </a:rPr>
              <a:t>C</a:t>
            </a:r>
            <a:r>
              <a:rPr lang="en-AU" sz="1400" baseline="-25000" dirty="0" err="1" smtClean="0">
                <a:latin typeface="Courier New" pitchFamily="49" charset="0"/>
              </a:rPr>
              <a:t>i</a:t>
            </a:r>
            <a:r>
              <a:rPr lang="en-AU" sz="1400" dirty="0" smtClean="0">
                <a:latin typeface="Courier New" pitchFamily="49" charset="0"/>
              </a:rPr>
              <a:t> = P</a:t>
            </a:r>
            <a:r>
              <a:rPr lang="en-AU" sz="1400" baseline="-25000" dirty="0" smtClean="0">
                <a:latin typeface="Courier New" pitchFamily="49" charset="0"/>
              </a:rPr>
              <a:t>i</a:t>
            </a:r>
            <a:r>
              <a:rPr lang="en-AU" sz="1400" dirty="0" smtClean="0">
                <a:latin typeface="Courier New" pitchFamily="49" charset="0"/>
              </a:rPr>
              <a:t> XOR DES</a:t>
            </a:r>
            <a:r>
              <a:rPr lang="en-AU" sz="1400" baseline="-25000" dirty="0" smtClean="0">
                <a:latin typeface="Courier New" pitchFamily="49" charset="0"/>
              </a:rPr>
              <a:t>K1</a:t>
            </a:r>
            <a:r>
              <a:rPr lang="en-AU" sz="1400" dirty="0" smtClean="0">
                <a:latin typeface="Courier New" pitchFamily="49" charset="0"/>
              </a:rPr>
              <a:t>(C</a:t>
            </a:r>
            <a:r>
              <a:rPr lang="en-AU" sz="1400" baseline="-25000" dirty="0" smtClean="0">
                <a:latin typeface="Courier New" pitchFamily="49" charset="0"/>
              </a:rPr>
              <a:t>i-1</a:t>
            </a:r>
            <a:r>
              <a:rPr lang="en-AU" sz="1400" dirty="0" smtClean="0">
                <a:latin typeface="Courier New" pitchFamily="49" charset="0"/>
              </a:rPr>
              <a:t>)</a:t>
            </a:r>
          </a:p>
          <a:p>
            <a:pPr lvl="1" eaLnBrk="1" hangingPunct="1">
              <a:lnSpc>
                <a:spcPct val="90000"/>
              </a:lnSpc>
              <a:buFont typeface="Wingdings" pitchFamily="2" charset="2"/>
              <a:buNone/>
              <a:defRPr/>
            </a:pPr>
            <a:r>
              <a:rPr lang="en-AU" sz="1400" dirty="0" smtClean="0">
                <a:latin typeface="Courier New" pitchFamily="49" charset="0"/>
              </a:rPr>
              <a:t>C</a:t>
            </a:r>
            <a:r>
              <a:rPr lang="en-AU" sz="1400" baseline="-25000" dirty="0" smtClean="0">
                <a:latin typeface="Courier New" pitchFamily="49" charset="0"/>
              </a:rPr>
              <a:t>-1</a:t>
            </a:r>
            <a:r>
              <a:rPr lang="en-AU" sz="1400" dirty="0" smtClean="0">
                <a:latin typeface="Courier New" pitchFamily="49" charset="0"/>
              </a:rPr>
              <a:t> = IV</a:t>
            </a:r>
            <a:r>
              <a:rPr lang="en-AU" sz="1400" dirty="0" smtClean="0"/>
              <a:t> </a:t>
            </a:r>
          </a:p>
          <a:p>
            <a:pPr eaLnBrk="1" hangingPunct="1">
              <a:lnSpc>
                <a:spcPct val="90000"/>
              </a:lnSpc>
              <a:defRPr/>
            </a:pPr>
            <a:r>
              <a:rPr lang="en-US" sz="1700" dirty="0" smtClean="0"/>
              <a:t>uses: stream data encryption, authentication</a:t>
            </a:r>
            <a:endParaRPr lang="en-AU" sz="17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3847" y="136906"/>
            <a:ext cx="5469255" cy="276999"/>
          </a:xfrm>
        </p:spPr>
        <p:txBody>
          <a:bodyPr/>
          <a:lstStyle/>
          <a:p>
            <a:pPr eaLnBrk="1" hangingPunct="1">
              <a:defRPr/>
            </a:pPr>
            <a:r>
              <a:rPr lang="en-AU" smtClean="0"/>
              <a:t>Cipher FeedBack (CFB)</a:t>
            </a:r>
          </a:p>
        </p:txBody>
      </p:sp>
      <p:pic>
        <p:nvPicPr>
          <p:cNvPr id="12291" name="Picture 5"/>
          <p:cNvPicPr>
            <a:picLocks noChangeAspect="1" noChangeArrowheads="1"/>
          </p:cNvPicPr>
          <p:nvPr/>
        </p:nvPicPr>
        <p:blipFill>
          <a:blip r:embed="rId3"/>
          <a:srcRect/>
          <a:stretch>
            <a:fillRect/>
          </a:stretch>
        </p:blipFill>
        <p:spPr bwMode="auto">
          <a:xfrm>
            <a:off x="758825" y="684530"/>
            <a:ext cx="4618293" cy="2562234"/>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Advantages and Limitations of CFB</a:t>
            </a:r>
          </a:p>
        </p:txBody>
      </p:sp>
      <p:sp>
        <p:nvSpPr>
          <p:cNvPr id="97283" name="Rectangle 3"/>
          <p:cNvSpPr>
            <a:spLocks noGrp="1" noChangeArrowheads="1"/>
          </p:cNvSpPr>
          <p:nvPr>
            <p:ph idx="1"/>
          </p:nvPr>
        </p:nvSpPr>
        <p:spPr>
          <a:xfrm>
            <a:off x="303847" y="787209"/>
            <a:ext cx="5469255" cy="1938992"/>
          </a:xfrm>
        </p:spPr>
        <p:txBody>
          <a:bodyPr/>
          <a:lstStyle/>
          <a:p>
            <a:pPr eaLnBrk="1" hangingPunct="1">
              <a:defRPr/>
            </a:pPr>
            <a:r>
              <a:rPr lang="en-AU" smtClean="0"/>
              <a:t>appropriate when data arrives in bits/bytes </a:t>
            </a:r>
          </a:p>
          <a:p>
            <a:pPr eaLnBrk="1" hangingPunct="1">
              <a:defRPr/>
            </a:pPr>
            <a:r>
              <a:rPr lang="en-AU" smtClean="0"/>
              <a:t>most common stream mode </a:t>
            </a:r>
          </a:p>
          <a:p>
            <a:pPr eaLnBrk="1" hangingPunct="1">
              <a:defRPr/>
            </a:pPr>
            <a:r>
              <a:rPr lang="en-AU" smtClean="0"/>
              <a:t>limitation is need to stall while do block encryption after every n-bits </a:t>
            </a:r>
          </a:p>
          <a:p>
            <a:pPr eaLnBrk="1" hangingPunct="1">
              <a:defRPr/>
            </a:pPr>
            <a:r>
              <a:rPr lang="en-AU" smtClean="0"/>
              <a:t>note that the block cipher is used in </a:t>
            </a:r>
            <a:r>
              <a:rPr lang="en-AU" b="1" smtClean="0"/>
              <a:t>encryption</a:t>
            </a:r>
            <a:r>
              <a:rPr lang="en-AU" smtClean="0"/>
              <a:t> mode at </a:t>
            </a:r>
            <a:r>
              <a:rPr lang="en-AU" b="1" smtClean="0"/>
              <a:t>both</a:t>
            </a:r>
            <a:r>
              <a:rPr lang="en-AU" smtClean="0"/>
              <a:t> ends </a:t>
            </a:r>
          </a:p>
          <a:p>
            <a:pPr eaLnBrk="1" hangingPunct="1">
              <a:defRPr/>
            </a:pPr>
            <a:r>
              <a:rPr lang="en-AU" smtClean="0"/>
              <a:t>errors propogate for several blocks after the error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3847" y="136906"/>
            <a:ext cx="5469255" cy="276999"/>
          </a:xfrm>
        </p:spPr>
        <p:txBody>
          <a:bodyPr/>
          <a:lstStyle/>
          <a:p>
            <a:pPr eaLnBrk="1" hangingPunct="1">
              <a:defRPr/>
            </a:pPr>
            <a:r>
              <a:rPr lang="en-AU" smtClean="0"/>
              <a:t>Output FeedBack (OFB)</a:t>
            </a:r>
          </a:p>
        </p:txBody>
      </p:sp>
      <p:sp>
        <p:nvSpPr>
          <p:cNvPr id="99331" name="Rectangle 3"/>
          <p:cNvSpPr>
            <a:spLocks noGrp="1" noChangeArrowheads="1"/>
          </p:cNvSpPr>
          <p:nvPr>
            <p:ph idx="1"/>
          </p:nvPr>
        </p:nvSpPr>
        <p:spPr>
          <a:xfrm>
            <a:off x="303530" y="836648"/>
            <a:ext cx="5615305" cy="2077492"/>
          </a:xfrm>
        </p:spPr>
        <p:txBody>
          <a:bodyPr/>
          <a:lstStyle/>
          <a:p>
            <a:pPr eaLnBrk="1" hangingPunct="1">
              <a:lnSpc>
                <a:spcPct val="90000"/>
              </a:lnSpc>
              <a:defRPr/>
            </a:pPr>
            <a:r>
              <a:rPr lang="en-AU" dirty="0" smtClean="0"/>
              <a:t>message is treated as a stream of bits </a:t>
            </a:r>
          </a:p>
          <a:p>
            <a:pPr eaLnBrk="1" hangingPunct="1">
              <a:lnSpc>
                <a:spcPct val="90000"/>
              </a:lnSpc>
              <a:defRPr/>
            </a:pPr>
            <a:r>
              <a:rPr lang="en-AU" dirty="0" smtClean="0"/>
              <a:t>output of cipher is added to message </a:t>
            </a:r>
          </a:p>
          <a:p>
            <a:pPr eaLnBrk="1" hangingPunct="1">
              <a:lnSpc>
                <a:spcPct val="90000"/>
              </a:lnSpc>
              <a:defRPr/>
            </a:pPr>
            <a:r>
              <a:rPr lang="en-AU" dirty="0" smtClean="0"/>
              <a:t>output is then feed back (hence name) </a:t>
            </a:r>
          </a:p>
          <a:p>
            <a:pPr eaLnBrk="1" hangingPunct="1">
              <a:lnSpc>
                <a:spcPct val="90000"/>
              </a:lnSpc>
              <a:defRPr/>
            </a:pPr>
            <a:r>
              <a:rPr lang="en-AU" dirty="0" smtClean="0"/>
              <a:t>feedback is independent of message </a:t>
            </a:r>
          </a:p>
          <a:p>
            <a:pPr eaLnBrk="1" hangingPunct="1">
              <a:lnSpc>
                <a:spcPct val="90000"/>
              </a:lnSpc>
              <a:defRPr/>
            </a:pPr>
            <a:r>
              <a:rPr lang="en-AU" dirty="0" smtClean="0"/>
              <a:t>can be computed in advance</a:t>
            </a:r>
          </a:p>
          <a:p>
            <a:pPr lvl="1" eaLnBrk="1" hangingPunct="1">
              <a:lnSpc>
                <a:spcPct val="90000"/>
              </a:lnSpc>
              <a:buFont typeface="Wingdings" pitchFamily="2" charset="2"/>
              <a:buNone/>
              <a:defRPr/>
            </a:pPr>
            <a:r>
              <a:rPr lang="en-AU" sz="1400" dirty="0" err="1" smtClean="0">
                <a:latin typeface="Courier New" pitchFamily="49" charset="0"/>
              </a:rPr>
              <a:t>C</a:t>
            </a:r>
            <a:r>
              <a:rPr lang="en-AU" sz="1400" baseline="-25000" dirty="0" err="1" smtClean="0">
                <a:latin typeface="Courier New" pitchFamily="49" charset="0"/>
              </a:rPr>
              <a:t>i</a:t>
            </a:r>
            <a:r>
              <a:rPr lang="en-AU" sz="1400" dirty="0" smtClean="0">
                <a:latin typeface="Courier New" pitchFamily="49" charset="0"/>
              </a:rPr>
              <a:t> = P</a:t>
            </a:r>
            <a:r>
              <a:rPr lang="en-AU" sz="1400" baseline="-25000" dirty="0" smtClean="0">
                <a:latin typeface="Courier New" pitchFamily="49" charset="0"/>
              </a:rPr>
              <a:t>i</a:t>
            </a:r>
            <a:r>
              <a:rPr lang="en-AU" sz="1400" dirty="0" smtClean="0">
                <a:latin typeface="Courier New" pitchFamily="49" charset="0"/>
              </a:rPr>
              <a:t> XOR </a:t>
            </a:r>
            <a:r>
              <a:rPr lang="en-AU" sz="1400" dirty="0" err="1" smtClean="0">
                <a:latin typeface="Courier New" pitchFamily="49" charset="0"/>
              </a:rPr>
              <a:t>O</a:t>
            </a:r>
            <a:r>
              <a:rPr lang="en-AU" sz="1400" baseline="-25000" dirty="0" err="1" smtClean="0">
                <a:latin typeface="Courier New" pitchFamily="49" charset="0"/>
              </a:rPr>
              <a:t>i</a:t>
            </a:r>
            <a:r>
              <a:rPr lang="en-AU" sz="1400" dirty="0" smtClean="0">
                <a:latin typeface="Courier New" pitchFamily="49" charset="0"/>
              </a:rPr>
              <a:t> </a:t>
            </a:r>
          </a:p>
          <a:p>
            <a:pPr lvl="1" eaLnBrk="1" hangingPunct="1">
              <a:lnSpc>
                <a:spcPct val="90000"/>
              </a:lnSpc>
              <a:buFont typeface="Wingdings" pitchFamily="2" charset="2"/>
              <a:buNone/>
              <a:defRPr/>
            </a:pPr>
            <a:r>
              <a:rPr lang="en-AU" sz="1400" dirty="0" err="1" smtClean="0">
                <a:latin typeface="Courier New" pitchFamily="49" charset="0"/>
              </a:rPr>
              <a:t>O</a:t>
            </a:r>
            <a:r>
              <a:rPr lang="en-AU" sz="1400" baseline="-25000" dirty="0" err="1" smtClean="0">
                <a:latin typeface="Courier New" pitchFamily="49" charset="0"/>
              </a:rPr>
              <a:t>i</a:t>
            </a:r>
            <a:r>
              <a:rPr lang="en-AU" sz="1400" dirty="0" smtClean="0">
                <a:latin typeface="Courier New" pitchFamily="49" charset="0"/>
              </a:rPr>
              <a:t> = DES</a:t>
            </a:r>
            <a:r>
              <a:rPr lang="en-AU" sz="1400" baseline="-25000" dirty="0" smtClean="0">
                <a:latin typeface="Courier New" pitchFamily="49" charset="0"/>
              </a:rPr>
              <a:t>K1</a:t>
            </a:r>
            <a:r>
              <a:rPr lang="en-AU" sz="1400" dirty="0" smtClean="0">
                <a:latin typeface="Courier New" pitchFamily="49" charset="0"/>
              </a:rPr>
              <a:t>(O</a:t>
            </a:r>
            <a:r>
              <a:rPr lang="en-AU" sz="1400" baseline="-25000" dirty="0" smtClean="0">
                <a:latin typeface="Courier New" pitchFamily="49" charset="0"/>
              </a:rPr>
              <a:t>i-1</a:t>
            </a:r>
            <a:r>
              <a:rPr lang="en-AU" sz="1400" dirty="0" smtClean="0">
                <a:latin typeface="Courier New" pitchFamily="49" charset="0"/>
              </a:rPr>
              <a:t>)</a:t>
            </a:r>
          </a:p>
          <a:p>
            <a:pPr lvl="1" eaLnBrk="1" hangingPunct="1">
              <a:lnSpc>
                <a:spcPct val="90000"/>
              </a:lnSpc>
              <a:buFont typeface="Wingdings" pitchFamily="2" charset="2"/>
              <a:buNone/>
              <a:defRPr/>
            </a:pPr>
            <a:r>
              <a:rPr lang="en-AU" sz="1400" dirty="0" smtClean="0">
                <a:latin typeface="Courier New" pitchFamily="49" charset="0"/>
              </a:rPr>
              <a:t>O</a:t>
            </a:r>
            <a:r>
              <a:rPr lang="en-AU" sz="1400" baseline="-25000" dirty="0" smtClean="0">
                <a:latin typeface="Courier New" pitchFamily="49" charset="0"/>
              </a:rPr>
              <a:t>-1</a:t>
            </a:r>
            <a:r>
              <a:rPr lang="en-AU" sz="1400" dirty="0" smtClean="0">
                <a:latin typeface="Courier New" pitchFamily="49" charset="0"/>
              </a:rPr>
              <a:t> = IV</a:t>
            </a:r>
          </a:p>
          <a:p>
            <a:pPr eaLnBrk="1" hangingPunct="1">
              <a:lnSpc>
                <a:spcPct val="90000"/>
              </a:lnSpc>
              <a:defRPr/>
            </a:pPr>
            <a:r>
              <a:rPr lang="en-US" dirty="0" smtClean="0"/>
              <a:t>uses: stream encryption on noisy channels</a:t>
            </a:r>
            <a:endParaRPr lang="en-AU"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3847" y="136906"/>
            <a:ext cx="5469255" cy="276999"/>
          </a:xfrm>
        </p:spPr>
        <p:txBody>
          <a:bodyPr/>
          <a:lstStyle/>
          <a:p>
            <a:pPr eaLnBrk="1" hangingPunct="1">
              <a:defRPr/>
            </a:pPr>
            <a:r>
              <a:rPr lang="en-AU" smtClean="0"/>
              <a:t>Output FeedBack (OFB)</a:t>
            </a:r>
          </a:p>
        </p:txBody>
      </p:sp>
      <p:pic>
        <p:nvPicPr>
          <p:cNvPr id="15363" name="Picture 5"/>
          <p:cNvPicPr>
            <a:picLocks noGrp="1" noChangeAspect="1" noChangeArrowheads="1"/>
          </p:cNvPicPr>
          <p:nvPr>
            <p:ph idx="1"/>
          </p:nvPr>
        </p:nvPicPr>
        <p:blipFill>
          <a:blip r:embed="rId3"/>
          <a:stretch>
            <a:fillRect/>
          </a:stretch>
        </p:blipFill>
        <p:spPr>
          <a:xfrm>
            <a:off x="3085302" y="1904997"/>
            <a:ext cx="9" cy="7"/>
          </a:xfr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Advantages and Limitations of OFB</a:t>
            </a:r>
          </a:p>
        </p:txBody>
      </p:sp>
      <p:sp>
        <p:nvSpPr>
          <p:cNvPr id="103427" name="Rectangle 3"/>
          <p:cNvSpPr>
            <a:spLocks noGrp="1" noChangeArrowheads="1"/>
          </p:cNvSpPr>
          <p:nvPr>
            <p:ph idx="1"/>
          </p:nvPr>
        </p:nvSpPr>
        <p:spPr>
          <a:xfrm>
            <a:off x="303847" y="787209"/>
            <a:ext cx="5469255" cy="1897443"/>
          </a:xfrm>
        </p:spPr>
        <p:txBody>
          <a:bodyPr/>
          <a:lstStyle/>
          <a:p>
            <a:pPr eaLnBrk="1" hangingPunct="1">
              <a:lnSpc>
                <a:spcPct val="90000"/>
              </a:lnSpc>
              <a:defRPr/>
            </a:pPr>
            <a:r>
              <a:rPr lang="en-AU" sz="1700" dirty="0" smtClean="0"/>
              <a:t>bit errors do not propagate </a:t>
            </a:r>
          </a:p>
          <a:p>
            <a:pPr eaLnBrk="1" hangingPunct="1">
              <a:lnSpc>
                <a:spcPct val="90000"/>
              </a:lnSpc>
              <a:defRPr/>
            </a:pPr>
            <a:r>
              <a:rPr lang="en-AU" sz="1700" dirty="0" smtClean="0"/>
              <a:t>more vulnerable to message stream modification</a:t>
            </a:r>
          </a:p>
          <a:p>
            <a:pPr eaLnBrk="1" hangingPunct="1">
              <a:lnSpc>
                <a:spcPct val="90000"/>
              </a:lnSpc>
              <a:defRPr/>
            </a:pPr>
            <a:r>
              <a:rPr lang="en-AU" sz="1700" dirty="0" smtClean="0"/>
              <a:t>a variation of a </a:t>
            </a:r>
            <a:r>
              <a:rPr lang="en-AU" sz="1700" dirty="0" err="1" smtClean="0"/>
              <a:t>Vernam</a:t>
            </a:r>
            <a:r>
              <a:rPr lang="en-AU" sz="1700" dirty="0" smtClean="0"/>
              <a:t> cipher </a:t>
            </a:r>
          </a:p>
          <a:p>
            <a:pPr lvl="1" eaLnBrk="1" hangingPunct="1">
              <a:lnSpc>
                <a:spcPct val="90000"/>
              </a:lnSpc>
              <a:defRPr/>
            </a:pPr>
            <a:r>
              <a:rPr lang="en-AU" dirty="0" smtClean="0"/>
              <a:t>hence must </a:t>
            </a:r>
            <a:r>
              <a:rPr lang="en-AU" b="1" dirty="0" smtClean="0"/>
              <a:t>never</a:t>
            </a:r>
            <a:r>
              <a:rPr lang="en-AU" dirty="0" smtClean="0"/>
              <a:t> reuse the same sequence (</a:t>
            </a:r>
            <a:r>
              <a:rPr lang="en-AU" dirty="0" err="1" smtClean="0"/>
              <a:t>key+IV</a:t>
            </a:r>
            <a:r>
              <a:rPr lang="en-AU" dirty="0" smtClean="0"/>
              <a:t>) </a:t>
            </a:r>
          </a:p>
          <a:p>
            <a:pPr eaLnBrk="1" hangingPunct="1">
              <a:lnSpc>
                <a:spcPct val="90000"/>
              </a:lnSpc>
              <a:defRPr/>
            </a:pPr>
            <a:r>
              <a:rPr lang="en-AU" sz="1700" dirty="0" smtClean="0"/>
              <a:t>sender &amp; receiver must remain in sync</a:t>
            </a:r>
          </a:p>
          <a:p>
            <a:pPr eaLnBrk="1" hangingPunct="1">
              <a:lnSpc>
                <a:spcPct val="90000"/>
              </a:lnSpc>
              <a:defRPr/>
            </a:pPr>
            <a:r>
              <a:rPr lang="en-AU" sz="1700" dirty="0" smtClean="0"/>
              <a:t>originally specified with m-bit feedback</a:t>
            </a:r>
          </a:p>
          <a:p>
            <a:pPr eaLnBrk="1" hangingPunct="1">
              <a:lnSpc>
                <a:spcPct val="90000"/>
              </a:lnSpc>
              <a:defRPr/>
            </a:pPr>
            <a:r>
              <a:rPr lang="en-AU" sz="1700" dirty="0" smtClean="0"/>
              <a:t>subsequent research has shown that only </a:t>
            </a:r>
            <a:r>
              <a:rPr lang="en-AU" sz="1700" b="1" dirty="0" smtClean="0"/>
              <a:t>full block feedback</a:t>
            </a:r>
            <a:r>
              <a:rPr lang="en-AU" sz="1700" dirty="0" smtClean="0"/>
              <a:t> (</a:t>
            </a:r>
            <a:r>
              <a:rPr lang="en-AU" sz="1700" dirty="0" err="1" smtClean="0"/>
              <a:t>ie</a:t>
            </a:r>
            <a:r>
              <a:rPr lang="en-AU" sz="1700" dirty="0" smtClean="0"/>
              <a:t> CFB-64 or CFB-128) should ever be used</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3847" y="136906"/>
            <a:ext cx="5469255" cy="276999"/>
          </a:xfrm>
        </p:spPr>
        <p:txBody>
          <a:bodyPr/>
          <a:lstStyle/>
          <a:p>
            <a:pPr eaLnBrk="1" hangingPunct="1">
              <a:defRPr/>
            </a:pPr>
            <a:r>
              <a:rPr lang="en-US" smtClean="0"/>
              <a:t>Counter (CTR)</a:t>
            </a:r>
            <a:endParaRPr lang="en-AU" smtClean="0"/>
          </a:p>
        </p:txBody>
      </p:sp>
      <p:sp>
        <p:nvSpPr>
          <p:cNvPr id="105475" name="Rectangle 3"/>
          <p:cNvSpPr>
            <a:spLocks noGrp="1" noChangeArrowheads="1"/>
          </p:cNvSpPr>
          <p:nvPr>
            <p:ph idx="1"/>
          </p:nvPr>
        </p:nvSpPr>
        <p:spPr/>
        <p:txBody>
          <a:bodyPr/>
          <a:lstStyle/>
          <a:p>
            <a:pPr eaLnBrk="1" hangingPunct="1">
              <a:defRPr/>
            </a:pPr>
            <a:r>
              <a:rPr lang="en-US" smtClean="0"/>
              <a:t>a “new” mode, though proposed early on</a:t>
            </a:r>
          </a:p>
          <a:p>
            <a:pPr eaLnBrk="1" hangingPunct="1">
              <a:defRPr/>
            </a:pPr>
            <a:r>
              <a:rPr lang="en-US" smtClean="0"/>
              <a:t>similar to OFB but encrypts counter value rather than any feedback value</a:t>
            </a:r>
          </a:p>
          <a:p>
            <a:pPr eaLnBrk="1" hangingPunct="1">
              <a:defRPr/>
            </a:pPr>
            <a:r>
              <a:rPr lang="en-US" smtClean="0"/>
              <a:t>must have a different key &amp; counter value for every plaintext block (never reused)</a:t>
            </a:r>
          </a:p>
          <a:p>
            <a:pPr lvl="1" eaLnBrk="1" hangingPunct="1">
              <a:buFont typeface="Wingdings" pitchFamily="2" charset="2"/>
              <a:buNone/>
              <a:defRPr/>
            </a:pPr>
            <a:r>
              <a:rPr lang="en-AU" smtClean="0">
                <a:latin typeface="Courier New" pitchFamily="49" charset="0"/>
              </a:rPr>
              <a:t>C</a:t>
            </a:r>
            <a:r>
              <a:rPr lang="en-AU" baseline="-25000" smtClean="0">
                <a:latin typeface="Courier New" pitchFamily="49" charset="0"/>
              </a:rPr>
              <a:t>i</a:t>
            </a:r>
            <a:r>
              <a:rPr lang="en-AU" smtClean="0">
                <a:latin typeface="Courier New" pitchFamily="49" charset="0"/>
              </a:rPr>
              <a:t> = P</a:t>
            </a:r>
            <a:r>
              <a:rPr lang="en-AU" baseline="-25000" smtClean="0">
                <a:latin typeface="Courier New" pitchFamily="49" charset="0"/>
              </a:rPr>
              <a:t>i</a:t>
            </a:r>
            <a:r>
              <a:rPr lang="en-AU" smtClean="0">
                <a:latin typeface="Courier New" pitchFamily="49" charset="0"/>
              </a:rPr>
              <a:t> XOR O</a:t>
            </a:r>
            <a:r>
              <a:rPr lang="en-AU" baseline="-25000" smtClean="0">
                <a:latin typeface="Courier New" pitchFamily="49" charset="0"/>
              </a:rPr>
              <a:t>i</a:t>
            </a:r>
            <a:r>
              <a:rPr lang="en-AU" smtClean="0">
                <a:latin typeface="Courier New" pitchFamily="49" charset="0"/>
              </a:rPr>
              <a:t> </a:t>
            </a:r>
          </a:p>
          <a:p>
            <a:pPr lvl="1" eaLnBrk="1" hangingPunct="1">
              <a:buFont typeface="Wingdings" pitchFamily="2" charset="2"/>
              <a:buNone/>
              <a:defRPr/>
            </a:pPr>
            <a:r>
              <a:rPr lang="en-AU" smtClean="0">
                <a:latin typeface="Courier New" pitchFamily="49" charset="0"/>
              </a:rPr>
              <a:t>O</a:t>
            </a:r>
            <a:r>
              <a:rPr lang="en-AU" baseline="-25000" smtClean="0">
                <a:latin typeface="Courier New" pitchFamily="49" charset="0"/>
              </a:rPr>
              <a:t>i</a:t>
            </a:r>
            <a:r>
              <a:rPr lang="en-AU" smtClean="0">
                <a:latin typeface="Courier New" pitchFamily="49" charset="0"/>
              </a:rPr>
              <a:t> = DES</a:t>
            </a:r>
            <a:r>
              <a:rPr lang="en-AU" baseline="-25000" smtClean="0">
                <a:latin typeface="Courier New" pitchFamily="49" charset="0"/>
              </a:rPr>
              <a:t>K1</a:t>
            </a:r>
            <a:r>
              <a:rPr lang="en-AU" smtClean="0">
                <a:latin typeface="Courier New" pitchFamily="49" charset="0"/>
              </a:rPr>
              <a:t>(i)</a:t>
            </a:r>
            <a:endParaRPr lang="en-US" smtClean="0"/>
          </a:p>
          <a:p>
            <a:pPr eaLnBrk="1" hangingPunct="1">
              <a:defRPr/>
            </a:pPr>
            <a:r>
              <a:rPr lang="en-US" smtClean="0"/>
              <a:t>uses: high-speed network encryptions</a:t>
            </a:r>
            <a:endParaRPr lang="en-AU"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303847" y="136906"/>
            <a:ext cx="5469255" cy="276999"/>
          </a:xfrm>
        </p:spPr>
        <p:txBody>
          <a:bodyPr/>
          <a:lstStyle/>
          <a:p>
            <a:pPr eaLnBrk="1" hangingPunct="1">
              <a:defRPr/>
            </a:pPr>
            <a:r>
              <a:rPr lang="en-US" smtClean="0"/>
              <a:t>Counter (CTR)</a:t>
            </a:r>
            <a:endParaRPr lang="en-AU" smtClean="0"/>
          </a:p>
        </p:txBody>
      </p:sp>
      <p:pic>
        <p:nvPicPr>
          <p:cNvPr id="18435" name="Picture 1027"/>
          <p:cNvPicPr>
            <a:picLocks noGrp="1" noChangeAspect="1" noChangeArrowheads="1"/>
          </p:cNvPicPr>
          <p:nvPr>
            <p:ph idx="1"/>
          </p:nvPr>
        </p:nvPicPr>
        <p:blipFill>
          <a:blip r:embed="rId3"/>
          <a:stretch>
            <a:fillRect/>
          </a:stretch>
        </p:blipFill>
        <p:spPr>
          <a:xfrm>
            <a:off x="1441995" y="776288"/>
            <a:ext cx="3286623" cy="2257425"/>
          </a:xfr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Advantages and Limitations of CTR</a:t>
            </a:r>
          </a:p>
        </p:txBody>
      </p:sp>
      <p:sp>
        <p:nvSpPr>
          <p:cNvPr id="108547" name="Rectangle 3"/>
          <p:cNvSpPr>
            <a:spLocks noGrp="1" noChangeArrowheads="1"/>
          </p:cNvSpPr>
          <p:nvPr>
            <p:ph idx="1"/>
          </p:nvPr>
        </p:nvSpPr>
        <p:spPr/>
        <p:txBody>
          <a:bodyPr/>
          <a:lstStyle/>
          <a:p>
            <a:pPr eaLnBrk="1" hangingPunct="1">
              <a:defRPr/>
            </a:pPr>
            <a:r>
              <a:rPr lang="en-US" smtClean="0"/>
              <a:t>efficiency</a:t>
            </a:r>
          </a:p>
          <a:p>
            <a:pPr lvl="1" eaLnBrk="1" hangingPunct="1">
              <a:defRPr/>
            </a:pPr>
            <a:r>
              <a:rPr lang="en-US" smtClean="0"/>
              <a:t>can do parallel encryptions in h/w or s/w</a:t>
            </a:r>
          </a:p>
          <a:p>
            <a:pPr lvl="1" eaLnBrk="1" hangingPunct="1">
              <a:defRPr/>
            </a:pPr>
            <a:r>
              <a:rPr lang="en-US" smtClean="0"/>
              <a:t>can preprocess in advance of need</a:t>
            </a:r>
          </a:p>
          <a:p>
            <a:pPr lvl="1" eaLnBrk="1" hangingPunct="1">
              <a:defRPr/>
            </a:pPr>
            <a:r>
              <a:rPr lang="en-US" smtClean="0"/>
              <a:t>good for bursty high speed links</a:t>
            </a:r>
          </a:p>
          <a:p>
            <a:pPr eaLnBrk="1" hangingPunct="1">
              <a:defRPr/>
            </a:pPr>
            <a:r>
              <a:rPr lang="en-US" smtClean="0"/>
              <a:t>random access to encrypted data blocks</a:t>
            </a:r>
          </a:p>
          <a:p>
            <a:pPr eaLnBrk="1" hangingPunct="1">
              <a:defRPr/>
            </a:pPr>
            <a:r>
              <a:rPr lang="en-US" smtClean="0"/>
              <a:t>provable security (good as other modes)</a:t>
            </a:r>
          </a:p>
          <a:p>
            <a:pPr eaLnBrk="1" hangingPunct="1">
              <a:defRPr/>
            </a:pPr>
            <a:r>
              <a:rPr lang="en-US" smtClean="0"/>
              <a:t>but must ensure never reuse key/counter values, otherwise could break (cf OFB)</a:t>
            </a:r>
            <a:endParaRPr lang="en-AU"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3847" y="136906"/>
            <a:ext cx="5469255" cy="276999"/>
          </a:xfrm>
        </p:spPr>
        <p:txBody>
          <a:bodyPr/>
          <a:lstStyle/>
          <a:p>
            <a:pPr eaLnBrk="1" hangingPunct="1">
              <a:defRPr/>
            </a:pPr>
            <a:r>
              <a:rPr lang="en-US" smtClean="0"/>
              <a:t>Stream Ciphers</a:t>
            </a:r>
            <a:endParaRPr lang="en-AU" smtClean="0"/>
          </a:p>
        </p:txBody>
      </p:sp>
      <p:sp>
        <p:nvSpPr>
          <p:cNvPr id="61443" name="Rectangle 3"/>
          <p:cNvSpPr>
            <a:spLocks noGrp="1" noChangeArrowheads="1"/>
          </p:cNvSpPr>
          <p:nvPr>
            <p:ph idx="1"/>
          </p:nvPr>
        </p:nvSpPr>
        <p:spPr>
          <a:xfrm>
            <a:off x="303530" y="836648"/>
            <a:ext cx="5615305" cy="1938992"/>
          </a:xfrm>
        </p:spPr>
        <p:txBody>
          <a:bodyPr/>
          <a:lstStyle/>
          <a:p>
            <a:pPr eaLnBrk="1" hangingPunct="1">
              <a:lnSpc>
                <a:spcPct val="90000"/>
              </a:lnSpc>
              <a:defRPr/>
            </a:pPr>
            <a:r>
              <a:rPr lang="en-AU" dirty="0" smtClean="0"/>
              <a:t>process message bit by bit (as a stream) </a:t>
            </a:r>
          </a:p>
          <a:p>
            <a:pPr eaLnBrk="1" hangingPunct="1">
              <a:lnSpc>
                <a:spcPct val="90000"/>
              </a:lnSpc>
              <a:defRPr/>
            </a:pPr>
            <a:r>
              <a:rPr lang="en-AU" dirty="0" smtClean="0"/>
              <a:t>have a pseudo random </a:t>
            </a:r>
            <a:r>
              <a:rPr lang="en-AU" b="1" dirty="0" err="1" smtClean="0"/>
              <a:t>keystream</a:t>
            </a:r>
            <a:endParaRPr lang="en-AU" dirty="0" smtClean="0"/>
          </a:p>
          <a:p>
            <a:pPr eaLnBrk="1" hangingPunct="1">
              <a:lnSpc>
                <a:spcPct val="90000"/>
              </a:lnSpc>
              <a:defRPr/>
            </a:pPr>
            <a:r>
              <a:rPr lang="en-AU" dirty="0" smtClean="0"/>
              <a:t>combined (XOR) with plaintext bit by bit </a:t>
            </a:r>
          </a:p>
          <a:p>
            <a:pPr eaLnBrk="1" hangingPunct="1">
              <a:lnSpc>
                <a:spcPct val="90000"/>
              </a:lnSpc>
              <a:defRPr/>
            </a:pPr>
            <a:r>
              <a:rPr lang="en-AU" dirty="0" smtClean="0"/>
              <a:t>randomness of </a:t>
            </a:r>
            <a:r>
              <a:rPr lang="en-AU" b="1" dirty="0" smtClean="0"/>
              <a:t>stream key</a:t>
            </a:r>
            <a:r>
              <a:rPr lang="en-AU" dirty="0" smtClean="0"/>
              <a:t> completely destroys statistically properties in message</a:t>
            </a:r>
            <a:r>
              <a:rPr lang="en-AU" sz="1700" dirty="0" smtClean="0"/>
              <a:t> </a:t>
            </a:r>
          </a:p>
          <a:p>
            <a:pPr lvl="1" eaLnBrk="1" hangingPunct="1">
              <a:lnSpc>
                <a:spcPct val="90000"/>
              </a:lnSpc>
              <a:defRPr/>
            </a:pPr>
            <a:r>
              <a:rPr lang="en-AU" sz="1400" dirty="0" err="1" smtClean="0">
                <a:latin typeface="Courier New" pitchFamily="49" charset="0"/>
              </a:rPr>
              <a:t>C</a:t>
            </a:r>
            <a:r>
              <a:rPr lang="en-AU" sz="1400" baseline="-25000" dirty="0" err="1" smtClean="0">
                <a:latin typeface="Courier New" pitchFamily="49" charset="0"/>
              </a:rPr>
              <a:t>i</a:t>
            </a:r>
            <a:r>
              <a:rPr lang="en-AU" sz="1400" dirty="0" smtClean="0">
                <a:latin typeface="Courier New" pitchFamily="49" charset="0"/>
              </a:rPr>
              <a:t> = M</a:t>
            </a:r>
            <a:r>
              <a:rPr lang="en-AU" sz="1400" baseline="-25000" dirty="0" smtClean="0">
                <a:latin typeface="Courier New" pitchFamily="49" charset="0"/>
              </a:rPr>
              <a:t>i</a:t>
            </a:r>
            <a:r>
              <a:rPr lang="en-AU" sz="1400" dirty="0" smtClean="0">
                <a:latin typeface="Courier New" pitchFamily="49" charset="0"/>
              </a:rPr>
              <a:t> XOR </a:t>
            </a:r>
            <a:r>
              <a:rPr lang="en-AU" sz="1400" dirty="0" err="1" smtClean="0">
                <a:latin typeface="Courier New" pitchFamily="49" charset="0"/>
              </a:rPr>
              <a:t>StreamKey</a:t>
            </a:r>
            <a:r>
              <a:rPr lang="en-AU" sz="1400" baseline="-25000" dirty="0" err="1" smtClean="0">
                <a:latin typeface="Courier New" pitchFamily="49" charset="0"/>
              </a:rPr>
              <a:t>i</a:t>
            </a:r>
            <a:r>
              <a:rPr lang="en-AU" sz="1400" dirty="0" smtClean="0">
                <a:latin typeface="Courier New" pitchFamily="49" charset="0"/>
              </a:rPr>
              <a:t> </a:t>
            </a:r>
          </a:p>
          <a:p>
            <a:pPr eaLnBrk="1" hangingPunct="1">
              <a:lnSpc>
                <a:spcPct val="90000"/>
              </a:lnSpc>
              <a:defRPr/>
            </a:pPr>
            <a:r>
              <a:rPr lang="en-US" dirty="0" smtClean="0"/>
              <a:t>but must never reuse stream key</a:t>
            </a:r>
            <a:endParaRPr lang="en-US" sz="1700" dirty="0" smtClean="0"/>
          </a:p>
          <a:p>
            <a:pPr lvl="1" eaLnBrk="1" hangingPunct="1">
              <a:lnSpc>
                <a:spcPct val="90000"/>
              </a:lnSpc>
              <a:defRPr/>
            </a:pPr>
            <a:r>
              <a:rPr lang="en-US" dirty="0" smtClean="0"/>
              <a:t>otherwise can recover messages (</a:t>
            </a:r>
            <a:r>
              <a:rPr lang="en-US" dirty="0" err="1" smtClean="0"/>
              <a:t>cf</a:t>
            </a:r>
            <a:r>
              <a:rPr lang="en-US" dirty="0" smtClean="0"/>
              <a:t> book cipher)</a:t>
            </a:r>
            <a:endParaRPr lang="en-AU" sz="1400" dirty="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03847" y="136906"/>
            <a:ext cx="5469255" cy="276999"/>
          </a:xfrm>
        </p:spPr>
        <p:txBody>
          <a:bodyPr/>
          <a:lstStyle/>
          <a:p>
            <a:pPr eaLnBrk="1" hangingPunct="1">
              <a:defRPr/>
            </a:pPr>
            <a:r>
              <a:rPr lang="en-US" smtClean="0"/>
              <a:t>Stream Cipher Structure</a:t>
            </a:r>
            <a:endParaRPr lang="en-AU" smtClean="0"/>
          </a:p>
        </p:txBody>
      </p:sp>
      <p:pic>
        <p:nvPicPr>
          <p:cNvPr id="21507" name="Picture 5"/>
          <p:cNvPicPr>
            <a:picLocks noChangeAspect="1" noChangeArrowheads="1"/>
          </p:cNvPicPr>
          <p:nvPr/>
        </p:nvPicPr>
        <p:blipFill>
          <a:blip r:embed="rId3"/>
          <a:srcRect/>
          <a:stretch>
            <a:fillRect/>
          </a:stretch>
        </p:blipFill>
        <p:spPr bwMode="auto">
          <a:xfrm>
            <a:off x="354118" y="988766"/>
            <a:ext cx="5455109" cy="199179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3847" y="136906"/>
            <a:ext cx="5469255" cy="276999"/>
          </a:xfrm>
        </p:spPr>
        <p:txBody>
          <a:bodyPr/>
          <a:lstStyle/>
          <a:p>
            <a:pPr eaLnBrk="1" hangingPunct="1">
              <a:defRPr/>
            </a:pPr>
            <a:r>
              <a:rPr lang="en-US" smtClean="0"/>
              <a:t>Stream Cipher Properties</a:t>
            </a:r>
            <a:endParaRPr lang="en-AU" smtClean="0"/>
          </a:p>
        </p:txBody>
      </p:sp>
      <p:sp>
        <p:nvSpPr>
          <p:cNvPr id="62467" name="Rectangle 3"/>
          <p:cNvSpPr>
            <a:spLocks noGrp="1" noChangeArrowheads="1"/>
          </p:cNvSpPr>
          <p:nvPr>
            <p:ph idx="1"/>
          </p:nvPr>
        </p:nvSpPr>
        <p:spPr/>
        <p:txBody>
          <a:bodyPr/>
          <a:lstStyle/>
          <a:p>
            <a:pPr eaLnBrk="1" hangingPunct="1">
              <a:defRPr/>
            </a:pPr>
            <a:r>
              <a:rPr lang="en-US" smtClean="0"/>
              <a:t>some design considerations are:</a:t>
            </a:r>
          </a:p>
          <a:p>
            <a:pPr lvl="1" eaLnBrk="1" hangingPunct="1">
              <a:defRPr/>
            </a:pPr>
            <a:r>
              <a:rPr lang="en-AU" smtClean="0"/>
              <a:t>long period with no repetitions </a:t>
            </a:r>
          </a:p>
          <a:p>
            <a:pPr lvl="1" eaLnBrk="1" hangingPunct="1">
              <a:defRPr/>
            </a:pPr>
            <a:r>
              <a:rPr lang="en-AU" smtClean="0"/>
              <a:t>statistically random </a:t>
            </a:r>
          </a:p>
          <a:p>
            <a:pPr lvl="1" eaLnBrk="1" hangingPunct="1">
              <a:defRPr/>
            </a:pPr>
            <a:r>
              <a:rPr lang="en-US" smtClean="0"/>
              <a:t>depends on large enough key</a:t>
            </a:r>
            <a:endParaRPr lang="en-AU" smtClean="0"/>
          </a:p>
          <a:p>
            <a:pPr lvl="1" eaLnBrk="1" hangingPunct="1">
              <a:defRPr/>
            </a:pPr>
            <a:r>
              <a:rPr lang="en-AU" smtClean="0"/>
              <a:t>large linear complexity</a:t>
            </a:r>
          </a:p>
          <a:p>
            <a:pPr eaLnBrk="1" hangingPunct="1">
              <a:defRPr/>
            </a:pPr>
            <a:r>
              <a:rPr lang="en-AU" smtClean="0"/>
              <a:t>properly designed, can be as secure as a block cipher with same size key</a:t>
            </a:r>
          </a:p>
          <a:p>
            <a:pPr eaLnBrk="1" hangingPunct="1">
              <a:defRPr/>
            </a:pPr>
            <a:r>
              <a:rPr lang="en-AU" smtClean="0"/>
              <a:t>but usually simpler &amp; faster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3530" y="138649"/>
            <a:ext cx="5463540" cy="1754326"/>
          </a:xfrm>
        </p:spPr>
        <p:txBody>
          <a:bodyPr>
            <a:normAutofit fontScale="90000"/>
          </a:bodyPr>
          <a:lstStyle/>
          <a:p>
            <a:pPr algn="ctr" eaLnBrk="1" hangingPunct="1">
              <a:defRPr/>
            </a:pP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sz="2400" b="1" dirty="0" smtClean="0">
                <a:latin typeface="Times New Roman" pitchFamily="18" charset="0"/>
                <a:cs typeface="Times New Roman" pitchFamily="18" charset="0"/>
              </a:rPr>
              <a:t>Classical    Encryption    Techniques</a:t>
            </a:r>
            <a:endParaRPr lang="en-US" sz="24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3847" y="136906"/>
            <a:ext cx="5469255" cy="276999"/>
          </a:xfrm>
        </p:spPr>
        <p:txBody>
          <a:bodyPr>
            <a:normAutofit fontScale="90000"/>
          </a:bodyPr>
          <a:lstStyle/>
          <a:p>
            <a:pPr algn="ctr" eaLnBrk="1" hangingPunct="1">
              <a:defRPr/>
            </a:pPr>
            <a:r>
              <a:rPr lang="en-US" dirty="0" smtClean="0">
                <a:latin typeface="Times New Roman" pitchFamily="18" charset="0"/>
                <a:cs typeface="Times New Roman" pitchFamily="18" charset="0"/>
              </a:rPr>
              <a:t>Symmetric Encryption</a:t>
            </a:r>
            <a:endParaRPr lang="en-AU" dirty="0" smtClean="0">
              <a:latin typeface="Times New Roman" pitchFamily="18" charset="0"/>
              <a:cs typeface="Times New Roman" pitchFamily="18" charset="0"/>
            </a:endParaRPr>
          </a:p>
        </p:txBody>
      </p:sp>
      <p:sp>
        <p:nvSpPr>
          <p:cNvPr id="46083" name="Rectangle 3"/>
          <p:cNvSpPr>
            <a:spLocks noGrp="1" noChangeArrowheads="1"/>
          </p:cNvSpPr>
          <p:nvPr>
            <p:ph idx="1"/>
          </p:nvPr>
        </p:nvSpPr>
        <p:spPr>
          <a:xfrm>
            <a:off x="303847" y="787209"/>
            <a:ext cx="5469255" cy="1384995"/>
          </a:xfrm>
        </p:spPr>
        <p:txBody>
          <a:bodyPr>
            <a:normAutofit fontScale="85000" lnSpcReduction="10000"/>
          </a:bodyPr>
          <a:lstStyle/>
          <a:p>
            <a:pPr algn="just" eaLnBrk="1" hangingPunct="1">
              <a:defRPr/>
            </a:pPr>
            <a:endParaRPr lang="en-US" dirty="0" smtClean="0">
              <a:latin typeface="Times New Roman" pitchFamily="18" charset="0"/>
              <a:cs typeface="Times New Roman" pitchFamily="18" charset="0"/>
            </a:endParaRPr>
          </a:p>
          <a:p>
            <a:pPr algn="just" eaLnBrk="1" hangingPunct="1">
              <a:defRPr/>
            </a:pPr>
            <a:r>
              <a:rPr lang="en-US" dirty="0" smtClean="0">
                <a:latin typeface="Times New Roman" pitchFamily="18" charset="0"/>
                <a:cs typeface="Times New Roman" pitchFamily="18" charset="0"/>
              </a:rPr>
              <a:t>or conventional / </a:t>
            </a:r>
            <a:r>
              <a:rPr lang="en-AU" dirty="0" smtClean="0">
                <a:latin typeface="Times New Roman" pitchFamily="18" charset="0"/>
                <a:cs typeface="Times New Roman" pitchFamily="18" charset="0"/>
              </a:rPr>
              <a:t>private-key</a:t>
            </a:r>
            <a:r>
              <a:rPr lang="en-US" dirty="0" smtClean="0">
                <a:latin typeface="Times New Roman" pitchFamily="18" charset="0"/>
                <a:cs typeface="Times New Roman" pitchFamily="18" charset="0"/>
              </a:rPr>
              <a:t>  / single-key </a:t>
            </a:r>
            <a:r>
              <a:rPr lang="en-AU" dirty="0" smtClean="0">
                <a:latin typeface="Times New Roman" pitchFamily="18" charset="0"/>
                <a:cs typeface="Times New Roman" pitchFamily="18" charset="0"/>
              </a:rPr>
              <a:t>sender and recipient share a common key all classical encryption algorithms are private-key </a:t>
            </a:r>
            <a:r>
              <a:rPr lang="en-US" dirty="0" smtClean="0">
                <a:latin typeface="Times New Roman" pitchFamily="18" charset="0"/>
                <a:cs typeface="Times New Roman" pitchFamily="18" charset="0"/>
              </a:rPr>
              <a:t>was only type prior to invention of  public-key  in  1970’s and by far most widely used</a:t>
            </a:r>
            <a:endParaRPr lang="en-A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3847" y="136906"/>
            <a:ext cx="5469255" cy="215444"/>
          </a:xfrm>
        </p:spPr>
        <p:txBody>
          <a:bodyPr>
            <a:normAutofit fontScale="90000"/>
          </a:bodyPr>
          <a:lstStyle/>
          <a:p>
            <a:pPr algn="ctr" eaLnBrk="1" hangingPunct="1">
              <a:defRPr/>
            </a:pPr>
            <a:r>
              <a:rPr lang="en-AU" sz="1400" b="1" dirty="0" smtClean="0">
                <a:latin typeface="Times New Roman" pitchFamily="18" charset="0"/>
                <a:cs typeface="Times New Roman" pitchFamily="18" charset="0"/>
              </a:rPr>
              <a:t>Some Basic Terminology</a:t>
            </a:r>
          </a:p>
        </p:txBody>
      </p:sp>
      <p:sp>
        <p:nvSpPr>
          <p:cNvPr id="48131" name="Rectangle 3"/>
          <p:cNvSpPr>
            <a:spLocks noGrp="1" noChangeArrowheads="1"/>
          </p:cNvSpPr>
          <p:nvPr>
            <p:ph idx="1"/>
          </p:nvPr>
        </p:nvSpPr>
        <p:spPr>
          <a:xfrm>
            <a:off x="292100" y="492125"/>
            <a:ext cx="5627370" cy="2930033"/>
          </a:xfrm>
        </p:spPr>
        <p:txBody>
          <a:bodyPr>
            <a:normAutofit fontScale="92500" lnSpcReduction="20000"/>
          </a:bodyPr>
          <a:lstStyle/>
          <a:p>
            <a:pPr eaLnBrk="1" hangingPunct="1">
              <a:lnSpc>
                <a:spcPct val="80000"/>
              </a:lnSpc>
              <a:defRPr/>
            </a:pPr>
            <a:r>
              <a:rPr lang="en-AU" sz="1400" b="1" dirty="0" smtClean="0">
                <a:latin typeface="Times New Roman" pitchFamily="18" charset="0"/>
                <a:cs typeface="Times New Roman" pitchFamily="18" charset="0"/>
              </a:rPr>
              <a:t>plaintext</a:t>
            </a:r>
            <a:r>
              <a:rPr lang="en-AU" sz="1400" dirty="0" smtClean="0">
                <a:latin typeface="Times New Roman" pitchFamily="18" charset="0"/>
                <a:cs typeface="Times New Roman" pitchFamily="18" charset="0"/>
              </a:rPr>
              <a:t> - original message </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ciphertext</a:t>
            </a:r>
            <a:r>
              <a:rPr lang="en-AU" sz="1400" dirty="0" smtClean="0">
                <a:latin typeface="Times New Roman" pitchFamily="18" charset="0"/>
                <a:cs typeface="Times New Roman" pitchFamily="18" charset="0"/>
              </a:rPr>
              <a:t> - coded message </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cipher</a:t>
            </a:r>
            <a:r>
              <a:rPr lang="en-AU" sz="1400" dirty="0" smtClean="0">
                <a:latin typeface="Times New Roman" pitchFamily="18" charset="0"/>
                <a:cs typeface="Times New Roman" pitchFamily="18" charset="0"/>
              </a:rPr>
              <a:t> - algorithm for transforming plaintext to ciphertext </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key</a:t>
            </a:r>
            <a:r>
              <a:rPr lang="en-AU" sz="1400" dirty="0" smtClean="0">
                <a:latin typeface="Times New Roman" pitchFamily="18" charset="0"/>
                <a:cs typeface="Times New Roman" pitchFamily="18" charset="0"/>
              </a:rPr>
              <a:t> - info used in cipher known only to sender/receiver </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encipher (encrypt)</a:t>
            </a:r>
            <a:r>
              <a:rPr lang="en-AU" sz="1400" dirty="0" smtClean="0">
                <a:latin typeface="Times New Roman" pitchFamily="18" charset="0"/>
                <a:cs typeface="Times New Roman" pitchFamily="18" charset="0"/>
              </a:rPr>
              <a:t> - converting plaintext to ciphertext </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decipher (decrypt)</a:t>
            </a:r>
            <a:r>
              <a:rPr lang="en-AU" sz="1400" dirty="0" smtClean="0">
                <a:latin typeface="Times New Roman" pitchFamily="18" charset="0"/>
                <a:cs typeface="Times New Roman" pitchFamily="18" charset="0"/>
              </a:rPr>
              <a:t> - recovering ciphertext from plaintext</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cryptography</a:t>
            </a:r>
            <a:r>
              <a:rPr lang="en-AU" sz="1400" dirty="0" smtClean="0">
                <a:latin typeface="Times New Roman" pitchFamily="18" charset="0"/>
                <a:cs typeface="Times New Roman" pitchFamily="18" charset="0"/>
              </a:rPr>
              <a:t> - study of encryption principles/methods</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cryptanalysis (code breaking)</a:t>
            </a:r>
            <a:r>
              <a:rPr lang="en-AU" sz="1400" dirty="0" smtClean="0">
                <a:latin typeface="Times New Roman" pitchFamily="18" charset="0"/>
                <a:cs typeface="Times New Roman" pitchFamily="18" charset="0"/>
              </a:rPr>
              <a:t> - study of principles/ methods of deciphering </a:t>
            </a:r>
          </a:p>
          <a:p>
            <a:pPr eaLnBrk="1" hangingPunct="1">
              <a:lnSpc>
                <a:spcPct val="80000"/>
              </a:lnSpc>
              <a:defRPr/>
            </a:pPr>
            <a:endParaRPr lang="en-AU" sz="1400" dirty="0" smtClean="0">
              <a:latin typeface="Times New Roman" pitchFamily="18" charset="0"/>
              <a:cs typeface="Times New Roman" pitchFamily="18" charset="0"/>
            </a:endParaRPr>
          </a:p>
          <a:p>
            <a:pPr eaLnBrk="1" hangingPunct="1">
              <a:lnSpc>
                <a:spcPct val="80000"/>
              </a:lnSpc>
              <a:defRPr/>
            </a:pPr>
            <a:r>
              <a:rPr lang="en-AU" sz="1400" b="1" dirty="0" smtClean="0">
                <a:latin typeface="Times New Roman" pitchFamily="18" charset="0"/>
                <a:cs typeface="Times New Roman" pitchFamily="18" charset="0"/>
              </a:rPr>
              <a:t>cryptology</a:t>
            </a:r>
            <a:r>
              <a:rPr lang="en-AU" sz="1400" dirty="0" smtClean="0">
                <a:latin typeface="Times New Roman" pitchFamily="18" charset="0"/>
                <a:cs typeface="Times New Roman" pitchFamily="18" charset="0"/>
              </a:rPr>
              <a:t> - field of both cryptography and cryptanalysis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3847" y="136906"/>
            <a:ext cx="5469255" cy="276999"/>
          </a:xfrm>
        </p:spPr>
        <p:txBody>
          <a:bodyPr>
            <a:normAutofit fontScale="90000"/>
          </a:bodyPr>
          <a:lstStyle/>
          <a:p>
            <a:pPr eaLnBrk="1" hangingPunct="1">
              <a:defRPr/>
            </a:pPr>
            <a:r>
              <a:rPr lang="en-US" smtClean="0"/>
              <a:t>Symmetric Cipher Model</a:t>
            </a:r>
            <a:endParaRPr lang="en-AU" smtClean="0"/>
          </a:p>
        </p:txBody>
      </p:sp>
      <p:pic>
        <p:nvPicPr>
          <p:cNvPr id="6147" name="Picture 3"/>
          <p:cNvPicPr>
            <a:picLocks noGrp="1" noChangeAspect="1" noChangeArrowheads="1"/>
          </p:cNvPicPr>
          <p:nvPr>
            <p:ph idx="1"/>
          </p:nvPr>
        </p:nvPicPr>
        <p:blipFill>
          <a:blip r:embed="rId3"/>
          <a:stretch>
            <a:fillRect/>
          </a:stretch>
        </p:blipFill>
        <p:spPr>
          <a:xfrm>
            <a:off x="349033" y="776288"/>
            <a:ext cx="5472546" cy="2257425"/>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3847" y="136906"/>
            <a:ext cx="5469255" cy="276999"/>
          </a:xfrm>
        </p:spPr>
        <p:txBody>
          <a:bodyPr>
            <a:normAutofit fontScale="90000"/>
          </a:bodyPr>
          <a:lstStyle/>
          <a:p>
            <a:pPr eaLnBrk="1" hangingPunct="1">
              <a:defRPr/>
            </a:pPr>
            <a:r>
              <a:rPr lang="en-US" smtClean="0"/>
              <a:t>Requirements</a:t>
            </a:r>
            <a:endParaRPr lang="en-AU" smtClean="0"/>
          </a:p>
        </p:txBody>
      </p:sp>
      <p:sp>
        <p:nvSpPr>
          <p:cNvPr id="52227" name="Rectangle 3"/>
          <p:cNvSpPr>
            <a:spLocks noGrp="1" noChangeArrowheads="1"/>
          </p:cNvSpPr>
          <p:nvPr>
            <p:ph idx="1"/>
          </p:nvPr>
        </p:nvSpPr>
        <p:spPr>
          <a:xfrm>
            <a:off x="303847" y="787209"/>
            <a:ext cx="5469255" cy="1994392"/>
          </a:xfrm>
        </p:spPr>
        <p:txBody>
          <a:bodyPr>
            <a:normAutofit fontScale="85000" lnSpcReduction="10000"/>
          </a:bodyPr>
          <a:lstStyle/>
          <a:p>
            <a:pPr eaLnBrk="1" hangingPunct="1">
              <a:lnSpc>
                <a:spcPct val="90000"/>
              </a:lnSpc>
              <a:defRPr/>
            </a:pPr>
            <a:r>
              <a:rPr lang="en-US" dirty="0" smtClean="0"/>
              <a:t>two requirements for secure use of symmetric encryption:</a:t>
            </a:r>
          </a:p>
          <a:p>
            <a:pPr lvl="1" eaLnBrk="1" hangingPunct="1">
              <a:lnSpc>
                <a:spcPct val="90000"/>
              </a:lnSpc>
              <a:defRPr/>
            </a:pPr>
            <a:r>
              <a:rPr lang="en-US" dirty="0" smtClean="0"/>
              <a:t>a strong encryption algorithm</a:t>
            </a:r>
          </a:p>
          <a:p>
            <a:pPr lvl="1" eaLnBrk="1" hangingPunct="1">
              <a:lnSpc>
                <a:spcPct val="90000"/>
              </a:lnSpc>
              <a:defRPr/>
            </a:pPr>
            <a:r>
              <a:rPr lang="en-US" dirty="0" smtClean="0"/>
              <a:t>a secret key known only to sender / receiver</a:t>
            </a:r>
          </a:p>
          <a:p>
            <a:pPr eaLnBrk="1" hangingPunct="1">
              <a:lnSpc>
                <a:spcPct val="90000"/>
              </a:lnSpc>
              <a:defRPr/>
            </a:pPr>
            <a:r>
              <a:rPr lang="en-US" dirty="0" smtClean="0"/>
              <a:t>mathematically have:</a:t>
            </a:r>
          </a:p>
          <a:p>
            <a:pPr lvl="1" eaLnBrk="1" hangingPunct="1">
              <a:lnSpc>
                <a:spcPct val="90000"/>
              </a:lnSpc>
              <a:buFont typeface="Wingdings" pitchFamily="2" charset="2"/>
              <a:buNone/>
              <a:defRPr/>
            </a:pPr>
            <a:r>
              <a:rPr lang="en-US" i="1" dirty="0" smtClean="0"/>
              <a:t>	Y </a:t>
            </a:r>
            <a:r>
              <a:rPr lang="en-US" dirty="0" smtClean="0"/>
              <a:t>= E</a:t>
            </a:r>
            <a:r>
              <a:rPr lang="en-US" sz="1400" i="1" baseline="-25000" dirty="0" smtClean="0"/>
              <a:t>K</a:t>
            </a:r>
            <a:r>
              <a:rPr lang="en-US" dirty="0" smtClean="0"/>
              <a:t>(</a:t>
            </a:r>
            <a:r>
              <a:rPr lang="en-US" i="1" dirty="0" smtClean="0"/>
              <a:t>X</a:t>
            </a:r>
            <a:r>
              <a:rPr lang="en-US" dirty="0" smtClean="0"/>
              <a:t>)</a:t>
            </a:r>
          </a:p>
          <a:p>
            <a:pPr lvl="1" eaLnBrk="1" hangingPunct="1">
              <a:lnSpc>
                <a:spcPct val="90000"/>
              </a:lnSpc>
              <a:buFont typeface="Wingdings" pitchFamily="2" charset="2"/>
              <a:buNone/>
              <a:defRPr/>
            </a:pPr>
            <a:r>
              <a:rPr lang="en-US" i="1" dirty="0" smtClean="0"/>
              <a:t>	X </a:t>
            </a:r>
            <a:r>
              <a:rPr lang="en-US" dirty="0" smtClean="0"/>
              <a:t>= D</a:t>
            </a:r>
            <a:r>
              <a:rPr lang="en-US" sz="1400" i="1" baseline="-25000" dirty="0" smtClean="0"/>
              <a:t>K</a:t>
            </a:r>
            <a:r>
              <a:rPr lang="en-US" dirty="0" smtClean="0"/>
              <a:t>(</a:t>
            </a:r>
            <a:r>
              <a:rPr lang="en-US" i="1" dirty="0" smtClean="0"/>
              <a:t>Y</a:t>
            </a:r>
            <a:r>
              <a:rPr lang="en-US" dirty="0" smtClean="0"/>
              <a:t>)</a:t>
            </a:r>
          </a:p>
          <a:p>
            <a:pPr eaLnBrk="1" hangingPunct="1">
              <a:lnSpc>
                <a:spcPct val="90000"/>
              </a:lnSpc>
              <a:defRPr/>
            </a:pPr>
            <a:r>
              <a:rPr lang="en-US" dirty="0" smtClean="0"/>
              <a:t>assume encryption algorithm is known</a:t>
            </a:r>
          </a:p>
          <a:p>
            <a:pPr eaLnBrk="1" hangingPunct="1">
              <a:lnSpc>
                <a:spcPct val="90000"/>
              </a:lnSpc>
              <a:defRPr/>
            </a:pPr>
            <a:r>
              <a:rPr lang="en-US" dirty="0" smtClean="0"/>
              <a:t>implies a secure channel to distribute key</a:t>
            </a:r>
            <a:endParaRPr lang="en-A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3847" y="136906"/>
            <a:ext cx="5469255" cy="276999"/>
          </a:xfrm>
        </p:spPr>
        <p:txBody>
          <a:bodyPr>
            <a:normAutofit fontScale="90000"/>
          </a:bodyPr>
          <a:lstStyle/>
          <a:p>
            <a:pPr eaLnBrk="1" hangingPunct="1">
              <a:defRPr/>
            </a:pPr>
            <a:r>
              <a:rPr lang="en-US" smtClean="0"/>
              <a:t>Cryptography</a:t>
            </a:r>
            <a:endParaRPr lang="en-AU" smtClean="0"/>
          </a:p>
        </p:txBody>
      </p:sp>
      <p:sp>
        <p:nvSpPr>
          <p:cNvPr id="54275" name="Rectangle 3"/>
          <p:cNvSpPr>
            <a:spLocks noGrp="1" noChangeArrowheads="1"/>
          </p:cNvSpPr>
          <p:nvPr>
            <p:ph idx="1"/>
          </p:nvPr>
        </p:nvSpPr>
        <p:spPr>
          <a:xfrm>
            <a:off x="303530" y="836648"/>
            <a:ext cx="5463540" cy="1938992"/>
          </a:xfrm>
        </p:spPr>
        <p:txBody>
          <a:bodyPr>
            <a:normAutofit lnSpcReduction="10000"/>
          </a:bodyPr>
          <a:lstStyle/>
          <a:p>
            <a:pPr eaLnBrk="1" hangingPunct="1">
              <a:defRPr/>
            </a:pPr>
            <a:r>
              <a:rPr lang="en-US" smtClean="0"/>
              <a:t>characterize cryptographic system by:</a:t>
            </a:r>
          </a:p>
          <a:p>
            <a:pPr lvl="1" eaLnBrk="1" hangingPunct="1">
              <a:defRPr/>
            </a:pPr>
            <a:r>
              <a:rPr lang="en-US" smtClean="0"/>
              <a:t>type of encryption operations used</a:t>
            </a:r>
          </a:p>
          <a:p>
            <a:pPr lvl="2" eaLnBrk="1" hangingPunct="1">
              <a:defRPr/>
            </a:pPr>
            <a:r>
              <a:rPr lang="en-US" smtClean="0"/>
              <a:t>substitution / transposition / product</a:t>
            </a:r>
          </a:p>
          <a:p>
            <a:pPr lvl="1" eaLnBrk="1" hangingPunct="1">
              <a:defRPr/>
            </a:pPr>
            <a:r>
              <a:rPr lang="en-US" smtClean="0"/>
              <a:t>number of keys used</a:t>
            </a:r>
          </a:p>
          <a:p>
            <a:pPr lvl="2" eaLnBrk="1" hangingPunct="1">
              <a:defRPr/>
            </a:pPr>
            <a:r>
              <a:rPr lang="en-US" smtClean="0"/>
              <a:t>single-key or private / two-key or public</a:t>
            </a:r>
          </a:p>
          <a:p>
            <a:pPr lvl="1" eaLnBrk="1" hangingPunct="1">
              <a:defRPr/>
            </a:pPr>
            <a:r>
              <a:rPr lang="en-US" smtClean="0"/>
              <a:t>way in which plaintext is processed</a:t>
            </a:r>
          </a:p>
          <a:p>
            <a:pPr lvl="2" eaLnBrk="1" hangingPunct="1">
              <a:defRPr/>
            </a:pPr>
            <a:r>
              <a:rPr lang="en-US" smtClean="0"/>
              <a:t>block / stream</a:t>
            </a:r>
            <a:endParaRPr lang="en-A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303847" y="136906"/>
            <a:ext cx="5469255" cy="276999"/>
          </a:xfrm>
        </p:spPr>
        <p:txBody>
          <a:bodyPr>
            <a:normAutofit fontScale="90000"/>
          </a:bodyPr>
          <a:lstStyle/>
          <a:p>
            <a:pPr eaLnBrk="1" hangingPunct="1">
              <a:defRPr/>
            </a:pPr>
            <a:r>
              <a:rPr lang="en-US" smtClean="0"/>
              <a:t>Cryptanalysis</a:t>
            </a:r>
            <a:endParaRPr lang="en-AU" smtClean="0"/>
          </a:p>
        </p:txBody>
      </p:sp>
      <p:sp>
        <p:nvSpPr>
          <p:cNvPr id="1027" name="Rectangle 3"/>
          <p:cNvSpPr>
            <a:spLocks noGrp="1" noChangeArrowheads="1"/>
          </p:cNvSpPr>
          <p:nvPr>
            <p:ph idx="1"/>
          </p:nvPr>
        </p:nvSpPr>
        <p:spPr>
          <a:xfrm>
            <a:off x="303847" y="787209"/>
            <a:ext cx="5469255" cy="1107996"/>
          </a:xfrm>
        </p:spPr>
        <p:txBody>
          <a:bodyPr>
            <a:normAutofit fontScale="92500" lnSpcReduction="20000"/>
          </a:bodyPr>
          <a:lstStyle/>
          <a:p>
            <a:pPr eaLnBrk="1" hangingPunct="1">
              <a:defRPr/>
            </a:pPr>
            <a:r>
              <a:rPr lang="en-US" smtClean="0"/>
              <a:t>objective to recover key not just message</a:t>
            </a:r>
          </a:p>
          <a:p>
            <a:pPr eaLnBrk="1" hangingPunct="1">
              <a:defRPr/>
            </a:pPr>
            <a:r>
              <a:rPr lang="en-US" smtClean="0"/>
              <a:t>general approaches:</a:t>
            </a:r>
          </a:p>
          <a:p>
            <a:pPr lvl="1" eaLnBrk="1" hangingPunct="1">
              <a:defRPr/>
            </a:pPr>
            <a:r>
              <a:rPr lang="en-US" smtClean="0"/>
              <a:t>cryptanalytic attack</a:t>
            </a:r>
          </a:p>
          <a:p>
            <a:pPr lvl="1" eaLnBrk="1" hangingPunct="1">
              <a:defRPr/>
            </a:pPr>
            <a:r>
              <a:rPr lang="en-US" smtClean="0"/>
              <a:t>brute-force attack</a:t>
            </a:r>
            <a:endParaRPr lang="en-AU"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3847" y="136906"/>
            <a:ext cx="5469255" cy="276999"/>
          </a:xfrm>
        </p:spPr>
        <p:txBody>
          <a:bodyPr/>
          <a:lstStyle/>
          <a:p>
            <a:pPr eaLnBrk="1" hangingPunct="1">
              <a:defRPr/>
            </a:pPr>
            <a:r>
              <a:rPr lang="en-US" smtClean="0"/>
              <a:t>Cryptanalytic Attacks</a:t>
            </a:r>
            <a:endParaRPr lang="en-AU" smtClean="0"/>
          </a:p>
        </p:txBody>
      </p:sp>
      <p:sp>
        <p:nvSpPr>
          <p:cNvPr id="55299" name="Rectangle 3"/>
          <p:cNvSpPr>
            <a:spLocks noGrp="1" noChangeArrowheads="1"/>
          </p:cNvSpPr>
          <p:nvPr>
            <p:ph idx="1"/>
          </p:nvPr>
        </p:nvSpPr>
        <p:spPr>
          <a:xfrm>
            <a:off x="310908" y="633032"/>
            <a:ext cx="5463540" cy="2789618"/>
          </a:xfrm>
        </p:spPr>
        <p:txBody>
          <a:bodyPr/>
          <a:lstStyle/>
          <a:p>
            <a:pPr eaLnBrk="1" hangingPunct="1">
              <a:lnSpc>
                <a:spcPct val="90000"/>
              </a:lnSpc>
              <a:defRPr/>
            </a:pPr>
            <a:r>
              <a:rPr lang="en-AU" b="1" smtClean="0"/>
              <a:t>ciphertext only</a:t>
            </a:r>
            <a:r>
              <a:rPr lang="en-AU" smtClean="0"/>
              <a:t> </a:t>
            </a:r>
          </a:p>
          <a:p>
            <a:pPr lvl="1" eaLnBrk="1" hangingPunct="1">
              <a:lnSpc>
                <a:spcPct val="90000"/>
              </a:lnSpc>
              <a:defRPr/>
            </a:pPr>
            <a:r>
              <a:rPr lang="en-AU" smtClean="0"/>
              <a:t>only know algorithm &amp; ciphertext, is statistical, know or can identify plaintext </a:t>
            </a:r>
          </a:p>
          <a:p>
            <a:pPr eaLnBrk="1" hangingPunct="1">
              <a:lnSpc>
                <a:spcPct val="90000"/>
              </a:lnSpc>
              <a:defRPr/>
            </a:pPr>
            <a:r>
              <a:rPr lang="en-AU" b="1" smtClean="0"/>
              <a:t>known plaintext</a:t>
            </a:r>
            <a:r>
              <a:rPr lang="en-AU" smtClean="0"/>
              <a:t> </a:t>
            </a:r>
          </a:p>
          <a:p>
            <a:pPr lvl="1" eaLnBrk="1" hangingPunct="1">
              <a:lnSpc>
                <a:spcPct val="90000"/>
              </a:lnSpc>
              <a:defRPr/>
            </a:pPr>
            <a:r>
              <a:rPr lang="en-AU" smtClean="0"/>
              <a:t>know/suspect plaintext &amp; ciphertext</a:t>
            </a:r>
          </a:p>
          <a:p>
            <a:pPr eaLnBrk="1" hangingPunct="1">
              <a:lnSpc>
                <a:spcPct val="90000"/>
              </a:lnSpc>
              <a:defRPr/>
            </a:pPr>
            <a:r>
              <a:rPr lang="en-AU" b="1" smtClean="0"/>
              <a:t>chosen plaintext</a:t>
            </a:r>
            <a:r>
              <a:rPr lang="en-AU" smtClean="0"/>
              <a:t> </a:t>
            </a:r>
          </a:p>
          <a:p>
            <a:pPr lvl="1" eaLnBrk="1" hangingPunct="1">
              <a:lnSpc>
                <a:spcPct val="90000"/>
              </a:lnSpc>
              <a:defRPr/>
            </a:pPr>
            <a:r>
              <a:rPr lang="en-AU" smtClean="0"/>
              <a:t>select plaintext and obtain ciphertext</a:t>
            </a:r>
          </a:p>
          <a:p>
            <a:pPr eaLnBrk="1" hangingPunct="1">
              <a:lnSpc>
                <a:spcPct val="90000"/>
              </a:lnSpc>
              <a:defRPr/>
            </a:pPr>
            <a:r>
              <a:rPr lang="en-AU" b="1" smtClean="0"/>
              <a:t>chosen ciphertext</a:t>
            </a:r>
            <a:r>
              <a:rPr lang="en-AU" smtClean="0"/>
              <a:t> </a:t>
            </a:r>
          </a:p>
          <a:p>
            <a:pPr lvl="1" eaLnBrk="1" hangingPunct="1">
              <a:lnSpc>
                <a:spcPct val="90000"/>
              </a:lnSpc>
              <a:defRPr/>
            </a:pPr>
            <a:r>
              <a:rPr lang="en-AU" smtClean="0"/>
              <a:t>select ciphertext and obtain plaintext</a:t>
            </a:r>
          </a:p>
          <a:p>
            <a:pPr eaLnBrk="1" hangingPunct="1">
              <a:lnSpc>
                <a:spcPct val="90000"/>
              </a:lnSpc>
              <a:defRPr/>
            </a:pPr>
            <a:r>
              <a:rPr lang="en-AU" b="1" smtClean="0"/>
              <a:t>chosen text</a:t>
            </a:r>
            <a:r>
              <a:rPr lang="en-AU" smtClean="0"/>
              <a:t> </a:t>
            </a:r>
          </a:p>
          <a:p>
            <a:pPr lvl="1" eaLnBrk="1" hangingPunct="1">
              <a:lnSpc>
                <a:spcPct val="90000"/>
              </a:lnSpc>
              <a:defRPr/>
            </a:pPr>
            <a:r>
              <a:rPr lang="en-AU" smtClean="0"/>
              <a:t>select plaintext or ciphertext to en/decrypt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3847" y="136906"/>
            <a:ext cx="5469255" cy="276999"/>
          </a:xfrm>
        </p:spPr>
        <p:txBody>
          <a:bodyPr/>
          <a:lstStyle/>
          <a:p>
            <a:pPr eaLnBrk="1" hangingPunct="1">
              <a:defRPr/>
            </a:pPr>
            <a:r>
              <a:rPr lang="en-US" smtClean="0"/>
              <a:t>More Definitions</a:t>
            </a:r>
            <a:endParaRPr lang="en-AU" smtClean="0"/>
          </a:p>
        </p:txBody>
      </p:sp>
      <p:sp>
        <p:nvSpPr>
          <p:cNvPr id="56323" name="Rectangle 3"/>
          <p:cNvSpPr>
            <a:spLocks noGrp="1" noChangeArrowheads="1"/>
          </p:cNvSpPr>
          <p:nvPr>
            <p:ph idx="1"/>
          </p:nvPr>
        </p:nvSpPr>
        <p:spPr>
          <a:xfrm>
            <a:off x="303530" y="722559"/>
            <a:ext cx="5463540" cy="2492990"/>
          </a:xfrm>
        </p:spPr>
        <p:txBody>
          <a:bodyPr/>
          <a:lstStyle/>
          <a:p>
            <a:pPr eaLnBrk="1" hangingPunct="1">
              <a:defRPr/>
            </a:pPr>
            <a:r>
              <a:rPr lang="en-AU" b="1" smtClean="0"/>
              <a:t>unconditional security</a:t>
            </a:r>
            <a:r>
              <a:rPr lang="en-AU" smtClean="0"/>
              <a:t> </a:t>
            </a:r>
          </a:p>
          <a:p>
            <a:pPr lvl="1" eaLnBrk="1" hangingPunct="1">
              <a:defRPr/>
            </a:pPr>
            <a:r>
              <a:rPr lang="en-AU" smtClean="0"/>
              <a:t>no matter how much computer power or time is available, the cipher cannot be broken since the ciphertext provides insufficient information to uniquely determine the corresponding plaintext </a:t>
            </a:r>
          </a:p>
          <a:p>
            <a:pPr eaLnBrk="1" hangingPunct="1">
              <a:defRPr/>
            </a:pPr>
            <a:r>
              <a:rPr lang="en-AU" b="1" smtClean="0"/>
              <a:t>computational security</a:t>
            </a:r>
            <a:r>
              <a:rPr lang="en-AU" smtClean="0"/>
              <a:t> </a:t>
            </a:r>
          </a:p>
          <a:p>
            <a:pPr lvl="1" eaLnBrk="1" hangingPunct="1">
              <a:defRPr/>
            </a:pPr>
            <a:r>
              <a:rPr lang="en-AU" smtClean="0"/>
              <a:t>given limited computing resources (eg time needed for calculations is greater than age of universe), the cipher cannot be broken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3847" y="136906"/>
            <a:ext cx="5469255" cy="276999"/>
          </a:xfrm>
        </p:spPr>
        <p:txBody>
          <a:bodyPr/>
          <a:lstStyle/>
          <a:p>
            <a:pPr eaLnBrk="1" hangingPunct="1">
              <a:defRPr/>
            </a:pPr>
            <a:r>
              <a:rPr lang="en-US" smtClean="0"/>
              <a:t>Brute Force Search</a:t>
            </a:r>
            <a:endParaRPr lang="en-AU" smtClean="0"/>
          </a:p>
        </p:txBody>
      </p:sp>
      <p:sp>
        <p:nvSpPr>
          <p:cNvPr id="58371" name="Rectangle 3"/>
          <p:cNvSpPr>
            <a:spLocks noGrp="1" noChangeArrowheads="1"/>
          </p:cNvSpPr>
          <p:nvPr>
            <p:ph idx="1"/>
          </p:nvPr>
        </p:nvSpPr>
        <p:spPr>
          <a:xfrm>
            <a:off x="303530" y="836648"/>
            <a:ext cx="5463540" cy="2119042"/>
          </a:xfrm>
        </p:spPr>
        <p:txBody>
          <a:bodyPr/>
          <a:lstStyle/>
          <a:p>
            <a:pPr eaLnBrk="1" hangingPunct="1">
              <a:lnSpc>
                <a:spcPct val="90000"/>
              </a:lnSpc>
              <a:defRPr/>
            </a:pPr>
            <a:r>
              <a:rPr lang="en-AU" sz="1700" dirty="0" smtClean="0"/>
              <a:t>always possible to simply try every key </a:t>
            </a:r>
          </a:p>
          <a:p>
            <a:pPr eaLnBrk="1" hangingPunct="1">
              <a:lnSpc>
                <a:spcPct val="90000"/>
              </a:lnSpc>
              <a:defRPr/>
            </a:pPr>
            <a:r>
              <a:rPr lang="en-AU" sz="1700" dirty="0" smtClean="0"/>
              <a:t>most basic attack, proportional to key size </a:t>
            </a:r>
          </a:p>
          <a:p>
            <a:pPr eaLnBrk="1" hangingPunct="1">
              <a:lnSpc>
                <a:spcPct val="90000"/>
              </a:lnSpc>
              <a:defRPr/>
            </a:pPr>
            <a:r>
              <a:rPr lang="en-AU" sz="1700" dirty="0" smtClean="0"/>
              <a:t>assume either know / recognise plaintext</a:t>
            </a:r>
          </a:p>
          <a:p>
            <a:pPr algn="ctr" eaLnBrk="1" hangingPunct="1">
              <a:lnSpc>
                <a:spcPct val="90000"/>
              </a:lnSpc>
              <a:defRPr/>
            </a:pPr>
            <a:endParaRPr lang="en-US" sz="1700" b="1" dirty="0" smtClean="0">
              <a:latin typeface="Times" charset="0"/>
            </a:endParaRPr>
          </a:p>
          <a:p>
            <a:pPr eaLnBrk="1" hangingPunct="1">
              <a:lnSpc>
                <a:spcPct val="90000"/>
              </a:lnSpc>
              <a:defRPr/>
            </a:pPr>
            <a:endParaRPr lang="en-US" sz="1700" dirty="0" smtClean="0">
              <a:latin typeface="Times" charset="0"/>
            </a:endParaRPr>
          </a:p>
          <a:p>
            <a:pPr eaLnBrk="1" hangingPunct="1">
              <a:lnSpc>
                <a:spcPct val="90000"/>
              </a:lnSpc>
              <a:defRPr/>
            </a:pPr>
            <a:endParaRPr lang="en-AU" sz="1700" dirty="0" smtClean="0"/>
          </a:p>
          <a:p>
            <a:pPr eaLnBrk="1" hangingPunct="1">
              <a:lnSpc>
                <a:spcPct val="90000"/>
              </a:lnSpc>
              <a:buFont typeface="Wingdings" pitchFamily="2" charset="2"/>
              <a:buNone/>
              <a:defRPr/>
            </a:pPr>
            <a:endParaRPr lang="en-AU" sz="1700" dirty="0" smtClean="0"/>
          </a:p>
          <a:p>
            <a:pPr eaLnBrk="1" hangingPunct="1">
              <a:lnSpc>
                <a:spcPct val="90000"/>
              </a:lnSpc>
              <a:defRPr/>
            </a:pPr>
            <a:endParaRPr lang="en-AU" sz="1700" dirty="0" smtClean="0"/>
          </a:p>
          <a:p>
            <a:pPr eaLnBrk="1" hangingPunct="1">
              <a:lnSpc>
                <a:spcPct val="90000"/>
              </a:lnSpc>
              <a:defRPr/>
            </a:pPr>
            <a:endParaRPr lang="en-AU" sz="1700" dirty="0" smtClean="0"/>
          </a:p>
        </p:txBody>
      </p:sp>
      <p:graphicFrame>
        <p:nvGraphicFramePr>
          <p:cNvPr id="58505" name="Group 137"/>
          <p:cNvGraphicFramePr>
            <a:graphicFrameLocks noGrp="1"/>
          </p:cNvGraphicFramePr>
          <p:nvPr/>
        </p:nvGraphicFramePr>
        <p:xfrm>
          <a:off x="354119" y="1787384"/>
          <a:ext cx="5362364" cy="1482830"/>
        </p:xfrm>
        <a:graphic>
          <a:graphicData uri="http://schemas.openxmlformats.org/drawingml/2006/table">
            <a:tbl>
              <a:tblPr/>
              <a:tblGrid>
                <a:gridCol w="999120"/>
                <a:gridCol w="1285787"/>
                <a:gridCol w="1606180"/>
                <a:gridCol w="1471277"/>
              </a:tblGrid>
              <a:tr h="258600">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1" i="0" u="none" strike="noStrike" cap="none" normalizeH="0" baseline="0" smtClean="0">
                          <a:ln>
                            <a:noFill/>
                          </a:ln>
                          <a:solidFill>
                            <a:schemeClr val="tx1"/>
                          </a:solidFill>
                          <a:effectLst/>
                          <a:latin typeface="Times" charset="0"/>
                        </a:rPr>
                        <a:t>Key Size (bits)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1" i="0" u="none" strike="noStrike" cap="none" normalizeH="0" baseline="0" smtClean="0">
                          <a:ln>
                            <a:noFill/>
                          </a:ln>
                          <a:solidFill>
                            <a:schemeClr val="tx1"/>
                          </a:solidFill>
                          <a:effectLst/>
                          <a:latin typeface="Times" charset="0"/>
                        </a:rPr>
                        <a:t>Number of Alternative Keys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1" i="0" u="none" strike="noStrike" cap="none" normalizeH="0" baseline="0" smtClean="0">
                          <a:ln>
                            <a:noFill/>
                          </a:ln>
                          <a:solidFill>
                            <a:schemeClr val="tx1"/>
                          </a:solidFill>
                          <a:effectLst/>
                          <a:latin typeface="Times" charset="0"/>
                        </a:rPr>
                        <a:t>Time required at 1 decryption/µs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1" i="0" u="none" strike="noStrike" cap="none" normalizeH="0" baseline="0" smtClean="0">
                          <a:ln>
                            <a:noFill/>
                          </a:ln>
                          <a:solidFill>
                            <a:schemeClr val="tx1"/>
                          </a:solidFill>
                          <a:effectLst/>
                          <a:latin typeface="Times" charset="0"/>
                        </a:rPr>
                        <a:t>Time required at 10</a:t>
                      </a:r>
                      <a:r>
                        <a:rPr kumimoji="0" lang="en-US" sz="700" b="0" i="0" u="none" strike="noStrike" cap="none" normalizeH="0" baseline="30000" smtClean="0">
                          <a:ln>
                            <a:noFill/>
                          </a:ln>
                          <a:solidFill>
                            <a:schemeClr val="tx1"/>
                          </a:solidFill>
                          <a:effectLst/>
                          <a:latin typeface="Times" charset="0"/>
                        </a:rPr>
                        <a:t>6</a:t>
                      </a:r>
                      <a:r>
                        <a:rPr kumimoji="0" lang="en-US" sz="700" b="1" i="0" u="none" strike="noStrike" cap="none" normalizeH="0" baseline="0" smtClean="0">
                          <a:ln>
                            <a:noFill/>
                          </a:ln>
                          <a:solidFill>
                            <a:schemeClr val="tx1"/>
                          </a:solidFill>
                          <a:effectLst/>
                          <a:latin typeface="Times" charset="0"/>
                        </a:rPr>
                        <a:t> decryptions/µs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340">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32</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32</a:t>
                      </a:r>
                      <a:r>
                        <a:rPr kumimoji="0" lang="en-US" sz="700" b="0" i="0" u="none" strike="noStrike" cap="none" normalizeH="0" baseline="0" smtClean="0">
                          <a:ln>
                            <a:noFill/>
                          </a:ln>
                          <a:solidFill>
                            <a:schemeClr val="tx1"/>
                          </a:solidFill>
                          <a:effectLst/>
                          <a:latin typeface="Times" charset="0"/>
                        </a:rPr>
                        <a:t>  = 4.3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9</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31</a:t>
                      </a:r>
                      <a:r>
                        <a:rPr kumimoji="0" lang="en-US" sz="700" b="0" i="0" u="none" strike="noStrike" cap="none" normalizeH="0" baseline="0" smtClean="0">
                          <a:ln>
                            <a:noFill/>
                          </a:ln>
                          <a:solidFill>
                            <a:schemeClr val="tx1"/>
                          </a:solidFill>
                          <a:effectLst/>
                          <a:latin typeface="Times" charset="0"/>
                        </a:rPr>
                        <a:t> µs	= 35.8 minutes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2.15 milliseconds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340">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56</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56</a:t>
                      </a:r>
                      <a:r>
                        <a:rPr kumimoji="0" lang="en-US" sz="700" b="0" i="0" u="none" strike="noStrike" cap="none" normalizeH="0" baseline="0" smtClean="0">
                          <a:ln>
                            <a:noFill/>
                          </a:ln>
                          <a:solidFill>
                            <a:schemeClr val="tx1"/>
                          </a:solidFill>
                          <a:effectLst/>
                          <a:latin typeface="Times" charset="0"/>
                        </a:rPr>
                        <a:t>  = 7.2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16</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55</a:t>
                      </a:r>
                      <a:r>
                        <a:rPr kumimoji="0" lang="en-US" sz="700" b="0" i="0" u="none" strike="noStrike" cap="none" normalizeH="0" baseline="0" smtClean="0">
                          <a:ln>
                            <a:noFill/>
                          </a:ln>
                          <a:solidFill>
                            <a:schemeClr val="tx1"/>
                          </a:solidFill>
                          <a:effectLst/>
                          <a:latin typeface="Times" charset="0"/>
                        </a:rPr>
                        <a:t> µs	= 1142 years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10.01 hours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00">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128</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128</a:t>
                      </a:r>
                      <a:r>
                        <a:rPr kumimoji="0" lang="en-US" sz="700" b="0" i="0" u="none" strike="noStrike" cap="none" normalizeH="0" baseline="0" smtClean="0">
                          <a:ln>
                            <a:noFill/>
                          </a:ln>
                          <a:solidFill>
                            <a:schemeClr val="tx1"/>
                          </a:solidFill>
                          <a:effectLst/>
                          <a:latin typeface="Times" charset="0"/>
                        </a:rPr>
                        <a:t>  = 3.4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38</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127</a:t>
                      </a:r>
                      <a:r>
                        <a:rPr kumimoji="0" lang="en-US" sz="700" b="0" i="0" u="none" strike="noStrike" cap="none" normalizeH="0" baseline="0" smtClean="0">
                          <a:ln>
                            <a:noFill/>
                          </a:ln>
                          <a:solidFill>
                            <a:schemeClr val="tx1"/>
                          </a:solidFill>
                          <a:effectLst/>
                          <a:latin typeface="Times" charset="0"/>
                        </a:rPr>
                        <a:t> µs	= 5.4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24</a:t>
                      </a:r>
                      <a:r>
                        <a:rPr kumimoji="0" lang="en-US" sz="700" b="0" i="0" u="none" strike="noStrike" cap="none" normalizeH="0" baseline="0" smtClean="0">
                          <a:ln>
                            <a:noFill/>
                          </a:ln>
                          <a:solidFill>
                            <a:schemeClr val="tx1"/>
                          </a:solidFill>
                          <a:effectLst/>
                          <a:latin typeface="Times" charset="0"/>
                        </a:rPr>
                        <a:t> years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5.4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18</a:t>
                      </a:r>
                      <a:r>
                        <a:rPr kumimoji="0" lang="en-US" sz="700" b="0" i="0" u="none" strike="noStrike" cap="none" normalizeH="0" baseline="0" smtClean="0">
                          <a:ln>
                            <a:noFill/>
                          </a:ln>
                          <a:solidFill>
                            <a:schemeClr val="tx1"/>
                          </a:solidFill>
                          <a:effectLst/>
                          <a:latin typeface="Times" charset="0"/>
                        </a:rPr>
                        <a:t> years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00">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168</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168</a:t>
                      </a:r>
                      <a:r>
                        <a:rPr kumimoji="0" lang="en-US" sz="700" b="0" i="0" u="none" strike="noStrike" cap="none" normalizeH="0" baseline="0" smtClean="0">
                          <a:ln>
                            <a:noFill/>
                          </a:ln>
                          <a:solidFill>
                            <a:schemeClr val="tx1"/>
                          </a:solidFill>
                          <a:effectLst/>
                          <a:latin typeface="Times" charset="0"/>
                        </a:rPr>
                        <a:t>  = 3.7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50</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a:t>
                      </a:r>
                      <a:r>
                        <a:rPr kumimoji="0" lang="en-US" sz="700" b="0" i="0" u="none" strike="noStrike" cap="none" normalizeH="0" baseline="30000" smtClean="0">
                          <a:ln>
                            <a:noFill/>
                          </a:ln>
                          <a:solidFill>
                            <a:schemeClr val="tx1"/>
                          </a:solidFill>
                          <a:effectLst/>
                          <a:latin typeface="Times" charset="0"/>
                        </a:rPr>
                        <a:t>167</a:t>
                      </a:r>
                      <a:r>
                        <a:rPr kumimoji="0" lang="en-US" sz="700" b="0" i="0" u="none" strike="noStrike" cap="none" normalizeH="0" baseline="0" smtClean="0">
                          <a:ln>
                            <a:noFill/>
                          </a:ln>
                          <a:solidFill>
                            <a:schemeClr val="tx1"/>
                          </a:solidFill>
                          <a:effectLst/>
                          <a:latin typeface="Times" charset="0"/>
                        </a:rPr>
                        <a:t> µs	= 5.9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36</a:t>
                      </a:r>
                      <a:r>
                        <a:rPr kumimoji="0" lang="en-US" sz="700" b="0" i="0" u="none" strike="noStrike" cap="none" normalizeH="0" baseline="0" smtClean="0">
                          <a:ln>
                            <a:noFill/>
                          </a:ln>
                          <a:solidFill>
                            <a:schemeClr val="tx1"/>
                          </a:solidFill>
                          <a:effectLst/>
                          <a:latin typeface="Times" charset="0"/>
                        </a:rPr>
                        <a:t> years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5.9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30</a:t>
                      </a:r>
                      <a:r>
                        <a:rPr kumimoji="0" lang="en-US" sz="700" b="0" i="0" u="none" strike="noStrike" cap="none" normalizeH="0" baseline="0" smtClean="0">
                          <a:ln>
                            <a:noFill/>
                          </a:ln>
                          <a:solidFill>
                            <a:schemeClr val="tx1"/>
                          </a:solidFill>
                          <a:effectLst/>
                          <a:latin typeface="Times" charset="0"/>
                        </a:rPr>
                        <a:t> years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506">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26 characters (permutation)</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26! = 4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26</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2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26</a:t>
                      </a:r>
                      <a:r>
                        <a:rPr kumimoji="0" lang="en-US" sz="700" b="0" i="0" u="none" strike="noStrike" cap="none" normalizeH="0" baseline="0" smtClean="0">
                          <a:ln>
                            <a:noFill/>
                          </a:ln>
                          <a:solidFill>
                            <a:schemeClr val="tx1"/>
                          </a:solidFill>
                          <a:effectLst/>
                          <a:latin typeface="Times" charset="0"/>
                        </a:rPr>
                        <a:t> µs	= 6.4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12</a:t>
                      </a:r>
                      <a:r>
                        <a:rPr kumimoji="0" lang="en-US" sz="700" b="0" i="0" u="none" strike="noStrike" cap="none" normalizeH="0" baseline="0" smtClean="0">
                          <a:ln>
                            <a:noFill/>
                          </a:ln>
                          <a:solidFill>
                            <a:schemeClr val="tx1"/>
                          </a:solidFill>
                          <a:effectLst/>
                          <a:latin typeface="Times" charset="0"/>
                        </a:rPr>
                        <a:t> years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700" b="0" i="0" u="none" strike="noStrike" cap="none" normalizeH="0" baseline="0" smtClean="0">
                          <a:ln>
                            <a:noFill/>
                          </a:ln>
                          <a:solidFill>
                            <a:schemeClr val="tx1"/>
                          </a:solidFill>
                          <a:effectLst/>
                          <a:latin typeface="Times" charset="0"/>
                        </a:rPr>
                        <a:t>6.4 </a:t>
                      </a:r>
                      <a:r>
                        <a:rPr kumimoji="0" lang="en-US" sz="700" b="0" i="0" u="none" strike="noStrike" cap="none" normalizeH="0" baseline="0" smtClean="0">
                          <a:ln>
                            <a:noFill/>
                          </a:ln>
                          <a:solidFill>
                            <a:schemeClr val="tx1"/>
                          </a:solidFill>
                          <a:effectLst/>
                          <a:latin typeface="Symbol" pitchFamily="18" charset="2"/>
                          <a:sym typeface="Symbol" pitchFamily="18" charset="2"/>
                        </a:rPr>
                        <a:t></a:t>
                      </a:r>
                      <a:r>
                        <a:rPr kumimoji="0" lang="en-US" sz="700" b="0" i="0" u="none" strike="noStrike" cap="none" normalizeH="0" baseline="0" smtClean="0">
                          <a:ln>
                            <a:noFill/>
                          </a:ln>
                          <a:solidFill>
                            <a:schemeClr val="tx1"/>
                          </a:solidFill>
                          <a:effectLst/>
                          <a:latin typeface="Times" charset="0"/>
                        </a:rPr>
                        <a:t> 10</a:t>
                      </a:r>
                      <a:r>
                        <a:rPr kumimoji="0" lang="en-US" sz="700" b="0" i="0" u="none" strike="noStrike" cap="none" normalizeH="0" baseline="30000" smtClean="0">
                          <a:ln>
                            <a:noFill/>
                          </a:ln>
                          <a:solidFill>
                            <a:schemeClr val="tx1"/>
                          </a:solidFill>
                          <a:effectLst/>
                          <a:latin typeface="Times" charset="0"/>
                        </a:rPr>
                        <a:t>6</a:t>
                      </a:r>
                      <a:r>
                        <a:rPr kumimoji="0" lang="en-US" sz="700" b="0" i="0" u="none" strike="noStrike" cap="none" normalizeH="0" baseline="0" smtClean="0">
                          <a:ln>
                            <a:noFill/>
                          </a:ln>
                          <a:solidFill>
                            <a:schemeClr val="tx1"/>
                          </a:solidFill>
                          <a:effectLst/>
                          <a:latin typeface="Times" charset="0"/>
                        </a:rPr>
                        <a:t> years</a:t>
                      </a:r>
                      <a:endParaRPr kumimoji="0" lang="en-US" sz="7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3847" y="136906"/>
            <a:ext cx="5469255" cy="276999"/>
          </a:xfrm>
        </p:spPr>
        <p:txBody>
          <a:bodyPr/>
          <a:lstStyle/>
          <a:p>
            <a:pPr eaLnBrk="1" hangingPunct="1">
              <a:defRPr/>
            </a:pPr>
            <a:r>
              <a:rPr lang="en-US" smtClean="0"/>
              <a:t>Classical Substitution Ciphers</a:t>
            </a:r>
            <a:endParaRPr lang="en-AU" smtClean="0"/>
          </a:p>
        </p:txBody>
      </p:sp>
      <p:sp>
        <p:nvSpPr>
          <p:cNvPr id="62467" name="Rectangle 3"/>
          <p:cNvSpPr>
            <a:spLocks noGrp="1" noChangeArrowheads="1"/>
          </p:cNvSpPr>
          <p:nvPr>
            <p:ph idx="1"/>
          </p:nvPr>
        </p:nvSpPr>
        <p:spPr>
          <a:xfrm>
            <a:off x="303847" y="787209"/>
            <a:ext cx="5469255" cy="1938992"/>
          </a:xfrm>
        </p:spPr>
        <p:txBody>
          <a:bodyPr/>
          <a:lstStyle/>
          <a:p>
            <a:pPr eaLnBrk="1" hangingPunct="1">
              <a:defRPr/>
            </a:pPr>
            <a:r>
              <a:rPr lang="en-US" smtClean="0"/>
              <a:t>where </a:t>
            </a:r>
            <a:r>
              <a:rPr lang="en-AU" smtClean="0"/>
              <a:t>letters of plaintext are replaced by other letters or by numbers or symbols</a:t>
            </a:r>
          </a:p>
          <a:p>
            <a:pPr eaLnBrk="1" hangingPunct="1">
              <a:defRPr/>
            </a:pPr>
            <a:r>
              <a:rPr lang="en-US" smtClean="0"/>
              <a:t>or if plaintext is </a:t>
            </a:r>
            <a:r>
              <a:rPr lang="en-AU" smtClean="0"/>
              <a:t>viewed as a sequence of bits, then substitution involves replacing plaintext bit patterns with ciphertext bit patterns</a:t>
            </a:r>
          </a:p>
          <a:p>
            <a:pPr eaLnBrk="1" hangingPunct="1">
              <a:defRPr/>
            </a:pPr>
            <a:endParaRPr lang="en-AU" smtClean="0"/>
          </a:p>
          <a:p>
            <a:pPr eaLnBrk="1" hangingPunct="1">
              <a:defRPr/>
            </a:pPr>
            <a:endParaRPr lang="en-AU"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3847" y="136906"/>
            <a:ext cx="5469255" cy="276999"/>
          </a:xfrm>
        </p:spPr>
        <p:txBody>
          <a:bodyPr/>
          <a:lstStyle/>
          <a:p>
            <a:pPr eaLnBrk="1" hangingPunct="1">
              <a:defRPr/>
            </a:pPr>
            <a:r>
              <a:rPr lang="en-AU" smtClean="0"/>
              <a:t>Caesar Cipher</a:t>
            </a:r>
          </a:p>
        </p:txBody>
      </p:sp>
      <p:sp>
        <p:nvSpPr>
          <p:cNvPr id="64515" name="Rectangle 3"/>
          <p:cNvSpPr>
            <a:spLocks noGrp="1" noChangeArrowheads="1"/>
          </p:cNvSpPr>
          <p:nvPr>
            <p:ph idx="1"/>
          </p:nvPr>
        </p:nvSpPr>
        <p:spPr>
          <a:xfrm>
            <a:off x="303847" y="787209"/>
            <a:ext cx="5469255" cy="1994392"/>
          </a:xfrm>
        </p:spPr>
        <p:txBody>
          <a:bodyPr/>
          <a:lstStyle/>
          <a:p>
            <a:pPr eaLnBrk="1" hangingPunct="1">
              <a:lnSpc>
                <a:spcPct val="90000"/>
              </a:lnSpc>
              <a:defRPr/>
            </a:pPr>
            <a:r>
              <a:rPr lang="en-AU" smtClean="0"/>
              <a:t>earliest known substitution cipher</a:t>
            </a:r>
          </a:p>
          <a:p>
            <a:pPr eaLnBrk="1" hangingPunct="1">
              <a:lnSpc>
                <a:spcPct val="90000"/>
              </a:lnSpc>
              <a:defRPr/>
            </a:pPr>
            <a:r>
              <a:rPr lang="en-AU" smtClean="0"/>
              <a:t>by Julius Caesar </a:t>
            </a:r>
          </a:p>
          <a:p>
            <a:pPr eaLnBrk="1" hangingPunct="1">
              <a:lnSpc>
                <a:spcPct val="90000"/>
              </a:lnSpc>
              <a:defRPr/>
            </a:pPr>
            <a:r>
              <a:rPr lang="en-AU" smtClean="0"/>
              <a:t>first attested use in military affairs</a:t>
            </a:r>
          </a:p>
          <a:p>
            <a:pPr eaLnBrk="1" hangingPunct="1">
              <a:lnSpc>
                <a:spcPct val="90000"/>
              </a:lnSpc>
              <a:defRPr/>
            </a:pPr>
            <a:r>
              <a:rPr lang="en-AU" smtClean="0"/>
              <a:t>replaces each letter by 3rd letter on</a:t>
            </a:r>
          </a:p>
          <a:p>
            <a:pPr eaLnBrk="1" hangingPunct="1">
              <a:lnSpc>
                <a:spcPct val="90000"/>
              </a:lnSpc>
              <a:defRPr/>
            </a:pPr>
            <a:r>
              <a:rPr lang="en-US" smtClean="0"/>
              <a:t>example:</a:t>
            </a:r>
            <a:endParaRPr lang="en-AU" smtClean="0"/>
          </a:p>
          <a:p>
            <a:pPr lvl="1" eaLnBrk="1" hangingPunct="1">
              <a:lnSpc>
                <a:spcPct val="90000"/>
              </a:lnSpc>
              <a:buFont typeface="Wingdings" pitchFamily="2" charset="2"/>
              <a:buNone/>
              <a:defRPr/>
            </a:pPr>
            <a:r>
              <a:rPr lang="en-AU" smtClean="0">
                <a:latin typeface="Courier" charset="0"/>
              </a:rPr>
              <a:t>meet me after the toga party</a:t>
            </a:r>
          </a:p>
          <a:p>
            <a:pPr lvl="1" eaLnBrk="1" hangingPunct="1">
              <a:lnSpc>
                <a:spcPct val="90000"/>
              </a:lnSpc>
              <a:buFont typeface="Wingdings" pitchFamily="2" charset="2"/>
              <a:buNone/>
              <a:defRPr/>
            </a:pPr>
            <a:r>
              <a:rPr lang="en-AU" smtClean="0">
                <a:latin typeface="Courier" charset="0"/>
              </a:rPr>
              <a:t>PHHW PH DIWHU WKH WRJD SDUWB</a:t>
            </a:r>
          </a:p>
          <a:p>
            <a:pPr eaLnBrk="1" hangingPunct="1">
              <a:lnSpc>
                <a:spcPct val="90000"/>
              </a:lnSpc>
              <a:defRPr/>
            </a:pPr>
            <a:endParaRPr lang="en-AU" smtClean="0">
              <a:latin typeface="Courier New"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3847" y="136906"/>
            <a:ext cx="5469255" cy="276999"/>
          </a:xfrm>
        </p:spPr>
        <p:txBody>
          <a:bodyPr/>
          <a:lstStyle/>
          <a:p>
            <a:pPr eaLnBrk="1" hangingPunct="1">
              <a:defRPr/>
            </a:pPr>
            <a:r>
              <a:rPr lang="en-AU" smtClean="0"/>
              <a:t>Caesar Cipher</a:t>
            </a:r>
          </a:p>
        </p:txBody>
      </p:sp>
      <p:sp>
        <p:nvSpPr>
          <p:cNvPr id="66563" name="Rectangle 3"/>
          <p:cNvSpPr>
            <a:spLocks noGrp="1" noChangeArrowheads="1"/>
          </p:cNvSpPr>
          <p:nvPr>
            <p:ph idx="1"/>
          </p:nvPr>
        </p:nvSpPr>
        <p:spPr>
          <a:xfrm>
            <a:off x="303847" y="787209"/>
            <a:ext cx="5469255" cy="2154436"/>
          </a:xfrm>
        </p:spPr>
        <p:txBody>
          <a:bodyPr/>
          <a:lstStyle/>
          <a:p>
            <a:pPr eaLnBrk="1" hangingPunct="1">
              <a:defRPr/>
            </a:pPr>
            <a:r>
              <a:rPr lang="en-US" dirty="0" smtClean="0"/>
              <a:t>can define transformation as:</a:t>
            </a:r>
          </a:p>
          <a:p>
            <a:pPr lvl="1" eaLnBrk="1" hangingPunct="1">
              <a:buFont typeface="Wingdings" pitchFamily="2" charset="2"/>
              <a:buNone/>
              <a:defRPr/>
            </a:pPr>
            <a:r>
              <a:rPr lang="en-AU" sz="1100" dirty="0" smtClean="0">
                <a:latin typeface="Courier" charset="0"/>
              </a:rPr>
              <a:t>a b c d e f g h </a:t>
            </a:r>
            <a:r>
              <a:rPr lang="en-AU" sz="1100" dirty="0" err="1" smtClean="0">
                <a:latin typeface="Courier" charset="0"/>
              </a:rPr>
              <a:t>i</a:t>
            </a:r>
            <a:r>
              <a:rPr lang="en-AU" sz="1100" dirty="0" smtClean="0">
                <a:latin typeface="Courier" charset="0"/>
              </a:rPr>
              <a:t> j k l m n o p q r s t u v w x y z</a:t>
            </a:r>
          </a:p>
          <a:p>
            <a:pPr lvl="1" eaLnBrk="1" hangingPunct="1">
              <a:buFont typeface="Wingdings" pitchFamily="2" charset="2"/>
              <a:buNone/>
              <a:defRPr/>
            </a:pPr>
            <a:r>
              <a:rPr lang="en-AU" sz="1100" dirty="0" smtClean="0">
                <a:latin typeface="Courier" charset="0"/>
              </a:rPr>
              <a:t>D E F G H I J K L M N O P Q R S T U V W X Y Z A B C</a:t>
            </a:r>
          </a:p>
          <a:p>
            <a:pPr eaLnBrk="1" hangingPunct="1">
              <a:defRPr/>
            </a:pPr>
            <a:r>
              <a:rPr lang="en-US" dirty="0" smtClean="0"/>
              <a:t>mathematically give each letter a number</a:t>
            </a:r>
          </a:p>
          <a:p>
            <a:pPr lvl="1" eaLnBrk="1" hangingPunct="1">
              <a:buFont typeface="Wingdings" pitchFamily="2" charset="2"/>
              <a:buNone/>
              <a:defRPr/>
            </a:pPr>
            <a:r>
              <a:rPr lang="en-AU" sz="800" dirty="0" smtClean="0">
                <a:latin typeface="Courier" charset="0"/>
              </a:rPr>
              <a:t>a b c d e f g h </a:t>
            </a:r>
            <a:r>
              <a:rPr lang="en-AU" sz="800" dirty="0" err="1" smtClean="0">
                <a:latin typeface="Courier" charset="0"/>
              </a:rPr>
              <a:t>i</a:t>
            </a:r>
            <a:r>
              <a:rPr lang="en-AU" sz="800" dirty="0" smtClean="0">
                <a:latin typeface="Courier" charset="0"/>
              </a:rPr>
              <a:t> j  k  l  m  n  o  p  q  r  s  t  u  v  w  x  y  z</a:t>
            </a:r>
          </a:p>
          <a:p>
            <a:pPr lvl="1" eaLnBrk="1" hangingPunct="1">
              <a:buFont typeface="Wingdings" pitchFamily="2" charset="2"/>
              <a:buNone/>
              <a:defRPr/>
            </a:pPr>
            <a:r>
              <a:rPr lang="en-AU" sz="800" dirty="0" smtClean="0">
                <a:latin typeface="Courier" charset="0"/>
              </a:rPr>
              <a:t>0 1 2 3 4 5 6 7 8 9 10 11 12 13 14 15 16 17 18 19 20 21 22 23 24 25</a:t>
            </a:r>
          </a:p>
          <a:p>
            <a:pPr eaLnBrk="1" hangingPunct="1">
              <a:defRPr/>
            </a:pPr>
            <a:r>
              <a:rPr lang="en-US" dirty="0" smtClean="0"/>
              <a:t>then have Caesar cipher as:</a:t>
            </a:r>
          </a:p>
          <a:p>
            <a:pPr lvl="1" eaLnBrk="1" hangingPunct="1">
              <a:buFont typeface="Wingdings" pitchFamily="2" charset="2"/>
              <a:buNone/>
              <a:defRPr/>
            </a:pPr>
            <a:r>
              <a:rPr lang="en-AU" i="1" dirty="0" smtClean="0"/>
              <a:t>c </a:t>
            </a:r>
            <a:r>
              <a:rPr lang="en-AU" dirty="0" smtClean="0"/>
              <a:t>= E(</a:t>
            </a:r>
            <a:r>
              <a:rPr lang="en-AU" i="1" dirty="0" smtClean="0"/>
              <a:t>p</a:t>
            </a:r>
            <a:r>
              <a:rPr lang="en-AU" dirty="0" smtClean="0"/>
              <a:t>) = (</a:t>
            </a:r>
            <a:r>
              <a:rPr lang="en-AU" i="1" dirty="0" smtClean="0"/>
              <a:t>p </a:t>
            </a:r>
            <a:r>
              <a:rPr lang="en-AU" dirty="0" smtClean="0"/>
              <a:t>+ </a:t>
            </a:r>
            <a:r>
              <a:rPr lang="en-AU" i="1" dirty="0" smtClean="0"/>
              <a:t>k</a:t>
            </a:r>
            <a:r>
              <a:rPr lang="en-AU" dirty="0" smtClean="0"/>
              <a:t>) mod (26)</a:t>
            </a:r>
          </a:p>
          <a:p>
            <a:pPr lvl="1" eaLnBrk="1" hangingPunct="1">
              <a:buFont typeface="Wingdings" pitchFamily="2" charset="2"/>
              <a:buNone/>
              <a:defRPr/>
            </a:pPr>
            <a:r>
              <a:rPr lang="en-AU" i="1" dirty="0" smtClean="0"/>
              <a:t>p </a:t>
            </a:r>
            <a:r>
              <a:rPr lang="en-AU" dirty="0" smtClean="0"/>
              <a:t>= D(c) = (c – </a:t>
            </a:r>
            <a:r>
              <a:rPr lang="en-AU" i="1" dirty="0" smtClean="0"/>
              <a:t>k</a:t>
            </a:r>
            <a:r>
              <a:rPr lang="en-AU" dirty="0" smtClean="0"/>
              <a:t>) mod (26)</a:t>
            </a:r>
            <a:endParaRPr lang="en-AU" sz="1100" dirty="0" smtClean="0">
              <a:latin typeface="Courier New" pitchFamily="49" charset="0"/>
            </a:endParaRPr>
          </a:p>
          <a:p>
            <a:pPr eaLnBrk="1" hangingPunct="1">
              <a:defRPr/>
            </a:pPr>
            <a:endParaRPr lang="en-AU" sz="1200" dirty="0" smtClean="0">
              <a:latin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3847" y="136906"/>
            <a:ext cx="5469255" cy="276999"/>
          </a:xfrm>
        </p:spPr>
        <p:txBody>
          <a:bodyPr/>
          <a:lstStyle/>
          <a:p>
            <a:pPr eaLnBrk="1" hangingPunct="1">
              <a:defRPr/>
            </a:pPr>
            <a:r>
              <a:rPr lang="en-AU" smtClean="0"/>
              <a:t>Cryptanalysis of Caesar Cipher </a:t>
            </a:r>
          </a:p>
        </p:txBody>
      </p:sp>
      <p:sp>
        <p:nvSpPr>
          <p:cNvPr id="68611" name="Rectangle 3"/>
          <p:cNvSpPr>
            <a:spLocks noGrp="1" noChangeArrowheads="1"/>
          </p:cNvSpPr>
          <p:nvPr>
            <p:ph idx="1"/>
          </p:nvPr>
        </p:nvSpPr>
        <p:spPr>
          <a:xfrm>
            <a:off x="303847" y="787209"/>
            <a:ext cx="5469255" cy="1938992"/>
          </a:xfrm>
        </p:spPr>
        <p:txBody>
          <a:bodyPr/>
          <a:lstStyle/>
          <a:p>
            <a:pPr eaLnBrk="1" hangingPunct="1">
              <a:defRPr/>
            </a:pPr>
            <a:r>
              <a:rPr lang="en-AU" smtClean="0"/>
              <a:t>only have 26 possible ciphers </a:t>
            </a:r>
          </a:p>
          <a:p>
            <a:pPr lvl="1" eaLnBrk="1" hangingPunct="1">
              <a:defRPr/>
            </a:pPr>
            <a:r>
              <a:rPr lang="en-AU" smtClean="0"/>
              <a:t>A maps to A,B,..Z </a:t>
            </a:r>
          </a:p>
          <a:p>
            <a:pPr eaLnBrk="1" hangingPunct="1">
              <a:defRPr/>
            </a:pPr>
            <a:r>
              <a:rPr lang="en-AU" smtClean="0"/>
              <a:t>could simply try each in turn </a:t>
            </a:r>
          </a:p>
          <a:p>
            <a:pPr eaLnBrk="1" hangingPunct="1">
              <a:defRPr/>
            </a:pPr>
            <a:r>
              <a:rPr lang="en-AU" smtClean="0"/>
              <a:t>a </a:t>
            </a:r>
            <a:r>
              <a:rPr lang="en-AU" b="1" smtClean="0"/>
              <a:t>brute force search</a:t>
            </a:r>
            <a:r>
              <a:rPr lang="en-AU" smtClean="0"/>
              <a:t> </a:t>
            </a:r>
          </a:p>
          <a:p>
            <a:pPr eaLnBrk="1" hangingPunct="1">
              <a:defRPr/>
            </a:pPr>
            <a:r>
              <a:rPr lang="en-AU" smtClean="0"/>
              <a:t>given ciphertext, just try all shifts of letters</a:t>
            </a:r>
          </a:p>
          <a:p>
            <a:pPr eaLnBrk="1" hangingPunct="1">
              <a:defRPr/>
            </a:pPr>
            <a:r>
              <a:rPr lang="en-US" smtClean="0"/>
              <a:t>do need to recognize when have plaintext</a:t>
            </a:r>
            <a:endParaRPr lang="en-AU" smtClean="0"/>
          </a:p>
          <a:p>
            <a:pPr eaLnBrk="1" hangingPunct="1">
              <a:defRPr/>
            </a:pPr>
            <a:r>
              <a:rPr lang="en-AU" smtClean="0"/>
              <a:t>eg. break ciphertext "GCUA VQ DTGCM"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3847" y="136906"/>
            <a:ext cx="5469255" cy="276999"/>
          </a:xfrm>
        </p:spPr>
        <p:txBody>
          <a:bodyPr/>
          <a:lstStyle/>
          <a:p>
            <a:pPr eaLnBrk="1" hangingPunct="1">
              <a:defRPr/>
            </a:pPr>
            <a:r>
              <a:rPr lang="en-AU" smtClean="0"/>
              <a:t>Monoalphabetic Cipher</a:t>
            </a:r>
          </a:p>
        </p:txBody>
      </p:sp>
      <p:sp>
        <p:nvSpPr>
          <p:cNvPr id="70659" name="Rectangle 3"/>
          <p:cNvSpPr>
            <a:spLocks noGrp="1" noChangeArrowheads="1"/>
          </p:cNvSpPr>
          <p:nvPr>
            <p:ph idx="1"/>
          </p:nvPr>
        </p:nvSpPr>
        <p:spPr>
          <a:xfrm>
            <a:off x="303847" y="787209"/>
            <a:ext cx="5469255" cy="2576090"/>
          </a:xfrm>
        </p:spPr>
        <p:txBody>
          <a:bodyPr/>
          <a:lstStyle/>
          <a:p>
            <a:pPr eaLnBrk="1" hangingPunct="1">
              <a:lnSpc>
                <a:spcPct val="90000"/>
              </a:lnSpc>
              <a:defRPr/>
            </a:pPr>
            <a:r>
              <a:rPr lang="en-AU" sz="1700" dirty="0" smtClean="0"/>
              <a:t>rather than just shifting the alphabet </a:t>
            </a:r>
          </a:p>
          <a:p>
            <a:pPr eaLnBrk="1" hangingPunct="1">
              <a:lnSpc>
                <a:spcPct val="90000"/>
              </a:lnSpc>
              <a:defRPr/>
            </a:pPr>
            <a:r>
              <a:rPr lang="en-AU" sz="1700" dirty="0" smtClean="0"/>
              <a:t>could shuffle (jumble) the letters arbitrarily </a:t>
            </a:r>
          </a:p>
          <a:p>
            <a:pPr eaLnBrk="1" hangingPunct="1">
              <a:lnSpc>
                <a:spcPct val="90000"/>
              </a:lnSpc>
              <a:defRPr/>
            </a:pPr>
            <a:r>
              <a:rPr lang="en-AU" sz="1700" dirty="0" smtClean="0"/>
              <a:t>each plaintext letter maps to a different random ciphertext letter </a:t>
            </a:r>
          </a:p>
          <a:p>
            <a:pPr eaLnBrk="1" hangingPunct="1">
              <a:lnSpc>
                <a:spcPct val="90000"/>
              </a:lnSpc>
              <a:defRPr/>
            </a:pPr>
            <a:r>
              <a:rPr lang="en-AU" sz="1700" dirty="0" smtClean="0"/>
              <a:t>hence key is 26 letters long </a:t>
            </a:r>
            <a:endParaRPr lang="en-AU" sz="1700" dirty="0" smtClean="0">
              <a:latin typeface="Courier New" pitchFamily="49" charset="0"/>
            </a:endParaRPr>
          </a:p>
          <a:p>
            <a:pPr lvl="1" eaLnBrk="1" hangingPunct="1">
              <a:lnSpc>
                <a:spcPct val="90000"/>
              </a:lnSpc>
              <a:buFont typeface="Wingdings" pitchFamily="2" charset="2"/>
              <a:buNone/>
              <a:defRPr/>
            </a:pPr>
            <a:endParaRPr lang="en-AU" sz="1400" dirty="0" smtClean="0">
              <a:latin typeface="Courier" charset="0"/>
            </a:endParaRPr>
          </a:p>
          <a:p>
            <a:pPr lvl="1" eaLnBrk="1" hangingPunct="1">
              <a:lnSpc>
                <a:spcPct val="90000"/>
              </a:lnSpc>
              <a:buFont typeface="Wingdings" pitchFamily="2" charset="2"/>
              <a:buNone/>
              <a:defRPr/>
            </a:pPr>
            <a:r>
              <a:rPr lang="en-AU" sz="1400" dirty="0" smtClean="0">
                <a:latin typeface="Courier" charset="0"/>
              </a:rPr>
              <a:t>Plain:  </a:t>
            </a:r>
            <a:r>
              <a:rPr lang="en-AU" sz="1400" dirty="0" err="1" smtClean="0">
                <a:latin typeface="Courier" charset="0"/>
              </a:rPr>
              <a:t>abcdefghijklmnopqrstuvwxyz</a:t>
            </a:r>
            <a:endParaRPr lang="en-AU" sz="1400" dirty="0" smtClean="0">
              <a:latin typeface="Courier" charset="0"/>
            </a:endParaRPr>
          </a:p>
          <a:p>
            <a:pPr lvl="1" eaLnBrk="1" hangingPunct="1">
              <a:lnSpc>
                <a:spcPct val="90000"/>
              </a:lnSpc>
              <a:buFont typeface="Wingdings" pitchFamily="2" charset="2"/>
              <a:buNone/>
              <a:defRPr/>
            </a:pPr>
            <a:r>
              <a:rPr lang="en-AU" sz="1400" dirty="0" smtClean="0">
                <a:latin typeface="Courier" charset="0"/>
              </a:rPr>
              <a:t>Cipher: DKVQFIBJWPESCXHTMYAUOLRGZN</a:t>
            </a:r>
          </a:p>
          <a:p>
            <a:pPr lvl="1" eaLnBrk="1" hangingPunct="1">
              <a:lnSpc>
                <a:spcPct val="90000"/>
              </a:lnSpc>
              <a:buFont typeface="Wingdings" pitchFamily="2" charset="2"/>
              <a:buNone/>
              <a:defRPr/>
            </a:pPr>
            <a:endParaRPr lang="en-AU" sz="1400" dirty="0" smtClean="0">
              <a:latin typeface="Courier" charset="0"/>
            </a:endParaRPr>
          </a:p>
          <a:p>
            <a:pPr lvl="1" eaLnBrk="1" hangingPunct="1">
              <a:lnSpc>
                <a:spcPct val="90000"/>
              </a:lnSpc>
              <a:buFont typeface="Wingdings" pitchFamily="2" charset="2"/>
              <a:buNone/>
              <a:defRPr/>
            </a:pPr>
            <a:r>
              <a:rPr lang="en-AU" sz="1400" dirty="0" smtClean="0">
                <a:latin typeface="Courier" charset="0"/>
              </a:rPr>
              <a:t>Plaintext:  </a:t>
            </a:r>
            <a:r>
              <a:rPr lang="en-AU" sz="1400" dirty="0" err="1" smtClean="0">
                <a:latin typeface="Courier" charset="0"/>
              </a:rPr>
              <a:t>ifwewishtoreplaceletters</a:t>
            </a:r>
            <a:endParaRPr lang="en-AU" sz="1400" dirty="0" smtClean="0">
              <a:latin typeface="Courier" charset="0"/>
            </a:endParaRPr>
          </a:p>
          <a:p>
            <a:pPr lvl="1" eaLnBrk="1" hangingPunct="1">
              <a:lnSpc>
                <a:spcPct val="90000"/>
              </a:lnSpc>
              <a:buFont typeface="Wingdings" pitchFamily="2" charset="2"/>
              <a:buNone/>
              <a:defRPr/>
            </a:pPr>
            <a:r>
              <a:rPr lang="en-AU" sz="1400" dirty="0" smtClean="0">
                <a:latin typeface="Courier" charset="0"/>
              </a:rPr>
              <a:t>Ciphertext: WIRFRWAJUHYFTSDVFSFUUFYA </a:t>
            </a:r>
          </a:p>
          <a:p>
            <a:pPr eaLnBrk="1" hangingPunct="1">
              <a:lnSpc>
                <a:spcPct val="90000"/>
              </a:lnSpc>
              <a:defRPr/>
            </a:pPr>
            <a:endParaRPr lang="en-AU" sz="17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3847" y="136905"/>
            <a:ext cx="5469255" cy="431419"/>
          </a:xfrm>
        </p:spPr>
        <p:txBody>
          <a:bodyPr/>
          <a:lstStyle/>
          <a:p>
            <a:pPr algn="ctr" eaLnBrk="1" hangingPunct="1">
              <a:defRPr/>
            </a:pPr>
            <a:r>
              <a:rPr lang="en-AU" sz="1400" dirty="0" smtClean="0">
                <a:latin typeface="Times New Roman" pitchFamily="18" charset="0"/>
                <a:cs typeface="Times New Roman" pitchFamily="18" charset="0"/>
              </a:rPr>
              <a:t/>
            </a:r>
            <a:br>
              <a:rPr lang="en-AU" sz="1400" dirty="0" smtClean="0">
                <a:latin typeface="Times New Roman" pitchFamily="18" charset="0"/>
                <a:cs typeface="Times New Roman" pitchFamily="18" charset="0"/>
              </a:rPr>
            </a:br>
            <a:r>
              <a:rPr lang="en-AU" sz="1400" dirty="0" err="1" smtClean="0">
                <a:latin typeface="Times New Roman" pitchFamily="18" charset="0"/>
                <a:cs typeface="Times New Roman" pitchFamily="18" charset="0"/>
              </a:rPr>
              <a:t>Monoalphabetic</a:t>
            </a:r>
            <a:r>
              <a:rPr lang="en-AU" sz="1400" dirty="0" smtClean="0">
                <a:latin typeface="Times New Roman" pitchFamily="18" charset="0"/>
                <a:cs typeface="Times New Roman" pitchFamily="18" charset="0"/>
              </a:rPr>
              <a:t> Cipher Security</a:t>
            </a:r>
          </a:p>
        </p:txBody>
      </p:sp>
      <p:sp>
        <p:nvSpPr>
          <p:cNvPr id="71683" name="Rectangle 3"/>
          <p:cNvSpPr>
            <a:spLocks noGrp="1" noChangeArrowheads="1"/>
          </p:cNvSpPr>
          <p:nvPr>
            <p:ph idx="1"/>
          </p:nvPr>
        </p:nvSpPr>
        <p:spPr>
          <a:xfrm>
            <a:off x="368300" y="1254125"/>
            <a:ext cx="5469255" cy="430887"/>
          </a:xfrm>
        </p:spPr>
        <p:txBody>
          <a:bodyPr/>
          <a:lstStyle/>
          <a:p>
            <a:pPr algn="just" eaLnBrk="1" hangingPunct="1">
              <a:defRPr/>
            </a:pPr>
            <a:r>
              <a:rPr lang="en-AU" sz="1400" dirty="0" smtClean="0">
                <a:latin typeface="Times New Roman" pitchFamily="18" charset="0"/>
                <a:cs typeface="Times New Roman" pitchFamily="18" charset="0"/>
              </a:rPr>
              <a:t>now have a total of 26! = 4 x 1026 keys  with so many keys, might think is secure but would be !!!WRONG!!! </a:t>
            </a:r>
            <a:r>
              <a:rPr lang="en-US" sz="1400" dirty="0" smtClean="0">
                <a:latin typeface="Times New Roman" pitchFamily="18" charset="0"/>
                <a:cs typeface="Times New Roman" pitchFamily="18" charset="0"/>
              </a:rPr>
              <a:t>problem is language characteristics</a:t>
            </a:r>
            <a:endParaRPr lang="en-A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latin typeface="Times New Roman" pitchFamily="18" charset="0"/>
                <a:cs typeface="Times New Roman" pitchFamily="18" charset="0"/>
              </a:rPr>
              <a:t>Language Redundancy and Cryptanalysis</a:t>
            </a:r>
          </a:p>
        </p:txBody>
      </p:sp>
      <p:sp>
        <p:nvSpPr>
          <p:cNvPr id="72707" name="Rectangle 3"/>
          <p:cNvSpPr>
            <a:spLocks noGrp="1" noChangeArrowheads="1"/>
          </p:cNvSpPr>
          <p:nvPr>
            <p:ph idx="1"/>
          </p:nvPr>
        </p:nvSpPr>
        <p:spPr>
          <a:xfrm>
            <a:off x="139701" y="787209"/>
            <a:ext cx="5791200" cy="1308050"/>
          </a:xfrm>
        </p:spPr>
        <p:txBody>
          <a:bodyPr/>
          <a:lstStyle/>
          <a:p>
            <a:pPr algn="just" eaLnBrk="1" hangingPunct="1">
              <a:defRPr/>
            </a:pPr>
            <a:r>
              <a:rPr lang="en-AU" sz="1700" dirty="0" smtClean="0"/>
              <a:t>human languages are </a:t>
            </a:r>
            <a:r>
              <a:rPr lang="en-AU" sz="1700" b="1" dirty="0" smtClean="0"/>
              <a:t>redundant </a:t>
            </a:r>
            <a:r>
              <a:rPr lang="en-AU" sz="1700" dirty="0" err="1" smtClean="0"/>
              <a:t>eg</a:t>
            </a:r>
            <a:r>
              <a:rPr lang="en-AU" sz="1700" dirty="0" smtClean="0"/>
              <a:t> "</a:t>
            </a:r>
            <a:r>
              <a:rPr lang="en-AU" sz="1700" dirty="0" err="1" smtClean="0"/>
              <a:t>th</a:t>
            </a:r>
            <a:r>
              <a:rPr lang="en-AU" sz="1700" dirty="0" smtClean="0"/>
              <a:t> </a:t>
            </a:r>
            <a:r>
              <a:rPr lang="en-AU" sz="1700" dirty="0" err="1" smtClean="0"/>
              <a:t>lrd</a:t>
            </a:r>
            <a:r>
              <a:rPr lang="en-AU" sz="1700" dirty="0" smtClean="0"/>
              <a:t> s m </a:t>
            </a:r>
            <a:r>
              <a:rPr lang="en-AU" sz="1700" dirty="0" err="1" smtClean="0"/>
              <a:t>shphrd</a:t>
            </a:r>
            <a:r>
              <a:rPr lang="en-AU" sz="1700" dirty="0" smtClean="0"/>
              <a:t> </a:t>
            </a:r>
            <a:r>
              <a:rPr lang="en-AU" sz="1700" dirty="0" err="1" smtClean="0"/>
              <a:t>shll</a:t>
            </a:r>
            <a:r>
              <a:rPr lang="en-AU" sz="1700" dirty="0" smtClean="0"/>
              <a:t> </a:t>
            </a:r>
            <a:r>
              <a:rPr lang="en-AU" sz="1700" dirty="0" err="1" smtClean="0"/>
              <a:t>ntwnt</a:t>
            </a:r>
            <a:r>
              <a:rPr lang="en-AU" sz="1700" dirty="0" smtClean="0"/>
              <a:t>" </a:t>
            </a:r>
          </a:p>
          <a:p>
            <a:pPr algn="just" eaLnBrk="1" hangingPunct="1">
              <a:defRPr/>
            </a:pPr>
            <a:r>
              <a:rPr lang="en-AU" sz="1700" dirty="0" smtClean="0"/>
              <a:t>letters are not equally commonly used in English E is by far the most common letter </a:t>
            </a:r>
            <a:r>
              <a:rPr lang="en-AU" sz="1400" dirty="0" smtClean="0"/>
              <a:t>followed by T,R,N,I,O,A,S </a:t>
            </a:r>
            <a:r>
              <a:rPr lang="en-AU" sz="1700" dirty="0" smtClean="0"/>
              <a:t>other letters like Z,J,K,Q,X are fairly rare have tables of single, double &amp; triple letter frequencies for various languages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3847" y="136906"/>
            <a:ext cx="5469255" cy="276999"/>
          </a:xfrm>
        </p:spPr>
        <p:txBody>
          <a:bodyPr/>
          <a:lstStyle/>
          <a:p>
            <a:pPr eaLnBrk="1" hangingPunct="1">
              <a:defRPr/>
            </a:pPr>
            <a:r>
              <a:rPr lang="en-AU" smtClean="0"/>
              <a:t>English Letter Frequencies</a:t>
            </a:r>
          </a:p>
        </p:txBody>
      </p:sp>
      <p:pic>
        <p:nvPicPr>
          <p:cNvPr id="20483" name="Picture 3"/>
          <p:cNvPicPr>
            <a:picLocks noGrp="1" noChangeAspect="1" noChangeArrowheads="1"/>
          </p:cNvPicPr>
          <p:nvPr>
            <p:ph idx="1"/>
          </p:nvPr>
        </p:nvPicPr>
        <p:blipFill>
          <a:blip r:embed="rId3"/>
          <a:stretch>
            <a:fillRect/>
          </a:stretch>
        </p:blipFill>
        <p:spPr>
          <a:xfrm>
            <a:off x="1451332" y="776288"/>
            <a:ext cx="3267948" cy="2257425"/>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3847" y="136906"/>
            <a:ext cx="5469255" cy="276999"/>
          </a:xfrm>
        </p:spPr>
        <p:txBody>
          <a:bodyPr/>
          <a:lstStyle/>
          <a:p>
            <a:pPr eaLnBrk="1" hangingPunct="1">
              <a:defRPr/>
            </a:pPr>
            <a:r>
              <a:rPr lang="en-AU" smtClean="0"/>
              <a:t>Use in Cryptanalysis</a:t>
            </a:r>
          </a:p>
        </p:txBody>
      </p:sp>
      <p:sp>
        <p:nvSpPr>
          <p:cNvPr id="76803" name="Rectangle 3"/>
          <p:cNvSpPr>
            <a:spLocks noGrp="1" noChangeArrowheads="1"/>
          </p:cNvSpPr>
          <p:nvPr>
            <p:ph idx="1"/>
          </p:nvPr>
        </p:nvSpPr>
        <p:spPr>
          <a:xfrm>
            <a:off x="303530" y="669477"/>
            <a:ext cx="5463540" cy="2477601"/>
          </a:xfrm>
        </p:spPr>
        <p:txBody>
          <a:bodyPr/>
          <a:lstStyle/>
          <a:p>
            <a:pPr eaLnBrk="1" hangingPunct="1">
              <a:defRPr/>
            </a:pPr>
            <a:r>
              <a:rPr lang="en-AU" sz="1700" dirty="0" smtClean="0"/>
              <a:t>key concept - </a:t>
            </a:r>
            <a:r>
              <a:rPr lang="en-AU" sz="1700" dirty="0" err="1" smtClean="0"/>
              <a:t>monoalphabetic</a:t>
            </a:r>
            <a:r>
              <a:rPr lang="en-AU" sz="1700" dirty="0" smtClean="0"/>
              <a:t> substitution ciphers do not change relative letter frequencies </a:t>
            </a:r>
          </a:p>
          <a:p>
            <a:pPr eaLnBrk="1" hangingPunct="1">
              <a:defRPr/>
            </a:pPr>
            <a:r>
              <a:rPr lang="en-AU" sz="1700" dirty="0" smtClean="0"/>
              <a:t>discovered by Arabian scientists in 9</a:t>
            </a:r>
            <a:r>
              <a:rPr lang="en-AU" sz="1700" baseline="30000" dirty="0" smtClean="0"/>
              <a:t>th</a:t>
            </a:r>
            <a:r>
              <a:rPr lang="en-AU" sz="1700" dirty="0" smtClean="0"/>
              <a:t> century</a:t>
            </a:r>
          </a:p>
          <a:p>
            <a:pPr eaLnBrk="1" hangingPunct="1">
              <a:defRPr/>
            </a:pPr>
            <a:r>
              <a:rPr lang="en-AU" sz="1700" dirty="0" smtClean="0"/>
              <a:t>calculate letter frequencies for ciphertext</a:t>
            </a:r>
          </a:p>
          <a:p>
            <a:pPr eaLnBrk="1" hangingPunct="1">
              <a:defRPr/>
            </a:pPr>
            <a:r>
              <a:rPr lang="en-AU" sz="1700" dirty="0" smtClean="0"/>
              <a:t>compare counts/plots against known values </a:t>
            </a:r>
          </a:p>
          <a:p>
            <a:pPr eaLnBrk="1" hangingPunct="1">
              <a:defRPr/>
            </a:pPr>
            <a:r>
              <a:rPr lang="en-AU" sz="1700" dirty="0" smtClean="0"/>
              <a:t>if </a:t>
            </a:r>
            <a:r>
              <a:rPr lang="en-AU" sz="1700" dirty="0" err="1" smtClean="0"/>
              <a:t>caesar</a:t>
            </a:r>
            <a:r>
              <a:rPr lang="en-AU" sz="1700" dirty="0" smtClean="0"/>
              <a:t> cipher look for common peaks/troughs </a:t>
            </a:r>
          </a:p>
          <a:p>
            <a:pPr lvl="1" eaLnBrk="1" hangingPunct="1">
              <a:defRPr/>
            </a:pPr>
            <a:r>
              <a:rPr lang="en-AU" sz="1400" dirty="0" smtClean="0"/>
              <a:t>peaks at: A-E-I triple, NO pair, RST triple</a:t>
            </a:r>
          </a:p>
          <a:p>
            <a:pPr lvl="1" eaLnBrk="1" hangingPunct="1">
              <a:defRPr/>
            </a:pPr>
            <a:r>
              <a:rPr lang="en-AU" sz="1400" dirty="0" smtClean="0"/>
              <a:t>troughs at: JK, X-Z</a:t>
            </a:r>
          </a:p>
          <a:p>
            <a:pPr eaLnBrk="1" hangingPunct="1">
              <a:defRPr/>
            </a:pPr>
            <a:r>
              <a:rPr lang="en-US" sz="1700" dirty="0" smtClean="0"/>
              <a:t>for </a:t>
            </a:r>
            <a:r>
              <a:rPr lang="en-AU" sz="1700" dirty="0" err="1" smtClean="0"/>
              <a:t>monoalphabetic</a:t>
            </a:r>
            <a:r>
              <a:rPr lang="en-AU" sz="1700" dirty="0" smtClean="0"/>
              <a:t> must identify each letter</a:t>
            </a:r>
          </a:p>
          <a:p>
            <a:pPr lvl="1" eaLnBrk="1" hangingPunct="1">
              <a:defRPr/>
            </a:pPr>
            <a:r>
              <a:rPr lang="en-US" sz="1400" dirty="0" smtClean="0"/>
              <a:t>tables of common double/triple letters help</a:t>
            </a:r>
            <a:endParaRPr lang="en-AU" sz="1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3847" y="136906"/>
            <a:ext cx="5469255" cy="276999"/>
          </a:xfrm>
        </p:spPr>
        <p:txBody>
          <a:bodyPr/>
          <a:lstStyle/>
          <a:p>
            <a:pPr eaLnBrk="1" hangingPunct="1">
              <a:defRPr/>
            </a:pPr>
            <a:r>
              <a:rPr lang="en-US" smtClean="0"/>
              <a:t>Example Cryptanalysis</a:t>
            </a:r>
            <a:endParaRPr lang="en-AU" smtClean="0"/>
          </a:p>
        </p:txBody>
      </p:sp>
      <p:sp>
        <p:nvSpPr>
          <p:cNvPr id="78851" name="Rectangle 3"/>
          <p:cNvSpPr>
            <a:spLocks noGrp="1" noChangeArrowheads="1"/>
          </p:cNvSpPr>
          <p:nvPr>
            <p:ph idx="1"/>
          </p:nvPr>
        </p:nvSpPr>
        <p:spPr>
          <a:xfrm>
            <a:off x="303847" y="787209"/>
            <a:ext cx="5469255" cy="2243691"/>
          </a:xfrm>
        </p:spPr>
        <p:txBody>
          <a:bodyPr/>
          <a:lstStyle/>
          <a:p>
            <a:pPr eaLnBrk="1" hangingPunct="1">
              <a:lnSpc>
                <a:spcPct val="90000"/>
              </a:lnSpc>
              <a:defRPr/>
            </a:pPr>
            <a:r>
              <a:rPr lang="en-US" sz="1700" dirty="0" smtClean="0"/>
              <a:t>given ciphertext:</a:t>
            </a:r>
          </a:p>
          <a:p>
            <a:pPr lvl="1" eaLnBrk="1" hangingPunct="1">
              <a:lnSpc>
                <a:spcPct val="90000"/>
              </a:lnSpc>
              <a:buFont typeface="Wingdings" pitchFamily="2" charset="2"/>
              <a:buNone/>
              <a:defRPr/>
            </a:pPr>
            <a:r>
              <a:rPr lang="en-AU" sz="1100" dirty="0" smtClean="0">
                <a:latin typeface="Courier New" pitchFamily="49" charset="0"/>
              </a:rPr>
              <a:t>UZQSOVUOHXMOPVGPOZPEVSGZWSZOPFPESXUDBMETSXAIZ</a:t>
            </a:r>
          </a:p>
          <a:p>
            <a:pPr lvl="1" eaLnBrk="1" hangingPunct="1">
              <a:lnSpc>
                <a:spcPct val="90000"/>
              </a:lnSpc>
              <a:buFont typeface="Wingdings" pitchFamily="2" charset="2"/>
              <a:buNone/>
              <a:defRPr/>
            </a:pPr>
            <a:r>
              <a:rPr lang="en-AU" sz="1100" dirty="0" smtClean="0">
                <a:latin typeface="Courier New" pitchFamily="49" charset="0"/>
              </a:rPr>
              <a:t>VUEPHZHMDZSHZOWSFPAPPDTSVPQUZWYMXUZUHSX</a:t>
            </a:r>
          </a:p>
          <a:p>
            <a:pPr lvl="1" eaLnBrk="1" hangingPunct="1">
              <a:lnSpc>
                <a:spcPct val="90000"/>
              </a:lnSpc>
              <a:buFont typeface="Wingdings" pitchFamily="2" charset="2"/>
              <a:buNone/>
              <a:defRPr/>
            </a:pPr>
            <a:r>
              <a:rPr lang="en-AU" sz="1100" dirty="0" smtClean="0">
                <a:latin typeface="Courier New" pitchFamily="49" charset="0"/>
              </a:rPr>
              <a:t>EPYEPOPDZSZUFPOMBZWPFUPZHMDJUDTMOHMQ</a:t>
            </a:r>
            <a:endParaRPr lang="en-US" sz="1400" dirty="0" smtClean="0"/>
          </a:p>
          <a:p>
            <a:pPr eaLnBrk="1" hangingPunct="1">
              <a:lnSpc>
                <a:spcPct val="90000"/>
              </a:lnSpc>
              <a:defRPr/>
            </a:pPr>
            <a:r>
              <a:rPr lang="en-US" sz="1700" dirty="0" smtClean="0"/>
              <a:t>count relative letter frequencies (see text)</a:t>
            </a:r>
          </a:p>
          <a:p>
            <a:pPr eaLnBrk="1" hangingPunct="1">
              <a:lnSpc>
                <a:spcPct val="90000"/>
              </a:lnSpc>
              <a:defRPr/>
            </a:pPr>
            <a:r>
              <a:rPr lang="en-US" sz="1700" dirty="0" smtClean="0"/>
              <a:t>guess P &amp; Z are e and t</a:t>
            </a:r>
          </a:p>
          <a:p>
            <a:pPr eaLnBrk="1" hangingPunct="1">
              <a:lnSpc>
                <a:spcPct val="90000"/>
              </a:lnSpc>
              <a:defRPr/>
            </a:pPr>
            <a:r>
              <a:rPr lang="en-US" sz="1700" dirty="0" smtClean="0"/>
              <a:t>guess ZW is </a:t>
            </a:r>
            <a:r>
              <a:rPr lang="en-US" sz="1700" dirty="0" err="1" smtClean="0"/>
              <a:t>th</a:t>
            </a:r>
            <a:r>
              <a:rPr lang="en-US" sz="1700" dirty="0" smtClean="0"/>
              <a:t> and hence ZWP is the</a:t>
            </a:r>
          </a:p>
          <a:p>
            <a:pPr eaLnBrk="1" hangingPunct="1">
              <a:lnSpc>
                <a:spcPct val="90000"/>
              </a:lnSpc>
              <a:defRPr/>
            </a:pPr>
            <a:r>
              <a:rPr lang="en-US" sz="1700" dirty="0" smtClean="0"/>
              <a:t>proceeding with trial and error finally get:</a:t>
            </a:r>
          </a:p>
          <a:p>
            <a:pPr lvl="1" eaLnBrk="1" hangingPunct="1">
              <a:lnSpc>
                <a:spcPct val="90000"/>
              </a:lnSpc>
              <a:buFont typeface="Wingdings" pitchFamily="2" charset="2"/>
              <a:buNone/>
              <a:defRPr/>
            </a:pPr>
            <a:r>
              <a:rPr lang="en-AU" sz="1100" dirty="0" smtClean="0">
                <a:latin typeface="Courier New" pitchFamily="49" charset="0"/>
              </a:rPr>
              <a:t>it was disclosed yesterday that several informal but</a:t>
            </a:r>
          </a:p>
          <a:p>
            <a:pPr lvl="1" eaLnBrk="1" hangingPunct="1">
              <a:lnSpc>
                <a:spcPct val="90000"/>
              </a:lnSpc>
              <a:buFont typeface="Wingdings" pitchFamily="2" charset="2"/>
              <a:buNone/>
              <a:defRPr/>
            </a:pPr>
            <a:r>
              <a:rPr lang="en-AU" sz="1100" dirty="0" smtClean="0">
                <a:latin typeface="Courier New" pitchFamily="49" charset="0"/>
              </a:rPr>
              <a:t>direct contacts have been made with political</a:t>
            </a:r>
          </a:p>
          <a:p>
            <a:pPr lvl="1" eaLnBrk="1" hangingPunct="1">
              <a:lnSpc>
                <a:spcPct val="90000"/>
              </a:lnSpc>
              <a:buFont typeface="Wingdings" pitchFamily="2" charset="2"/>
              <a:buNone/>
              <a:defRPr/>
            </a:pPr>
            <a:r>
              <a:rPr lang="en-AU" sz="1100" dirty="0" smtClean="0">
                <a:latin typeface="Courier New" pitchFamily="49" charset="0"/>
              </a:rPr>
              <a:t>representatives of the </a:t>
            </a:r>
            <a:r>
              <a:rPr lang="en-AU" sz="1100" dirty="0" err="1" smtClean="0">
                <a:latin typeface="Courier New" pitchFamily="49" charset="0"/>
              </a:rPr>
              <a:t>viet</a:t>
            </a:r>
            <a:r>
              <a:rPr lang="en-AU" sz="1100" dirty="0" smtClean="0">
                <a:latin typeface="Courier New" pitchFamily="49" charset="0"/>
              </a:rPr>
              <a:t> cong in </a:t>
            </a:r>
            <a:r>
              <a:rPr lang="en-AU" sz="1100" dirty="0" err="1" smtClean="0">
                <a:latin typeface="Courier New" pitchFamily="49" charset="0"/>
              </a:rPr>
              <a:t>moscow</a:t>
            </a:r>
            <a:endParaRPr lang="en-AU" sz="1100" dirty="0" smtClean="0">
              <a:latin typeface="Courier New" pitchFamily="49" charset="0"/>
            </a:endParaRPr>
          </a:p>
          <a:p>
            <a:pPr lvl="1" eaLnBrk="1" hangingPunct="1">
              <a:lnSpc>
                <a:spcPct val="90000"/>
              </a:lnSpc>
              <a:buFont typeface="Wingdings" pitchFamily="2" charset="2"/>
              <a:buNone/>
              <a:defRPr/>
            </a:pPr>
            <a:endParaRPr lang="en-AU" sz="1100" dirty="0" smtClean="0">
              <a:latin typeface="Courier New" pitchFamily="49"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3847" y="136906"/>
            <a:ext cx="5469255" cy="276999"/>
          </a:xfrm>
        </p:spPr>
        <p:txBody>
          <a:bodyPr/>
          <a:lstStyle/>
          <a:p>
            <a:pPr eaLnBrk="1" hangingPunct="1">
              <a:defRPr/>
            </a:pPr>
            <a:r>
              <a:rPr lang="en-AU" smtClean="0"/>
              <a:t>Playfair Cipher</a:t>
            </a:r>
          </a:p>
        </p:txBody>
      </p:sp>
      <p:sp>
        <p:nvSpPr>
          <p:cNvPr id="79875" name="Rectangle 3"/>
          <p:cNvSpPr>
            <a:spLocks noGrp="1" noChangeArrowheads="1"/>
          </p:cNvSpPr>
          <p:nvPr>
            <p:ph idx="1"/>
          </p:nvPr>
        </p:nvSpPr>
        <p:spPr>
          <a:xfrm>
            <a:off x="303847" y="787209"/>
            <a:ext cx="5469255" cy="1938992"/>
          </a:xfrm>
        </p:spPr>
        <p:txBody>
          <a:bodyPr/>
          <a:lstStyle/>
          <a:p>
            <a:pPr eaLnBrk="1" hangingPunct="1">
              <a:defRPr/>
            </a:pPr>
            <a:r>
              <a:rPr lang="en-AU" smtClean="0"/>
              <a:t>not even the large number of keys in a monoalphabetic cipher provides security </a:t>
            </a:r>
          </a:p>
          <a:p>
            <a:pPr eaLnBrk="1" hangingPunct="1">
              <a:defRPr/>
            </a:pPr>
            <a:r>
              <a:rPr lang="en-AU" smtClean="0"/>
              <a:t>one approach to improving security was to encrypt multiple letters </a:t>
            </a:r>
          </a:p>
          <a:p>
            <a:pPr eaLnBrk="1" hangingPunct="1">
              <a:defRPr/>
            </a:pPr>
            <a:r>
              <a:rPr lang="en-AU" smtClean="0"/>
              <a:t>the</a:t>
            </a:r>
            <a:r>
              <a:rPr lang="en-AU" b="1" smtClean="0"/>
              <a:t> Playfair Cipher</a:t>
            </a:r>
            <a:r>
              <a:rPr lang="en-AU" smtClean="0"/>
              <a:t> is an example </a:t>
            </a:r>
          </a:p>
          <a:p>
            <a:pPr eaLnBrk="1" hangingPunct="1">
              <a:defRPr/>
            </a:pPr>
            <a:r>
              <a:rPr lang="en-AU" smtClean="0"/>
              <a:t>invented by Charles Wheatstone in 1854, but named after his friend Baron Playfair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3847" y="136906"/>
            <a:ext cx="5469255" cy="276999"/>
          </a:xfrm>
        </p:spPr>
        <p:txBody>
          <a:bodyPr/>
          <a:lstStyle/>
          <a:p>
            <a:pPr eaLnBrk="1" hangingPunct="1">
              <a:defRPr/>
            </a:pPr>
            <a:r>
              <a:rPr lang="en-AU" smtClean="0"/>
              <a:t>Playfair Key Matrix</a:t>
            </a:r>
          </a:p>
        </p:txBody>
      </p:sp>
      <p:sp>
        <p:nvSpPr>
          <p:cNvPr id="80899" name="Rectangle 3"/>
          <p:cNvSpPr>
            <a:spLocks noGrp="1" noChangeArrowheads="1"/>
          </p:cNvSpPr>
          <p:nvPr>
            <p:ph idx="1"/>
          </p:nvPr>
        </p:nvSpPr>
        <p:spPr>
          <a:xfrm>
            <a:off x="303530" y="836648"/>
            <a:ext cx="5463540" cy="1107996"/>
          </a:xfrm>
        </p:spPr>
        <p:txBody>
          <a:bodyPr/>
          <a:lstStyle/>
          <a:p>
            <a:pPr eaLnBrk="1" hangingPunct="1">
              <a:defRPr/>
            </a:pPr>
            <a:r>
              <a:rPr lang="en-AU" smtClean="0"/>
              <a:t>a 5X5 matrix of letters based on a keyword </a:t>
            </a:r>
          </a:p>
          <a:p>
            <a:pPr eaLnBrk="1" hangingPunct="1">
              <a:defRPr/>
            </a:pPr>
            <a:r>
              <a:rPr lang="en-AU" smtClean="0"/>
              <a:t>fill in letters of keyword (sans duplicates) </a:t>
            </a:r>
          </a:p>
          <a:p>
            <a:pPr eaLnBrk="1" hangingPunct="1">
              <a:defRPr/>
            </a:pPr>
            <a:r>
              <a:rPr lang="en-AU" smtClean="0"/>
              <a:t>fill rest of matrix with other letters</a:t>
            </a:r>
          </a:p>
          <a:p>
            <a:pPr eaLnBrk="1" hangingPunct="1">
              <a:defRPr/>
            </a:pPr>
            <a:r>
              <a:rPr lang="en-AU" smtClean="0"/>
              <a:t>eg. using the keyword MONARCHY</a:t>
            </a:r>
          </a:p>
        </p:txBody>
      </p:sp>
      <p:graphicFrame>
        <p:nvGraphicFramePr>
          <p:cNvPr id="80947" name="Group 51"/>
          <p:cNvGraphicFramePr>
            <a:graphicFrameLocks noGrp="1"/>
          </p:cNvGraphicFramePr>
          <p:nvPr/>
        </p:nvGraphicFramePr>
        <p:xfrm>
          <a:off x="1467062" y="2129649"/>
          <a:ext cx="3136476" cy="1113120"/>
        </p:xfrm>
        <a:graphic>
          <a:graphicData uri="http://schemas.openxmlformats.org/drawingml/2006/table">
            <a:tbl>
              <a:tblPr/>
              <a:tblGrid>
                <a:gridCol w="628138"/>
                <a:gridCol w="626031"/>
                <a:gridCol w="604952"/>
                <a:gridCol w="649217"/>
                <a:gridCol w="628138"/>
              </a:tblGrid>
              <a:tr h="1977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M</a:t>
                      </a: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O</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N</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A</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R</a:t>
                      </a: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9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C</a:t>
                      </a: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H</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accent2"/>
                          </a:solidFill>
                          <a:effectLst>
                            <a:outerShdw blurRad="38100" dist="38100" dir="2700000" algn="tl">
                              <a:srgbClr val="000000"/>
                            </a:outerShdw>
                          </a:effectLst>
                          <a:latin typeface="Arial" pitchFamily="34" charset="0"/>
                        </a:rPr>
                        <a:t>Y</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B</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D</a:t>
                      </a: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9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E</a:t>
                      </a: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F</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G</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I/J</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K</a:t>
                      </a: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9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L</a:t>
                      </a: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P</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Q</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S</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T</a:t>
                      </a: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U</a:t>
                      </a:r>
                    </a:p>
                  </a:txBody>
                  <a:tcPr marL="60706" marR="60706" marT="22818" marB="228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V</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W</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X</a:t>
                      </a:r>
                    </a:p>
                  </a:txBody>
                  <a:tcPr marL="60706" marR="60706" marT="22818" marB="22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Z</a:t>
                      </a:r>
                    </a:p>
                  </a:txBody>
                  <a:tcPr marL="60706" marR="60706" marT="22818" marB="228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3847" y="136906"/>
            <a:ext cx="5469255" cy="276999"/>
          </a:xfrm>
        </p:spPr>
        <p:txBody>
          <a:bodyPr/>
          <a:lstStyle/>
          <a:p>
            <a:pPr eaLnBrk="1" hangingPunct="1">
              <a:defRPr/>
            </a:pPr>
            <a:r>
              <a:rPr lang="en-AU" smtClean="0"/>
              <a:t>Encrypting and Decrypting</a:t>
            </a:r>
          </a:p>
        </p:txBody>
      </p:sp>
      <p:sp>
        <p:nvSpPr>
          <p:cNvPr id="83971" name="Rectangle 3"/>
          <p:cNvSpPr>
            <a:spLocks noGrp="1" noChangeArrowheads="1"/>
          </p:cNvSpPr>
          <p:nvPr>
            <p:ph idx="1"/>
          </p:nvPr>
        </p:nvSpPr>
        <p:spPr>
          <a:xfrm>
            <a:off x="303530" y="836648"/>
            <a:ext cx="5615305" cy="2215991"/>
          </a:xfrm>
        </p:spPr>
        <p:txBody>
          <a:bodyPr/>
          <a:lstStyle/>
          <a:p>
            <a:pPr marL="316413" indent="-316413">
              <a:lnSpc>
                <a:spcPct val="80000"/>
              </a:lnSpc>
              <a:defRPr/>
            </a:pPr>
            <a:r>
              <a:rPr lang="en-AU" dirty="0" smtClean="0"/>
              <a:t>plaintext is encrypted two letters at a time </a:t>
            </a:r>
          </a:p>
          <a:p>
            <a:pPr marL="542422" lvl="1" indent="-271211">
              <a:lnSpc>
                <a:spcPct val="80000"/>
              </a:lnSpc>
              <a:buFontTx/>
              <a:buAutoNum type="arabicPeriod"/>
              <a:defRPr/>
            </a:pPr>
            <a:r>
              <a:rPr lang="en-AU" dirty="0" smtClean="0"/>
              <a:t>if a pair is a repeated letter, insert filler like 'X’</a:t>
            </a:r>
          </a:p>
          <a:p>
            <a:pPr marL="542422" lvl="1" indent="-271211">
              <a:lnSpc>
                <a:spcPct val="80000"/>
              </a:lnSpc>
              <a:buFontTx/>
              <a:buAutoNum type="arabicPeriod"/>
              <a:defRPr/>
            </a:pPr>
            <a:r>
              <a:rPr lang="en-AU" dirty="0" smtClean="0"/>
              <a:t>if both letters fall in the same row, replace each with letter to right	(wrapping back to start from end) </a:t>
            </a:r>
          </a:p>
          <a:p>
            <a:pPr marL="542422" lvl="1" indent="-271211">
              <a:lnSpc>
                <a:spcPct val="80000"/>
              </a:lnSpc>
              <a:buFontTx/>
              <a:buAutoNum type="arabicPeriod"/>
              <a:defRPr/>
            </a:pPr>
            <a:r>
              <a:rPr lang="en-AU" dirty="0" smtClean="0"/>
              <a:t>if both letters fall in the same column, replace each with the letter below it (again wrapping to top from bottom)</a:t>
            </a:r>
          </a:p>
          <a:p>
            <a:pPr marL="542422" lvl="1" indent="-271211">
              <a:lnSpc>
                <a:spcPct val="80000"/>
              </a:lnSpc>
              <a:buFontTx/>
              <a:buAutoNum type="arabicPeriod"/>
              <a:defRPr/>
            </a:pPr>
            <a:r>
              <a:rPr lang="en-AU" dirty="0" smtClean="0"/>
              <a:t>otherwise each letter is replaced by the letter in the same row and in the column of the other letter of the pair</a:t>
            </a:r>
            <a:endParaRPr lang="en-AU" sz="1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3847" y="136906"/>
            <a:ext cx="5469255" cy="276999"/>
          </a:xfrm>
        </p:spPr>
        <p:txBody>
          <a:bodyPr/>
          <a:lstStyle/>
          <a:p>
            <a:pPr eaLnBrk="1" hangingPunct="1">
              <a:defRPr/>
            </a:pPr>
            <a:r>
              <a:rPr lang="en-AU" smtClean="0"/>
              <a:t>Security of Playfair Cipher</a:t>
            </a:r>
          </a:p>
        </p:txBody>
      </p:sp>
      <p:sp>
        <p:nvSpPr>
          <p:cNvPr id="86019" name="Rectangle 3"/>
          <p:cNvSpPr>
            <a:spLocks noGrp="1" noChangeArrowheads="1"/>
          </p:cNvSpPr>
          <p:nvPr>
            <p:ph idx="1"/>
          </p:nvPr>
        </p:nvSpPr>
        <p:spPr>
          <a:xfrm>
            <a:off x="303847" y="787209"/>
            <a:ext cx="5469255" cy="2077492"/>
          </a:xfrm>
        </p:spPr>
        <p:txBody>
          <a:bodyPr/>
          <a:lstStyle/>
          <a:p>
            <a:pPr eaLnBrk="1" hangingPunct="1">
              <a:lnSpc>
                <a:spcPct val="90000"/>
              </a:lnSpc>
              <a:defRPr/>
            </a:pPr>
            <a:r>
              <a:rPr lang="en-AU" sz="1700" dirty="0" smtClean="0"/>
              <a:t>security much improved over </a:t>
            </a:r>
            <a:r>
              <a:rPr lang="en-AU" sz="1700" dirty="0" err="1" smtClean="0"/>
              <a:t>monoalphabetic</a:t>
            </a:r>
            <a:endParaRPr lang="en-AU" sz="1700" dirty="0" smtClean="0"/>
          </a:p>
          <a:p>
            <a:pPr eaLnBrk="1" hangingPunct="1">
              <a:lnSpc>
                <a:spcPct val="90000"/>
              </a:lnSpc>
              <a:defRPr/>
            </a:pPr>
            <a:r>
              <a:rPr lang="en-AU" sz="1700" dirty="0" smtClean="0"/>
              <a:t>since have 26 x 26 = 676 </a:t>
            </a:r>
            <a:r>
              <a:rPr lang="en-AU" sz="1700" dirty="0" err="1" smtClean="0"/>
              <a:t>digrams</a:t>
            </a:r>
            <a:r>
              <a:rPr lang="en-AU" sz="1700" dirty="0" smtClean="0"/>
              <a:t> </a:t>
            </a:r>
          </a:p>
          <a:p>
            <a:pPr eaLnBrk="1" hangingPunct="1">
              <a:lnSpc>
                <a:spcPct val="90000"/>
              </a:lnSpc>
              <a:defRPr/>
            </a:pPr>
            <a:r>
              <a:rPr lang="en-AU" sz="1700" dirty="0" smtClean="0"/>
              <a:t>would need a 676 entry frequency table to analyse (verses 26 for a </a:t>
            </a:r>
            <a:r>
              <a:rPr lang="en-AU" sz="1700" dirty="0" err="1" smtClean="0"/>
              <a:t>monoalphabetic</a:t>
            </a:r>
            <a:r>
              <a:rPr lang="en-AU" sz="1700" dirty="0" smtClean="0"/>
              <a:t>) </a:t>
            </a:r>
          </a:p>
          <a:p>
            <a:pPr eaLnBrk="1" hangingPunct="1">
              <a:lnSpc>
                <a:spcPct val="90000"/>
              </a:lnSpc>
              <a:defRPr/>
            </a:pPr>
            <a:r>
              <a:rPr lang="en-AU" sz="1700" dirty="0" smtClean="0"/>
              <a:t>and correspondingly more ciphertext </a:t>
            </a:r>
          </a:p>
          <a:p>
            <a:pPr eaLnBrk="1" hangingPunct="1">
              <a:lnSpc>
                <a:spcPct val="90000"/>
              </a:lnSpc>
              <a:defRPr/>
            </a:pPr>
            <a:r>
              <a:rPr lang="en-AU" sz="1700" dirty="0" smtClean="0"/>
              <a:t>was widely used for many years</a:t>
            </a:r>
          </a:p>
          <a:p>
            <a:pPr lvl="1" eaLnBrk="1" hangingPunct="1">
              <a:lnSpc>
                <a:spcPct val="90000"/>
              </a:lnSpc>
              <a:defRPr/>
            </a:pPr>
            <a:r>
              <a:rPr lang="en-AU" sz="1400" dirty="0" err="1" smtClean="0"/>
              <a:t>eg</a:t>
            </a:r>
            <a:r>
              <a:rPr lang="en-AU" sz="1400" dirty="0" smtClean="0"/>
              <a:t>. by US &amp; British military in WW1</a:t>
            </a:r>
          </a:p>
          <a:p>
            <a:pPr eaLnBrk="1" hangingPunct="1">
              <a:lnSpc>
                <a:spcPct val="90000"/>
              </a:lnSpc>
              <a:defRPr/>
            </a:pPr>
            <a:r>
              <a:rPr lang="en-AU" sz="1700" dirty="0" smtClean="0"/>
              <a:t>it </a:t>
            </a:r>
            <a:r>
              <a:rPr lang="en-AU" sz="1700" b="1" dirty="0" smtClean="0"/>
              <a:t>can</a:t>
            </a:r>
            <a:r>
              <a:rPr lang="en-AU" sz="1700" dirty="0" smtClean="0"/>
              <a:t> be broken, given a few hundred letters </a:t>
            </a:r>
          </a:p>
          <a:p>
            <a:pPr eaLnBrk="1" hangingPunct="1">
              <a:lnSpc>
                <a:spcPct val="90000"/>
              </a:lnSpc>
              <a:defRPr/>
            </a:pPr>
            <a:r>
              <a:rPr lang="en-AU" sz="1700" dirty="0" smtClean="0"/>
              <a:t>since still has much of plaintext structure </a:t>
            </a:r>
          </a:p>
        </p:txBody>
      </p:sp>
      <p:sp>
        <p:nvSpPr>
          <p:cNvPr id="26628" name="Rectangle 5"/>
          <p:cNvSpPr>
            <a:spLocks noChangeArrowheads="1"/>
          </p:cNvSpPr>
          <p:nvPr/>
        </p:nvSpPr>
        <p:spPr bwMode="auto">
          <a:xfrm>
            <a:off x="4837509" y="3200020"/>
            <a:ext cx="109608" cy="331771"/>
          </a:xfrm>
          <a:prstGeom prst="rect">
            <a:avLst/>
          </a:prstGeom>
          <a:noFill/>
          <a:ln w="9525">
            <a:noFill/>
            <a:miter lim="800000"/>
            <a:headEnd/>
            <a:tailEnd/>
          </a:ln>
        </p:spPr>
        <p:txBody>
          <a:bodyPr wrap="none" lIns="54242" tIns="27121" rIns="54242" bIns="27121">
            <a:spAutoFit/>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3847" y="136906"/>
            <a:ext cx="5469255" cy="276999"/>
          </a:xfrm>
        </p:spPr>
        <p:txBody>
          <a:bodyPr/>
          <a:lstStyle/>
          <a:p>
            <a:pPr eaLnBrk="1" hangingPunct="1">
              <a:defRPr/>
            </a:pPr>
            <a:r>
              <a:rPr lang="en-AU" smtClean="0"/>
              <a:t>Polyalphabetic Ciphers</a:t>
            </a:r>
          </a:p>
        </p:txBody>
      </p:sp>
      <p:sp>
        <p:nvSpPr>
          <p:cNvPr id="87043" name="Rectangle 3"/>
          <p:cNvSpPr>
            <a:spLocks noGrp="1" noChangeArrowheads="1"/>
          </p:cNvSpPr>
          <p:nvPr>
            <p:ph idx="1"/>
          </p:nvPr>
        </p:nvSpPr>
        <p:spPr>
          <a:xfrm>
            <a:off x="303847" y="787209"/>
            <a:ext cx="5469255" cy="2092881"/>
          </a:xfrm>
        </p:spPr>
        <p:txBody>
          <a:bodyPr/>
          <a:lstStyle/>
          <a:p>
            <a:pPr eaLnBrk="1" hangingPunct="1">
              <a:defRPr/>
            </a:pPr>
            <a:r>
              <a:rPr lang="en-AU" sz="1700" b="1" dirty="0" err="1" smtClean="0"/>
              <a:t>polyalphabetic</a:t>
            </a:r>
            <a:r>
              <a:rPr lang="en-AU" sz="1700" b="1" dirty="0" smtClean="0"/>
              <a:t> substitution ciphers</a:t>
            </a:r>
            <a:r>
              <a:rPr lang="en-AU" sz="1700" dirty="0" smtClean="0"/>
              <a:t> </a:t>
            </a:r>
          </a:p>
          <a:p>
            <a:pPr eaLnBrk="1" hangingPunct="1">
              <a:defRPr/>
            </a:pPr>
            <a:r>
              <a:rPr lang="en-AU" sz="1700" dirty="0" smtClean="0"/>
              <a:t>improve security using multiple cipher alphabets </a:t>
            </a:r>
          </a:p>
          <a:p>
            <a:pPr eaLnBrk="1" hangingPunct="1">
              <a:defRPr/>
            </a:pPr>
            <a:r>
              <a:rPr lang="en-AU" sz="1700" dirty="0" smtClean="0"/>
              <a:t>make cryptanalysis harder with more alphabets to guess and flatter frequency distribution </a:t>
            </a:r>
          </a:p>
          <a:p>
            <a:pPr eaLnBrk="1" hangingPunct="1">
              <a:defRPr/>
            </a:pPr>
            <a:r>
              <a:rPr lang="en-AU" sz="1700" dirty="0" smtClean="0"/>
              <a:t>use a key to select which alphabet is used for each letter of the message </a:t>
            </a:r>
          </a:p>
          <a:p>
            <a:pPr eaLnBrk="1" hangingPunct="1">
              <a:defRPr/>
            </a:pPr>
            <a:r>
              <a:rPr lang="en-AU" sz="1700" dirty="0" smtClean="0"/>
              <a:t>use each alphabet in turn </a:t>
            </a:r>
          </a:p>
          <a:p>
            <a:pPr eaLnBrk="1" hangingPunct="1">
              <a:defRPr/>
            </a:pPr>
            <a:r>
              <a:rPr lang="en-AU" sz="1700" dirty="0" smtClean="0"/>
              <a:t>repeat from start after end of key is reached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3847" y="136906"/>
            <a:ext cx="5469255" cy="276999"/>
          </a:xfrm>
        </p:spPr>
        <p:txBody>
          <a:bodyPr/>
          <a:lstStyle/>
          <a:p>
            <a:pPr eaLnBrk="1" hangingPunct="1">
              <a:defRPr/>
            </a:pPr>
            <a:r>
              <a:rPr lang="en-AU" smtClean="0"/>
              <a:t>Vigenère Cipher</a:t>
            </a:r>
          </a:p>
        </p:txBody>
      </p:sp>
      <p:sp>
        <p:nvSpPr>
          <p:cNvPr id="89091" name="Rectangle 3"/>
          <p:cNvSpPr>
            <a:spLocks noGrp="1" noChangeArrowheads="1"/>
          </p:cNvSpPr>
          <p:nvPr>
            <p:ph idx="1"/>
          </p:nvPr>
        </p:nvSpPr>
        <p:spPr>
          <a:xfrm>
            <a:off x="303847" y="787209"/>
            <a:ext cx="5469255" cy="1938992"/>
          </a:xfrm>
        </p:spPr>
        <p:txBody>
          <a:bodyPr/>
          <a:lstStyle/>
          <a:p>
            <a:pPr eaLnBrk="1" hangingPunct="1">
              <a:defRPr/>
            </a:pPr>
            <a:r>
              <a:rPr lang="en-AU" smtClean="0"/>
              <a:t>simplest polyalphabetic substitution cipher</a:t>
            </a:r>
          </a:p>
          <a:p>
            <a:pPr eaLnBrk="1" hangingPunct="1">
              <a:defRPr/>
            </a:pPr>
            <a:r>
              <a:rPr lang="en-AU" smtClean="0"/>
              <a:t>effectively multiple caesar ciphers </a:t>
            </a:r>
          </a:p>
          <a:p>
            <a:pPr eaLnBrk="1" hangingPunct="1">
              <a:defRPr/>
            </a:pPr>
            <a:r>
              <a:rPr lang="en-AU" smtClean="0"/>
              <a:t>key is multiple letters long K = k</a:t>
            </a:r>
            <a:r>
              <a:rPr lang="en-AU" baseline="-25000" smtClean="0"/>
              <a:t>1</a:t>
            </a:r>
            <a:r>
              <a:rPr lang="en-AU" smtClean="0"/>
              <a:t> k</a:t>
            </a:r>
            <a:r>
              <a:rPr lang="en-AU" baseline="-25000" smtClean="0"/>
              <a:t>2</a:t>
            </a:r>
            <a:r>
              <a:rPr lang="en-AU" smtClean="0"/>
              <a:t> ... k</a:t>
            </a:r>
            <a:r>
              <a:rPr lang="en-AU" baseline="-25000" smtClean="0"/>
              <a:t>d</a:t>
            </a:r>
            <a:r>
              <a:rPr lang="en-AU" smtClean="0"/>
              <a:t> </a:t>
            </a:r>
          </a:p>
          <a:p>
            <a:pPr eaLnBrk="1" hangingPunct="1">
              <a:defRPr/>
            </a:pPr>
            <a:r>
              <a:rPr lang="en-AU" smtClean="0"/>
              <a:t>i</a:t>
            </a:r>
            <a:r>
              <a:rPr lang="en-AU" baseline="30000" smtClean="0"/>
              <a:t>th</a:t>
            </a:r>
            <a:r>
              <a:rPr lang="en-AU" smtClean="0"/>
              <a:t> letter specifies i</a:t>
            </a:r>
            <a:r>
              <a:rPr lang="en-AU" baseline="30000" smtClean="0"/>
              <a:t>th</a:t>
            </a:r>
            <a:r>
              <a:rPr lang="en-AU" smtClean="0"/>
              <a:t> alphabet to use </a:t>
            </a:r>
          </a:p>
          <a:p>
            <a:pPr eaLnBrk="1" hangingPunct="1">
              <a:defRPr/>
            </a:pPr>
            <a:r>
              <a:rPr lang="en-AU" smtClean="0"/>
              <a:t>use each alphabet in turn </a:t>
            </a:r>
          </a:p>
          <a:p>
            <a:pPr eaLnBrk="1" hangingPunct="1">
              <a:defRPr/>
            </a:pPr>
            <a:r>
              <a:rPr lang="en-AU" smtClean="0"/>
              <a:t>repeat from start after d letters in message</a:t>
            </a:r>
          </a:p>
          <a:p>
            <a:pPr eaLnBrk="1" hangingPunct="1">
              <a:defRPr/>
            </a:pPr>
            <a:r>
              <a:rPr lang="en-AU" smtClean="0"/>
              <a:t>decryption simply works in reverse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3847" y="136906"/>
            <a:ext cx="5469255" cy="276999"/>
          </a:xfrm>
        </p:spPr>
        <p:txBody>
          <a:bodyPr/>
          <a:lstStyle/>
          <a:p>
            <a:pPr eaLnBrk="1" hangingPunct="1">
              <a:defRPr/>
            </a:pPr>
            <a:r>
              <a:rPr lang="en-US" smtClean="0"/>
              <a:t>Example of </a:t>
            </a:r>
            <a:r>
              <a:rPr lang="en-AU" smtClean="0"/>
              <a:t>Vigenère Cipher</a:t>
            </a:r>
          </a:p>
        </p:txBody>
      </p:sp>
      <p:sp>
        <p:nvSpPr>
          <p:cNvPr id="91139" name="Rectangle 3"/>
          <p:cNvSpPr>
            <a:spLocks noGrp="1" noChangeArrowheads="1"/>
          </p:cNvSpPr>
          <p:nvPr>
            <p:ph idx="1"/>
          </p:nvPr>
        </p:nvSpPr>
        <p:spPr>
          <a:xfrm>
            <a:off x="303847" y="787209"/>
            <a:ext cx="5469255" cy="2169825"/>
          </a:xfrm>
        </p:spPr>
        <p:txBody>
          <a:bodyPr/>
          <a:lstStyle/>
          <a:p>
            <a:pPr eaLnBrk="1" hangingPunct="1">
              <a:defRPr/>
            </a:pPr>
            <a:r>
              <a:rPr lang="en-AU" sz="1700" dirty="0" smtClean="0"/>
              <a:t>write the plaintext out </a:t>
            </a:r>
          </a:p>
          <a:p>
            <a:pPr eaLnBrk="1" hangingPunct="1">
              <a:defRPr/>
            </a:pPr>
            <a:r>
              <a:rPr lang="en-AU" sz="1700" dirty="0" smtClean="0"/>
              <a:t>write the keyword repeated above it</a:t>
            </a:r>
          </a:p>
          <a:p>
            <a:pPr eaLnBrk="1" hangingPunct="1">
              <a:defRPr/>
            </a:pPr>
            <a:r>
              <a:rPr lang="en-AU" sz="1700" dirty="0" smtClean="0"/>
              <a:t>use each key letter as a </a:t>
            </a:r>
            <a:r>
              <a:rPr lang="en-AU" sz="1700" dirty="0" err="1" smtClean="0"/>
              <a:t>caesar</a:t>
            </a:r>
            <a:r>
              <a:rPr lang="en-AU" sz="1700" dirty="0" smtClean="0"/>
              <a:t> cipher key </a:t>
            </a:r>
          </a:p>
          <a:p>
            <a:pPr eaLnBrk="1" hangingPunct="1">
              <a:defRPr/>
            </a:pPr>
            <a:r>
              <a:rPr lang="en-AU" sz="1700" dirty="0" smtClean="0"/>
              <a:t>encrypt the corresponding plaintext letter</a:t>
            </a:r>
          </a:p>
          <a:p>
            <a:pPr eaLnBrk="1" hangingPunct="1">
              <a:defRPr/>
            </a:pPr>
            <a:r>
              <a:rPr lang="en-US" sz="1700" dirty="0" err="1" smtClean="0"/>
              <a:t>eg</a:t>
            </a:r>
            <a:r>
              <a:rPr lang="en-US" sz="1700" dirty="0" smtClean="0"/>
              <a:t> using keyword </a:t>
            </a:r>
            <a:r>
              <a:rPr lang="en-US" sz="1700" i="1" dirty="0" smtClean="0"/>
              <a:t>deceptive</a:t>
            </a:r>
            <a:endParaRPr lang="en-AU" sz="1700" i="1" dirty="0" smtClean="0"/>
          </a:p>
          <a:p>
            <a:pPr lvl="1" eaLnBrk="1" hangingPunct="1">
              <a:buFont typeface="Wingdings" pitchFamily="2" charset="2"/>
              <a:buNone/>
              <a:defRPr/>
            </a:pPr>
            <a:r>
              <a:rPr lang="en-AU" sz="1400" dirty="0" smtClean="0">
                <a:latin typeface="Courier" charset="0"/>
              </a:rPr>
              <a:t>key:       </a:t>
            </a:r>
            <a:r>
              <a:rPr lang="en-AU" sz="1400" dirty="0" err="1" smtClean="0">
                <a:latin typeface="Courier" charset="0"/>
              </a:rPr>
              <a:t>deceptivedeceptivedeceptive</a:t>
            </a:r>
            <a:endParaRPr lang="en-AU" sz="1400" dirty="0" smtClean="0">
              <a:latin typeface="Courier" charset="0"/>
            </a:endParaRPr>
          </a:p>
          <a:p>
            <a:pPr lvl="1" eaLnBrk="1" hangingPunct="1">
              <a:buFont typeface="Wingdings" pitchFamily="2" charset="2"/>
              <a:buNone/>
              <a:defRPr/>
            </a:pPr>
            <a:r>
              <a:rPr lang="en-AU" sz="1400" dirty="0" smtClean="0">
                <a:latin typeface="Courier" charset="0"/>
              </a:rPr>
              <a:t>plaintext: </a:t>
            </a:r>
            <a:r>
              <a:rPr lang="en-AU" sz="1400" dirty="0" err="1" smtClean="0">
                <a:latin typeface="Courier" charset="0"/>
              </a:rPr>
              <a:t>wearediscoveredsaveyourself</a:t>
            </a:r>
            <a:endParaRPr lang="en-AU" sz="1400" dirty="0" smtClean="0">
              <a:latin typeface="Courier" charset="0"/>
            </a:endParaRPr>
          </a:p>
          <a:p>
            <a:pPr lvl="1" eaLnBrk="1" hangingPunct="1">
              <a:buFont typeface="Wingdings" pitchFamily="2" charset="2"/>
              <a:buNone/>
              <a:defRPr/>
            </a:pPr>
            <a:r>
              <a:rPr lang="en-AU" sz="1400" dirty="0" err="1" smtClean="0">
                <a:latin typeface="Courier" charset="0"/>
              </a:rPr>
              <a:t>ciphertext:ZICVTWQNGRZGVTWAVZHCQYGLMGJ</a:t>
            </a:r>
            <a:endParaRPr lang="en-AU" sz="1400" dirty="0" smtClean="0">
              <a:latin typeface="Courier" charset="0"/>
            </a:endParaRPr>
          </a:p>
          <a:p>
            <a:pPr lvl="1" eaLnBrk="1" hangingPunct="1">
              <a:buFont typeface="Wingdings" pitchFamily="2" charset="2"/>
              <a:buNone/>
              <a:defRPr/>
            </a:pPr>
            <a:r>
              <a:rPr lang="en-AU" sz="1400"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3847" y="136906"/>
            <a:ext cx="5469255" cy="276999"/>
          </a:xfrm>
        </p:spPr>
        <p:txBody>
          <a:bodyPr/>
          <a:lstStyle/>
          <a:p>
            <a:pPr eaLnBrk="1" hangingPunct="1">
              <a:defRPr/>
            </a:pPr>
            <a:r>
              <a:rPr lang="en-US" smtClean="0"/>
              <a:t>Aids</a:t>
            </a:r>
            <a:endParaRPr lang="en-AU" smtClean="0"/>
          </a:p>
        </p:txBody>
      </p:sp>
      <p:sp>
        <p:nvSpPr>
          <p:cNvPr id="92163" name="Rectangle 3"/>
          <p:cNvSpPr>
            <a:spLocks noGrp="1" noChangeArrowheads="1"/>
          </p:cNvSpPr>
          <p:nvPr>
            <p:ph idx="1"/>
          </p:nvPr>
        </p:nvSpPr>
        <p:spPr>
          <a:xfrm>
            <a:off x="303847" y="787209"/>
            <a:ext cx="5469255" cy="1938992"/>
          </a:xfrm>
        </p:spPr>
        <p:txBody>
          <a:bodyPr/>
          <a:lstStyle/>
          <a:p>
            <a:pPr eaLnBrk="1" hangingPunct="1">
              <a:defRPr/>
            </a:pPr>
            <a:r>
              <a:rPr lang="en-AU" smtClean="0"/>
              <a:t>simple aids can assist with en/decryption </a:t>
            </a:r>
          </a:p>
          <a:p>
            <a:pPr eaLnBrk="1" hangingPunct="1">
              <a:defRPr/>
            </a:pPr>
            <a:r>
              <a:rPr lang="en-AU" smtClean="0"/>
              <a:t>a </a:t>
            </a:r>
            <a:r>
              <a:rPr lang="en-AU" b="1" smtClean="0"/>
              <a:t>Saint-Cyr Slide</a:t>
            </a:r>
            <a:r>
              <a:rPr lang="en-AU" smtClean="0"/>
              <a:t> is a simple manual aid </a:t>
            </a:r>
          </a:p>
          <a:p>
            <a:pPr lvl="1" eaLnBrk="1" hangingPunct="1">
              <a:defRPr/>
            </a:pPr>
            <a:r>
              <a:rPr lang="en-AU" smtClean="0"/>
              <a:t>a slide with repeated alphabet </a:t>
            </a:r>
          </a:p>
          <a:p>
            <a:pPr lvl="1" eaLnBrk="1" hangingPunct="1">
              <a:defRPr/>
            </a:pPr>
            <a:r>
              <a:rPr lang="en-AU" smtClean="0"/>
              <a:t>line up plaintext 'A' with key letter, eg 'C' </a:t>
            </a:r>
          </a:p>
          <a:p>
            <a:pPr lvl="1" eaLnBrk="1" hangingPunct="1">
              <a:defRPr/>
            </a:pPr>
            <a:r>
              <a:rPr lang="en-AU" smtClean="0"/>
              <a:t>then read off any mapping for key letter </a:t>
            </a:r>
          </a:p>
          <a:p>
            <a:pPr eaLnBrk="1" hangingPunct="1">
              <a:defRPr/>
            </a:pPr>
            <a:r>
              <a:rPr lang="en-AU" smtClean="0"/>
              <a:t>can bend round into a </a:t>
            </a:r>
            <a:r>
              <a:rPr lang="en-AU" b="1" smtClean="0"/>
              <a:t>cipher disk</a:t>
            </a:r>
            <a:r>
              <a:rPr lang="en-AU" smtClean="0"/>
              <a:t> </a:t>
            </a:r>
          </a:p>
          <a:p>
            <a:pPr eaLnBrk="1" hangingPunct="1">
              <a:defRPr/>
            </a:pPr>
            <a:r>
              <a:rPr lang="en-AU" smtClean="0"/>
              <a:t>or expand into a </a:t>
            </a:r>
            <a:r>
              <a:rPr lang="en-AU" b="1" smtClean="0"/>
              <a:t>Vigenère Tableau</a:t>
            </a:r>
            <a:endParaRPr lang="en-AU"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3847" y="136906"/>
            <a:ext cx="5469255" cy="276999"/>
          </a:xfrm>
        </p:spPr>
        <p:txBody>
          <a:bodyPr/>
          <a:lstStyle/>
          <a:p>
            <a:pPr eaLnBrk="1" hangingPunct="1">
              <a:defRPr/>
            </a:pPr>
            <a:r>
              <a:rPr lang="en-US" smtClean="0"/>
              <a:t>Security of </a:t>
            </a:r>
            <a:r>
              <a:rPr lang="en-AU" smtClean="0"/>
              <a:t>Vigenère Ciphers</a:t>
            </a:r>
          </a:p>
        </p:txBody>
      </p:sp>
      <p:sp>
        <p:nvSpPr>
          <p:cNvPr id="93187" name="Rectangle 3"/>
          <p:cNvSpPr>
            <a:spLocks noGrp="1" noChangeArrowheads="1"/>
          </p:cNvSpPr>
          <p:nvPr>
            <p:ph idx="1"/>
          </p:nvPr>
        </p:nvSpPr>
        <p:spPr>
          <a:xfrm>
            <a:off x="303847" y="787209"/>
            <a:ext cx="5469255" cy="1938992"/>
          </a:xfrm>
        </p:spPr>
        <p:txBody>
          <a:bodyPr/>
          <a:lstStyle/>
          <a:p>
            <a:pPr eaLnBrk="1" hangingPunct="1">
              <a:defRPr/>
            </a:pPr>
            <a:r>
              <a:rPr lang="en-US" smtClean="0"/>
              <a:t>have multiple ciphertext letters for each plaintext letter</a:t>
            </a:r>
          </a:p>
          <a:p>
            <a:pPr eaLnBrk="1" hangingPunct="1">
              <a:defRPr/>
            </a:pPr>
            <a:r>
              <a:rPr lang="en-US" smtClean="0"/>
              <a:t>hence letter frequencies are obscured</a:t>
            </a:r>
          </a:p>
          <a:p>
            <a:pPr eaLnBrk="1" hangingPunct="1">
              <a:defRPr/>
            </a:pPr>
            <a:r>
              <a:rPr lang="en-US" smtClean="0"/>
              <a:t>but not totally lost</a:t>
            </a:r>
          </a:p>
          <a:p>
            <a:pPr eaLnBrk="1" hangingPunct="1">
              <a:defRPr/>
            </a:pPr>
            <a:r>
              <a:rPr lang="en-US" smtClean="0"/>
              <a:t>start with letter frequencies</a:t>
            </a:r>
          </a:p>
          <a:p>
            <a:pPr lvl="1" eaLnBrk="1" hangingPunct="1">
              <a:defRPr/>
            </a:pPr>
            <a:r>
              <a:rPr lang="en-US" smtClean="0"/>
              <a:t>see if look monoalphabetic or not</a:t>
            </a:r>
          </a:p>
          <a:p>
            <a:pPr eaLnBrk="1" hangingPunct="1">
              <a:defRPr/>
            </a:pPr>
            <a:r>
              <a:rPr lang="en-US" smtClean="0"/>
              <a:t>if not, then need to determine number of alphabets, since then can attach each</a:t>
            </a:r>
            <a:endParaRPr lang="en-AU"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3847" y="136906"/>
            <a:ext cx="5469255" cy="276999"/>
          </a:xfrm>
        </p:spPr>
        <p:txBody>
          <a:bodyPr/>
          <a:lstStyle/>
          <a:p>
            <a:pPr eaLnBrk="1" hangingPunct="1">
              <a:defRPr/>
            </a:pPr>
            <a:r>
              <a:rPr lang="en-AU" smtClean="0"/>
              <a:t>Kasiski Method</a:t>
            </a:r>
          </a:p>
        </p:txBody>
      </p:sp>
      <p:sp>
        <p:nvSpPr>
          <p:cNvPr id="94211" name="Rectangle 3"/>
          <p:cNvSpPr>
            <a:spLocks noGrp="1" noChangeArrowheads="1"/>
          </p:cNvSpPr>
          <p:nvPr>
            <p:ph idx="1"/>
          </p:nvPr>
        </p:nvSpPr>
        <p:spPr>
          <a:xfrm>
            <a:off x="303847" y="787209"/>
            <a:ext cx="5469255" cy="2119042"/>
          </a:xfrm>
        </p:spPr>
        <p:txBody>
          <a:bodyPr/>
          <a:lstStyle/>
          <a:p>
            <a:pPr eaLnBrk="1" hangingPunct="1">
              <a:lnSpc>
                <a:spcPct val="90000"/>
              </a:lnSpc>
              <a:defRPr/>
            </a:pPr>
            <a:r>
              <a:rPr lang="en-AU" sz="1700" dirty="0" smtClean="0"/>
              <a:t>method developed by Babbage / </a:t>
            </a:r>
            <a:r>
              <a:rPr lang="en-AU" sz="1700" dirty="0" err="1" smtClean="0"/>
              <a:t>Kasiski</a:t>
            </a:r>
            <a:r>
              <a:rPr lang="en-AU" sz="1700" dirty="0" smtClean="0"/>
              <a:t> </a:t>
            </a:r>
          </a:p>
          <a:p>
            <a:pPr eaLnBrk="1" hangingPunct="1">
              <a:lnSpc>
                <a:spcPct val="90000"/>
              </a:lnSpc>
              <a:defRPr/>
            </a:pPr>
            <a:r>
              <a:rPr lang="en-AU" sz="1700" dirty="0" smtClean="0"/>
              <a:t>repetitions in ciphertext give clues to period </a:t>
            </a:r>
          </a:p>
          <a:p>
            <a:pPr eaLnBrk="1" hangingPunct="1">
              <a:lnSpc>
                <a:spcPct val="90000"/>
              </a:lnSpc>
              <a:defRPr/>
            </a:pPr>
            <a:r>
              <a:rPr lang="en-AU" sz="1700" dirty="0" smtClean="0"/>
              <a:t>so find same plaintext an exact period apart </a:t>
            </a:r>
          </a:p>
          <a:p>
            <a:pPr eaLnBrk="1" hangingPunct="1">
              <a:lnSpc>
                <a:spcPct val="90000"/>
              </a:lnSpc>
              <a:defRPr/>
            </a:pPr>
            <a:r>
              <a:rPr lang="en-AU" sz="1700" dirty="0" smtClean="0"/>
              <a:t>which results in the same ciphertext </a:t>
            </a:r>
          </a:p>
          <a:p>
            <a:pPr eaLnBrk="1" hangingPunct="1">
              <a:lnSpc>
                <a:spcPct val="90000"/>
              </a:lnSpc>
              <a:defRPr/>
            </a:pPr>
            <a:r>
              <a:rPr lang="en-AU" sz="1700" dirty="0" smtClean="0"/>
              <a:t>of course, could also be random fluke</a:t>
            </a:r>
          </a:p>
          <a:p>
            <a:pPr eaLnBrk="1" hangingPunct="1">
              <a:lnSpc>
                <a:spcPct val="90000"/>
              </a:lnSpc>
              <a:defRPr/>
            </a:pPr>
            <a:r>
              <a:rPr lang="en-US" sz="1700" dirty="0" err="1" smtClean="0"/>
              <a:t>eg</a:t>
            </a:r>
            <a:r>
              <a:rPr lang="en-US" sz="1700" dirty="0" smtClean="0"/>
              <a:t> repeated “VTW” in previous example</a:t>
            </a:r>
          </a:p>
          <a:p>
            <a:pPr eaLnBrk="1" hangingPunct="1">
              <a:lnSpc>
                <a:spcPct val="90000"/>
              </a:lnSpc>
              <a:defRPr/>
            </a:pPr>
            <a:r>
              <a:rPr lang="en-US" sz="1700" dirty="0" smtClean="0"/>
              <a:t>suggests size of 3 or 9</a:t>
            </a:r>
          </a:p>
          <a:p>
            <a:pPr eaLnBrk="1" hangingPunct="1">
              <a:lnSpc>
                <a:spcPct val="90000"/>
              </a:lnSpc>
              <a:defRPr/>
            </a:pPr>
            <a:r>
              <a:rPr lang="en-US" sz="1700" dirty="0" smtClean="0"/>
              <a:t>then attack each </a:t>
            </a:r>
            <a:r>
              <a:rPr lang="en-US" sz="1700" dirty="0" err="1" smtClean="0"/>
              <a:t>monoalphabetic</a:t>
            </a:r>
            <a:r>
              <a:rPr lang="en-US" sz="1700" dirty="0" smtClean="0"/>
              <a:t> cipher individually using same techniques as before</a:t>
            </a:r>
            <a:endParaRPr lang="en-AU" sz="17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3847" y="136906"/>
            <a:ext cx="5469255" cy="276999"/>
          </a:xfrm>
        </p:spPr>
        <p:txBody>
          <a:bodyPr/>
          <a:lstStyle/>
          <a:p>
            <a:pPr eaLnBrk="1" hangingPunct="1">
              <a:defRPr/>
            </a:pPr>
            <a:r>
              <a:rPr lang="en-AU" smtClean="0"/>
              <a:t>Autokey Cipher</a:t>
            </a:r>
          </a:p>
        </p:txBody>
      </p:sp>
      <p:sp>
        <p:nvSpPr>
          <p:cNvPr id="96259" name="Rectangle 3"/>
          <p:cNvSpPr>
            <a:spLocks noGrp="1" noChangeArrowheads="1"/>
          </p:cNvSpPr>
          <p:nvPr>
            <p:ph idx="1"/>
          </p:nvPr>
        </p:nvSpPr>
        <p:spPr>
          <a:xfrm>
            <a:off x="262427" y="669477"/>
            <a:ext cx="5463540" cy="2569934"/>
          </a:xfrm>
        </p:spPr>
        <p:txBody>
          <a:bodyPr/>
          <a:lstStyle/>
          <a:p>
            <a:pPr eaLnBrk="1" hangingPunct="1">
              <a:defRPr/>
            </a:pPr>
            <a:r>
              <a:rPr lang="en-US" sz="1700" dirty="0" smtClean="0"/>
              <a:t>ideally want a key as long as the message</a:t>
            </a:r>
            <a:endParaRPr lang="en-AU" sz="1700" dirty="0" smtClean="0"/>
          </a:p>
          <a:p>
            <a:pPr eaLnBrk="1" hangingPunct="1">
              <a:defRPr/>
            </a:pPr>
            <a:r>
              <a:rPr lang="en-AU" sz="1700" dirty="0" err="1" smtClean="0"/>
              <a:t>Vigenère</a:t>
            </a:r>
            <a:r>
              <a:rPr lang="en-AU" sz="1700" dirty="0" smtClean="0"/>
              <a:t> proposed the </a:t>
            </a:r>
            <a:r>
              <a:rPr lang="en-AU" sz="1700" b="1" dirty="0" err="1" smtClean="0"/>
              <a:t>autokey</a:t>
            </a:r>
            <a:r>
              <a:rPr lang="en-AU" sz="1700" dirty="0" smtClean="0"/>
              <a:t> cipher </a:t>
            </a:r>
          </a:p>
          <a:p>
            <a:pPr eaLnBrk="1" hangingPunct="1">
              <a:defRPr/>
            </a:pPr>
            <a:r>
              <a:rPr lang="en-AU" sz="1700" dirty="0" smtClean="0"/>
              <a:t>with keyword is prefixed to message as key</a:t>
            </a:r>
          </a:p>
          <a:p>
            <a:pPr eaLnBrk="1" hangingPunct="1">
              <a:defRPr/>
            </a:pPr>
            <a:r>
              <a:rPr lang="en-AU" sz="1700" dirty="0" smtClean="0"/>
              <a:t>knowing keyword can recover the first few letters </a:t>
            </a:r>
          </a:p>
          <a:p>
            <a:pPr eaLnBrk="1" hangingPunct="1">
              <a:defRPr/>
            </a:pPr>
            <a:r>
              <a:rPr lang="en-AU" sz="1700" dirty="0" smtClean="0"/>
              <a:t>use these in turn on the rest of the message</a:t>
            </a:r>
          </a:p>
          <a:p>
            <a:pPr eaLnBrk="1" hangingPunct="1">
              <a:defRPr/>
            </a:pPr>
            <a:r>
              <a:rPr lang="en-AU" sz="1700" dirty="0" smtClean="0"/>
              <a:t>but still have frequency characteristics to attack </a:t>
            </a:r>
          </a:p>
          <a:p>
            <a:pPr eaLnBrk="1" hangingPunct="1">
              <a:defRPr/>
            </a:pPr>
            <a:r>
              <a:rPr lang="en-AU" sz="1700" dirty="0" err="1" smtClean="0"/>
              <a:t>eg</a:t>
            </a:r>
            <a:r>
              <a:rPr lang="en-AU" sz="1700" dirty="0" smtClean="0"/>
              <a:t>. given key </a:t>
            </a:r>
            <a:r>
              <a:rPr lang="en-AU" sz="1700" i="1" dirty="0" smtClean="0"/>
              <a:t>deceptive</a:t>
            </a:r>
            <a:endParaRPr lang="en-AU" sz="1700" dirty="0" smtClean="0"/>
          </a:p>
          <a:p>
            <a:pPr lvl="1" eaLnBrk="1" hangingPunct="1">
              <a:buFont typeface="Wingdings" pitchFamily="2" charset="2"/>
              <a:buNone/>
              <a:defRPr/>
            </a:pPr>
            <a:r>
              <a:rPr lang="en-AU" sz="1200" dirty="0" smtClean="0">
                <a:latin typeface="Courier" charset="0"/>
              </a:rPr>
              <a:t>key:       </a:t>
            </a:r>
            <a:r>
              <a:rPr lang="en-AU" sz="1200" dirty="0" err="1" smtClean="0">
                <a:latin typeface="Courier" charset="0"/>
              </a:rPr>
              <a:t>deceptivewearediscoveredsav</a:t>
            </a:r>
            <a:endParaRPr lang="en-AU" sz="1200" dirty="0" smtClean="0">
              <a:latin typeface="Courier" charset="0"/>
            </a:endParaRPr>
          </a:p>
          <a:p>
            <a:pPr lvl="1" eaLnBrk="1" hangingPunct="1">
              <a:buFont typeface="Wingdings" pitchFamily="2" charset="2"/>
              <a:buNone/>
              <a:defRPr/>
            </a:pPr>
            <a:r>
              <a:rPr lang="en-AU" sz="1200" dirty="0" smtClean="0">
                <a:latin typeface="Courier" charset="0"/>
              </a:rPr>
              <a:t>plaintext: </a:t>
            </a:r>
            <a:r>
              <a:rPr lang="en-AU" sz="1200" dirty="0" err="1" smtClean="0">
                <a:latin typeface="Courier" charset="0"/>
              </a:rPr>
              <a:t>wearediscoveredsaveyourself</a:t>
            </a:r>
            <a:endParaRPr lang="en-AU" sz="1200" dirty="0" smtClean="0">
              <a:latin typeface="Courier" charset="0"/>
            </a:endParaRPr>
          </a:p>
          <a:p>
            <a:pPr lvl="1" eaLnBrk="1" hangingPunct="1">
              <a:buFont typeface="Wingdings" pitchFamily="2" charset="2"/>
              <a:buNone/>
              <a:defRPr/>
            </a:pPr>
            <a:r>
              <a:rPr lang="en-AU" sz="1200" dirty="0" err="1" smtClean="0">
                <a:latin typeface="Courier" charset="0"/>
              </a:rPr>
              <a:t>ciphertext:ZICVTWQNGKZEIIGASXSTSLVVWLA</a:t>
            </a:r>
            <a:endParaRPr lang="en-AU" sz="1200" dirty="0" smtClean="0">
              <a:latin typeface="Courier" charset="0"/>
            </a:endParaRPr>
          </a:p>
          <a:p>
            <a:pPr lvl="1" eaLnBrk="1" hangingPunct="1">
              <a:buFont typeface="Wingdings" pitchFamily="2" charset="2"/>
              <a:buNone/>
              <a:defRPr/>
            </a:pPr>
            <a:endParaRPr lang="en-AU" sz="1200" dirty="0" smtClean="0">
              <a:latin typeface="Courier New" pitchFamily="49"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3847" y="136906"/>
            <a:ext cx="5469255" cy="276999"/>
          </a:xfrm>
        </p:spPr>
        <p:txBody>
          <a:bodyPr/>
          <a:lstStyle/>
          <a:p>
            <a:pPr eaLnBrk="1" hangingPunct="1">
              <a:defRPr/>
            </a:pPr>
            <a:r>
              <a:rPr lang="en-US" smtClean="0"/>
              <a:t>One-Time Pad</a:t>
            </a:r>
            <a:endParaRPr lang="en-AU" smtClean="0"/>
          </a:p>
        </p:txBody>
      </p:sp>
      <p:sp>
        <p:nvSpPr>
          <p:cNvPr id="98307" name="Rectangle 3"/>
          <p:cNvSpPr>
            <a:spLocks noGrp="1" noChangeArrowheads="1"/>
          </p:cNvSpPr>
          <p:nvPr>
            <p:ph idx="1"/>
          </p:nvPr>
        </p:nvSpPr>
        <p:spPr>
          <a:xfrm>
            <a:off x="303847" y="787209"/>
            <a:ext cx="5469255" cy="2354491"/>
          </a:xfrm>
        </p:spPr>
        <p:txBody>
          <a:bodyPr/>
          <a:lstStyle/>
          <a:p>
            <a:pPr eaLnBrk="1" hangingPunct="1">
              <a:defRPr/>
            </a:pPr>
            <a:r>
              <a:rPr lang="en-AU" sz="1700" dirty="0" smtClean="0"/>
              <a:t>if a truly random key as long as the message is used, the cipher will be secure </a:t>
            </a:r>
          </a:p>
          <a:p>
            <a:pPr eaLnBrk="1" hangingPunct="1">
              <a:defRPr/>
            </a:pPr>
            <a:r>
              <a:rPr lang="en-AU" sz="1700" dirty="0" smtClean="0"/>
              <a:t>called a One-Time pad</a:t>
            </a:r>
          </a:p>
          <a:p>
            <a:pPr eaLnBrk="1" hangingPunct="1">
              <a:defRPr/>
            </a:pPr>
            <a:r>
              <a:rPr lang="en-US" sz="1700" dirty="0" smtClean="0"/>
              <a:t>is unbreakable since ciphertext bears no statistical relationship to the plaintext</a:t>
            </a:r>
          </a:p>
          <a:p>
            <a:pPr eaLnBrk="1" hangingPunct="1">
              <a:defRPr/>
            </a:pPr>
            <a:r>
              <a:rPr lang="en-US" sz="1700" dirty="0" smtClean="0"/>
              <a:t>since for </a:t>
            </a:r>
            <a:r>
              <a:rPr lang="en-US" sz="1700" b="1" dirty="0" smtClean="0"/>
              <a:t>any plaintext</a:t>
            </a:r>
            <a:r>
              <a:rPr lang="en-US" sz="1700" dirty="0" smtClean="0"/>
              <a:t> &amp; </a:t>
            </a:r>
            <a:r>
              <a:rPr lang="en-US" sz="1700" b="1" dirty="0" smtClean="0"/>
              <a:t>any ciphertext</a:t>
            </a:r>
            <a:r>
              <a:rPr lang="en-US" sz="1700" dirty="0" smtClean="0"/>
              <a:t> there exists a key mapping one to other</a:t>
            </a:r>
          </a:p>
          <a:p>
            <a:pPr eaLnBrk="1" hangingPunct="1">
              <a:defRPr/>
            </a:pPr>
            <a:r>
              <a:rPr lang="en-US" sz="1700" dirty="0" smtClean="0"/>
              <a:t>can only use the key </a:t>
            </a:r>
            <a:r>
              <a:rPr lang="en-US" sz="1700" b="1" dirty="0" smtClean="0"/>
              <a:t>once</a:t>
            </a:r>
            <a:r>
              <a:rPr lang="en-US" sz="1700" dirty="0" smtClean="0"/>
              <a:t> though</a:t>
            </a:r>
          </a:p>
          <a:p>
            <a:pPr eaLnBrk="1" hangingPunct="1">
              <a:defRPr/>
            </a:pPr>
            <a:r>
              <a:rPr lang="en-US" sz="1700" dirty="0" smtClean="0"/>
              <a:t>problems in generation &amp; safe distribution of key</a:t>
            </a:r>
            <a:endParaRPr lang="en-AU" sz="17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3847" y="136906"/>
            <a:ext cx="5469255" cy="276999"/>
          </a:xfrm>
        </p:spPr>
        <p:txBody>
          <a:bodyPr/>
          <a:lstStyle/>
          <a:p>
            <a:pPr eaLnBrk="1" hangingPunct="1">
              <a:defRPr/>
            </a:pPr>
            <a:r>
              <a:rPr lang="en-AU" smtClean="0"/>
              <a:t>Transposition Ciphers</a:t>
            </a:r>
          </a:p>
        </p:txBody>
      </p:sp>
      <p:sp>
        <p:nvSpPr>
          <p:cNvPr id="100355" name="Rectangle 3"/>
          <p:cNvSpPr>
            <a:spLocks noGrp="1" noChangeArrowheads="1"/>
          </p:cNvSpPr>
          <p:nvPr>
            <p:ph idx="1"/>
          </p:nvPr>
        </p:nvSpPr>
        <p:spPr>
          <a:xfrm>
            <a:off x="303847" y="787209"/>
            <a:ext cx="5469255" cy="1661993"/>
          </a:xfrm>
        </p:spPr>
        <p:txBody>
          <a:bodyPr/>
          <a:lstStyle/>
          <a:p>
            <a:pPr eaLnBrk="1" hangingPunct="1">
              <a:defRPr/>
            </a:pPr>
            <a:r>
              <a:rPr lang="en-AU" smtClean="0"/>
              <a:t>now consider classical </a:t>
            </a:r>
            <a:r>
              <a:rPr lang="en-AU" b="1" smtClean="0"/>
              <a:t>transposition</a:t>
            </a:r>
            <a:r>
              <a:rPr lang="en-AU" smtClean="0"/>
              <a:t> or </a:t>
            </a:r>
            <a:r>
              <a:rPr lang="en-AU" b="1" smtClean="0"/>
              <a:t>permutation</a:t>
            </a:r>
            <a:r>
              <a:rPr lang="en-AU" smtClean="0"/>
              <a:t> ciphers </a:t>
            </a:r>
          </a:p>
          <a:p>
            <a:pPr eaLnBrk="1" hangingPunct="1">
              <a:defRPr/>
            </a:pPr>
            <a:r>
              <a:rPr lang="en-AU" smtClean="0"/>
              <a:t>these hide the message by rearranging the letter order </a:t>
            </a:r>
          </a:p>
          <a:p>
            <a:pPr eaLnBrk="1" hangingPunct="1">
              <a:defRPr/>
            </a:pPr>
            <a:r>
              <a:rPr lang="en-AU" smtClean="0"/>
              <a:t>without altering the actual letters used</a:t>
            </a:r>
          </a:p>
          <a:p>
            <a:pPr eaLnBrk="1" hangingPunct="1">
              <a:defRPr/>
            </a:pPr>
            <a:r>
              <a:rPr lang="en-AU" smtClean="0"/>
              <a:t>can recognise these since have the same frequency distribution as the original text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03847" y="136906"/>
            <a:ext cx="5469255" cy="276999"/>
          </a:xfrm>
        </p:spPr>
        <p:txBody>
          <a:bodyPr/>
          <a:lstStyle/>
          <a:p>
            <a:pPr eaLnBrk="1" hangingPunct="1">
              <a:defRPr/>
            </a:pPr>
            <a:r>
              <a:rPr lang="en-AU" smtClean="0"/>
              <a:t>Rail Fence cipher</a:t>
            </a:r>
          </a:p>
        </p:txBody>
      </p:sp>
      <p:sp>
        <p:nvSpPr>
          <p:cNvPr id="102403" name="Rectangle 3"/>
          <p:cNvSpPr>
            <a:spLocks noGrp="1" noChangeArrowheads="1"/>
          </p:cNvSpPr>
          <p:nvPr>
            <p:ph idx="1"/>
          </p:nvPr>
        </p:nvSpPr>
        <p:spPr>
          <a:xfrm>
            <a:off x="303847" y="787209"/>
            <a:ext cx="5469255" cy="1828193"/>
          </a:xfrm>
        </p:spPr>
        <p:txBody>
          <a:bodyPr/>
          <a:lstStyle/>
          <a:p>
            <a:pPr eaLnBrk="1" hangingPunct="1">
              <a:lnSpc>
                <a:spcPct val="90000"/>
              </a:lnSpc>
              <a:defRPr/>
            </a:pPr>
            <a:r>
              <a:rPr lang="en-AU" sz="1700" dirty="0" smtClean="0"/>
              <a:t>write message letters out diagonally over a number of rows </a:t>
            </a:r>
          </a:p>
          <a:p>
            <a:pPr eaLnBrk="1" hangingPunct="1">
              <a:lnSpc>
                <a:spcPct val="90000"/>
              </a:lnSpc>
              <a:defRPr/>
            </a:pPr>
            <a:r>
              <a:rPr lang="en-AU" sz="1700" dirty="0" smtClean="0"/>
              <a:t>then read off cipher row by row</a:t>
            </a:r>
          </a:p>
          <a:p>
            <a:pPr eaLnBrk="1" hangingPunct="1">
              <a:lnSpc>
                <a:spcPct val="90000"/>
              </a:lnSpc>
              <a:defRPr/>
            </a:pPr>
            <a:r>
              <a:rPr lang="en-US" sz="1700" dirty="0" err="1" smtClean="0"/>
              <a:t>eg</a:t>
            </a:r>
            <a:r>
              <a:rPr lang="en-US" sz="1700" dirty="0" smtClean="0"/>
              <a:t>. write message out as:</a:t>
            </a:r>
            <a:endParaRPr lang="en-AU" sz="1700" dirty="0" smtClean="0"/>
          </a:p>
          <a:p>
            <a:pPr lvl="1" eaLnBrk="1" hangingPunct="1">
              <a:lnSpc>
                <a:spcPct val="90000"/>
              </a:lnSpc>
              <a:buFont typeface="Wingdings" pitchFamily="2" charset="2"/>
              <a:buNone/>
              <a:defRPr/>
            </a:pPr>
            <a:r>
              <a:rPr lang="en-AU" sz="1200" dirty="0" smtClean="0">
                <a:latin typeface="Courier New" pitchFamily="49" charset="0"/>
              </a:rPr>
              <a:t>m e m a t r h t g p r y</a:t>
            </a:r>
          </a:p>
          <a:p>
            <a:pPr lvl="1" eaLnBrk="1" hangingPunct="1">
              <a:lnSpc>
                <a:spcPct val="90000"/>
              </a:lnSpc>
              <a:buFont typeface="Wingdings" pitchFamily="2" charset="2"/>
              <a:buNone/>
              <a:defRPr/>
            </a:pPr>
            <a:r>
              <a:rPr lang="en-AU" sz="1200" dirty="0" smtClean="0">
                <a:latin typeface="Courier New" pitchFamily="49" charset="0"/>
              </a:rPr>
              <a:t> e t e f e t e o a </a:t>
            </a:r>
            <a:r>
              <a:rPr lang="en-AU" sz="1200" dirty="0" err="1" smtClean="0">
                <a:latin typeface="Courier New" pitchFamily="49" charset="0"/>
              </a:rPr>
              <a:t>a</a:t>
            </a:r>
            <a:r>
              <a:rPr lang="en-AU" sz="1200" dirty="0" smtClean="0">
                <a:latin typeface="Courier New" pitchFamily="49" charset="0"/>
              </a:rPr>
              <a:t> t</a:t>
            </a:r>
          </a:p>
          <a:p>
            <a:pPr eaLnBrk="1" hangingPunct="1">
              <a:lnSpc>
                <a:spcPct val="90000"/>
              </a:lnSpc>
              <a:defRPr/>
            </a:pPr>
            <a:r>
              <a:rPr lang="en-US" sz="1700" dirty="0" smtClean="0"/>
              <a:t>giving ciphertext</a:t>
            </a:r>
          </a:p>
          <a:p>
            <a:pPr lvl="1" eaLnBrk="1" hangingPunct="1">
              <a:lnSpc>
                <a:spcPct val="90000"/>
              </a:lnSpc>
              <a:buFont typeface="Wingdings" pitchFamily="2" charset="2"/>
              <a:buNone/>
              <a:defRPr/>
            </a:pPr>
            <a:r>
              <a:rPr lang="en-AU" sz="1200" dirty="0" smtClean="0">
                <a:latin typeface="Courier New" pitchFamily="49" charset="0"/>
              </a:rPr>
              <a:t>MEMATRHTGPRYETEFETEOAAT</a:t>
            </a:r>
          </a:p>
          <a:p>
            <a:pPr lvl="1" eaLnBrk="1" hangingPunct="1">
              <a:lnSpc>
                <a:spcPct val="90000"/>
              </a:lnSpc>
              <a:buFont typeface="Wingdings" pitchFamily="2" charset="2"/>
              <a:buNone/>
              <a:defRPr/>
            </a:pPr>
            <a:endParaRPr lang="en-AU" sz="1400" dirty="0" smtClean="0"/>
          </a:p>
          <a:p>
            <a:pPr lvl="1" eaLnBrk="1" hangingPunct="1">
              <a:lnSpc>
                <a:spcPct val="90000"/>
              </a:lnSpc>
              <a:defRPr/>
            </a:pPr>
            <a:endParaRPr lang="en-AU" sz="14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3847" y="136906"/>
            <a:ext cx="5469255" cy="276999"/>
          </a:xfrm>
        </p:spPr>
        <p:txBody>
          <a:bodyPr/>
          <a:lstStyle/>
          <a:p>
            <a:pPr eaLnBrk="1" hangingPunct="1">
              <a:defRPr/>
            </a:pPr>
            <a:r>
              <a:rPr lang="en-AU" b="1" u="sng" dirty="0" smtClean="0"/>
              <a:t>Row Transposition Ciphers</a:t>
            </a:r>
          </a:p>
        </p:txBody>
      </p:sp>
      <p:sp>
        <p:nvSpPr>
          <p:cNvPr id="104451" name="Rectangle 3"/>
          <p:cNvSpPr>
            <a:spLocks noGrp="1" noChangeArrowheads="1"/>
          </p:cNvSpPr>
          <p:nvPr>
            <p:ph idx="1"/>
          </p:nvPr>
        </p:nvSpPr>
        <p:spPr>
          <a:xfrm>
            <a:off x="303847" y="787209"/>
            <a:ext cx="5469255" cy="2203680"/>
          </a:xfrm>
        </p:spPr>
        <p:txBody>
          <a:bodyPr/>
          <a:lstStyle/>
          <a:p>
            <a:pPr eaLnBrk="1" hangingPunct="1">
              <a:lnSpc>
                <a:spcPct val="80000"/>
              </a:lnSpc>
              <a:defRPr/>
            </a:pPr>
            <a:r>
              <a:rPr lang="en-US" dirty="0" smtClean="0"/>
              <a:t>a more complex transposition</a:t>
            </a:r>
            <a:endParaRPr lang="en-AU" dirty="0" smtClean="0"/>
          </a:p>
          <a:p>
            <a:pPr eaLnBrk="1" hangingPunct="1">
              <a:lnSpc>
                <a:spcPct val="80000"/>
              </a:lnSpc>
              <a:defRPr/>
            </a:pPr>
            <a:r>
              <a:rPr lang="en-AU" dirty="0" smtClean="0"/>
              <a:t>write letters of message out in rows over a specified number of columns</a:t>
            </a:r>
          </a:p>
          <a:p>
            <a:pPr eaLnBrk="1" hangingPunct="1">
              <a:lnSpc>
                <a:spcPct val="80000"/>
              </a:lnSpc>
              <a:defRPr/>
            </a:pPr>
            <a:r>
              <a:rPr lang="en-AU" dirty="0" smtClean="0"/>
              <a:t>then reorder the columns according to some key before reading off the rows</a:t>
            </a:r>
            <a:endParaRPr lang="en-AU" sz="2100" dirty="0" smtClean="0">
              <a:latin typeface="Courier New" pitchFamily="49" charset="0"/>
            </a:endParaRPr>
          </a:p>
          <a:p>
            <a:pPr lvl="1" eaLnBrk="1" hangingPunct="1">
              <a:lnSpc>
                <a:spcPct val="80000"/>
              </a:lnSpc>
              <a:buFont typeface="Wingdings" pitchFamily="2" charset="2"/>
              <a:buNone/>
              <a:defRPr/>
            </a:pPr>
            <a:r>
              <a:rPr lang="en-AU" sz="1200" dirty="0" smtClean="0">
                <a:latin typeface="Courier" charset="0"/>
              </a:rPr>
              <a:t>Key:       3 4 2 1 5 6 7</a:t>
            </a:r>
          </a:p>
          <a:p>
            <a:pPr lvl="1" eaLnBrk="1" hangingPunct="1">
              <a:lnSpc>
                <a:spcPct val="80000"/>
              </a:lnSpc>
              <a:buFont typeface="Wingdings" pitchFamily="2" charset="2"/>
              <a:buNone/>
              <a:defRPr/>
            </a:pPr>
            <a:r>
              <a:rPr lang="en-AU" sz="1200" dirty="0" smtClean="0">
                <a:latin typeface="Courier" charset="0"/>
              </a:rPr>
              <a:t>Plaintext: a t </a:t>
            </a:r>
            <a:r>
              <a:rPr lang="en-AU" sz="1200" dirty="0" err="1" smtClean="0">
                <a:latin typeface="Courier" charset="0"/>
              </a:rPr>
              <a:t>t</a:t>
            </a:r>
            <a:r>
              <a:rPr lang="en-AU" sz="1200" dirty="0" smtClean="0">
                <a:latin typeface="Courier" charset="0"/>
              </a:rPr>
              <a:t> a c k p</a:t>
            </a:r>
          </a:p>
          <a:p>
            <a:pPr lvl="1" eaLnBrk="1" hangingPunct="1">
              <a:lnSpc>
                <a:spcPct val="80000"/>
              </a:lnSpc>
              <a:buFont typeface="Wingdings" pitchFamily="2" charset="2"/>
              <a:buNone/>
              <a:defRPr/>
            </a:pPr>
            <a:r>
              <a:rPr lang="en-AU" sz="1200" dirty="0" smtClean="0">
                <a:latin typeface="Courier" charset="0"/>
              </a:rPr>
              <a:t>          	 o s t p o n e</a:t>
            </a:r>
          </a:p>
          <a:p>
            <a:pPr lvl="1" eaLnBrk="1" hangingPunct="1">
              <a:lnSpc>
                <a:spcPct val="80000"/>
              </a:lnSpc>
              <a:buFont typeface="Wingdings" pitchFamily="2" charset="2"/>
              <a:buNone/>
              <a:defRPr/>
            </a:pPr>
            <a:r>
              <a:rPr lang="en-AU" sz="1200" dirty="0" smtClean="0">
                <a:latin typeface="Courier" charset="0"/>
              </a:rPr>
              <a:t>           d u n t </a:t>
            </a:r>
            <a:r>
              <a:rPr lang="en-AU" sz="1200" dirty="0" err="1" smtClean="0">
                <a:latin typeface="Courier" charset="0"/>
              </a:rPr>
              <a:t>i</a:t>
            </a:r>
            <a:r>
              <a:rPr lang="en-AU" sz="1200" dirty="0" smtClean="0">
                <a:latin typeface="Courier" charset="0"/>
              </a:rPr>
              <a:t> l t</a:t>
            </a:r>
          </a:p>
          <a:p>
            <a:pPr lvl="1" eaLnBrk="1" hangingPunct="1">
              <a:lnSpc>
                <a:spcPct val="80000"/>
              </a:lnSpc>
              <a:buFont typeface="Wingdings" pitchFamily="2" charset="2"/>
              <a:buNone/>
              <a:defRPr/>
            </a:pPr>
            <a:r>
              <a:rPr lang="en-AU" sz="1200" dirty="0" smtClean="0">
                <a:latin typeface="Courier" charset="0"/>
              </a:rPr>
              <a:t>           w o a m x y z</a:t>
            </a:r>
          </a:p>
          <a:p>
            <a:pPr lvl="1" eaLnBrk="1" hangingPunct="1">
              <a:lnSpc>
                <a:spcPct val="80000"/>
              </a:lnSpc>
              <a:buFont typeface="Wingdings" pitchFamily="2" charset="2"/>
              <a:buNone/>
              <a:defRPr/>
            </a:pPr>
            <a:r>
              <a:rPr lang="en-AU" sz="1200" dirty="0" smtClean="0">
                <a:latin typeface="Courier" charset="0"/>
              </a:rPr>
              <a:t>Ciphertext: TTNAAPTMTSUOAODWCOIXKNLYPETZ</a:t>
            </a:r>
          </a:p>
          <a:p>
            <a:pPr lvl="1" eaLnBrk="1" hangingPunct="1">
              <a:lnSpc>
                <a:spcPct val="80000"/>
              </a:lnSpc>
              <a:buFont typeface="Wingdings" pitchFamily="2" charset="2"/>
              <a:buNone/>
              <a:defRPr/>
            </a:pPr>
            <a:r>
              <a:rPr lang="en-AU" sz="1400" dirty="0" smtClean="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3847" y="136906"/>
            <a:ext cx="5469255" cy="276999"/>
          </a:xfrm>
        </p:spPr>
        <p:txBody>
          <a:bodyPr/>
          <a:lstStyle/>
          <a:p>
            <a:pPr eaLnBrk="1" hangingPunct="1">
              <a:defRPr/>
            </a:pPr>
            <a:r>
              <a:rPr lang="en-US" smtClean="0"/>
              <a:t>Product Ciphers</a:t>
            </a:r>
            <a:endParaRPr lang="en-AU" smtClean="0"/>
          </a:p>
        </p:txBody>
      </p:sp>
      <p:sp>
        <p:nvSpPr>
          <p:cNvPr id="105475" name="Rectangle 3"/>
          <p:cNvSpPr>
            <a:spLocks noGrp="1" noChangeArrowheads="1"/>
          </p:cNvSpPr>
          <p:nvPr>
            <p:ph idx="1"/>
          </p:nvPr>
        </p:nvSpPr>
        <p:spPr>
          <a:xfrm>
            <a:off x="303847" y="787209"/>
            <a:ext cx="5469255" cy="2188291"/>
          </a:xfrm>
        </p:spPr>
        <p:txBody>
          <a:bodyPr/>
          <a:lstStyle/>
          <a:p>
            <a:pPr eaLnBrk="1" hangingPunct="1">
              <a:lnSpc>
                <a:spcPct val="90000"/>
              </a:lnSpc>
              <a:defRPr/>
            </a:pPr>
            <a:r>
              <a:rPr lang="en-AU" sz="1700" dirty="0" smtClean="0"/>
              <a:t>ciphers using substitutions or transpositions are not secure because of language characteristics</a:t>
            </a:r>
          </a:p>
          <a:p>
            <a:pPr eaLnBrk="1" hangingPunct="1">
              <a:lnSpc>
                <a:spcPct val="90000"/>
              </a:lnSpc>
              <a:defRPr/>
            </a:pPr>
            <a:r>
              <a:rPr lang="en-AU" sz="1700" dirty="0" smtClean="0"/>
              <a:t>hence consider using several ciphers in succession to make harder, but: </a:t>
            </a:r>
          </a:p>
          <a:p>
            <a:pPr lvl="1" eaLnBrk="1" hangingPunct="1">
              <a:lnSpc>
                <a:spcPct val="90000"/>
              </a:lnSpc>
              <a:defRPr/>
            </a:pPr>
            <a:r>
              <a:rPr lang="en-AU" sz="1400" dirty="0" smtClean="0"/>
              <a:t>two substitutions make a more complex substitution </a:t>
            </a:r>
          </a:p>
          <a:p>
            <a:pPr lvl="1" eaLnBrk="1" hangingPunct="1">
              <a:lnSpc>
                <a:spcPct val="90000"/>
              </a:lnSpc>
              <a:defRPr/>
            </a:pPr>
            <a:r>
              <a:rPr lang="en-AU" sz="1400" dirty="0" smtClean="0"/>
              <a:t>two transpositions make more complex transposition </a:t>
            </a:r>
          </a:p>
          <a:p>
            <a:pPr lvl="1" eaLnBrk="1" hangingPunct="1">
              <a:lnSpc>
                <a:spcPct val="90000"/>
              </a:lnSpc>
              <a:defRPr/>
            </a:pPr>
            <a:r>
              <a:rPr lang="en-AU" sz="1400" dirty="0" smtClean="0"/>
              <a:t>but a substitution followed by a transposition makes a new much harder cipher </a:t>
            </a:r>
          </a:p>
          <a:p>
            <a:pPr eaLnBrk="1" hangingPunct="1">
              <a:lnSpc>
                <a:spcPct val="90000"/>
              </a:lnSpc>
              <a:defRPr/>
            </a:pPr>
            <a:r>
              <a:rPr lang="en-US" sz="1700" dirty="0" smtClean="0"/>
              <a:t>this is bridge from classical to modern ciphers</a:t>
            </a:r>
            <a:endParaRPr lang="en-AU" sz="1700" dirty="0" smtClean="0"/>
          </a:p>
          <a:p>
            <a:pPr eaLnBrk="1" hangingPunct="1">
              <a:lnSpc>
                <a:spcPct val="90000"/>
              </a:lnSpc>
              <a:defRPr/>
            </a:pPr>
            <a:endParaRPr lang="en-AU" sz="17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03847" y="136906"/>
            <a:ext cx="5469255" cy="276999"/>
          </a:xfrm>
        </p:spPr>
        <p:txBody>
          <a:bodyPr/>
          <a:lstStyle/>
          <a:p>
            <a:pPr eaLnBrk="1" hangingPunct="1">
              <a:defRPr/>
            </a:pPr>
            <a:r>
              <a:rPr lang="en-US" b="1" u="sng" dirty="0" smtClean="0"/>
              <a:t>Rotor Machines</a:t>
            </a:r>
            <a:endParaRPr lang="en-AU" b="1" u="sng" dirty="0" smtClean="0"/>
          </a:p>
        </p:txBody>
      </p:sp>
      <p:sp>
        <p:nvSpPr>
          <p:cNvPr id="106499" name="Rectangle 3"/>
          <p:cNvSpPr>
            <a:spLocks noGrp="1" noChangeArrowheads="1"/>
          </p:cNvSpPr>
          <p:nvPr>
            <p:ph idx="1"/>
          </p:nvPr>
        </p:nvSpPr>
        <p:spPr>
          <a:xfrm>
            <a:off x="303847" y="787209"/>
            <a:ext cx="5469255" cy="1842043"/>
          </a:xfrm>
        </p:spPr>
        <p:txBody>
          <a:bodyPr/>
          <a:lstStyle/>
          <a:p>
            <a:pPr eaLnBrk="1" hangingPunct="1">
              <a:lnSpc>
                <a:spcPct val="90000"/>
              </a:lnSpc>
              <a:defRPr/>
            </a:pPr>
            <a:r>
              <a:rPr lang="en-US" sz="1700" dirty="0" smtClean="0"/>
              <a:t>before modern ciphers, rotor machines were most common complex ciphers in use</a:t>
            </a:r>
          </a:p>
          <a:p>
            <a:pPr eaLnBrk="1" hangingPunct="1">
              <a:lnSpc>
                <a:spcPct val="90000"/>
              </a:lnSpc>
              <a:defRPr/>
            </a:pPr>
            <a:r>
              <a:rPr lang="en-US" sz="1700" dirty="0" smtClean="0"/>
              <a:t>widely used in WW2</a:t>
            </a:r>
          </a:p>
          <a:p>
            <a:pPr lvl="1" eaLnBrk="1" hangingPunct="1">
              <a:lnSpc>
                <a:spcPct val="90000"/>
              </a:lnSpc>
              <a:defRPr/>
            </a:pPr>
            <a:r>
              <a:rPr lang="en-US" sz="1400" dirty="0" smtClean="0"/>
              <a:t>German Enigma, Allied </a:t>
            </a:r>
            <a:r>
              <a:rPr lang="en-US" sz="1400" dirty="0" err="1" smtClean="0"/>
              <a:t>Hagelin</a:t>
            </a:r>
            <a:r>
              <a:rPr lang="en-US" sz="1400" dirty="0" smtClean="0"/>
              <a:t>, Japanese Purple</a:t>
            </a:r>
          </a:p>
          <a:p>
            <a:pPr eaLnBrk="1" hangingPunct="1">
              <a:lnSpc>
                <a:spcPct val="90000"/>
              </a:lnSpc>
              <a:defRPr/>
            </a:pPr>
            <a:r>
              <a:rPr lang="en-US" sz="1700" dirty="0" smtClean="0"/>
              <a:t>implemented a very complex, varying substitution cipher</a:t>
            </a:r>
          </a:p>
          <a:p>
            <a:pPr eaLnBrk="1" hangingPunct="1">
              <a:lnSpc>
                <a:spcPct val="90000"/>
              </a:lnSpc>
              <a:defRPr/>
            </a:pPr>
            <a:r>
              <a:rPr lang="en-US" sz="1700" dirty="0" smtClean="0"/>
              <a:t>used a series of cylinders, each giving one substitution, which rotated and changed after each letter was encrypted</a:t>
            </a:r>
          </a:p>
          <a:p>
            <a:pPr eaLnBrk="1" hangingPunct="1">
              <a:lnSpc>
                <a:spcPct val="90000"/>
              </a:lnSpc>
              <a:defRPr/>
            </a:pPr>
            <a:r>
              <a:rPr lang="en-US" sz="1700" dirty="0" smtClean="0"/>
              <a:t>with 3 cylinders have 26</a:t>
            </a:r>
            <a:r>
              <a:rPr lang="en-US" sz="1700" baseline="30000" dirty="0" smtClean="0"/>
              <a:t>3</a:t>
            </a:r>
            <a:r>
              <a:rPr lang="en-US" sz="1700" dirty="0" smtClean="0"/>
              <a:t>=17576 alphabets</a:t>
            </a:r>
            <a:endParaRPr lang="en-AU" sz="17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03847" y="136906"/>
            <a:ext cx="5469255" cy="276999"/>
          </a:xfrm>
        </p:spPr>
        <p:txBody>
          <a:bodyPr/>
          <a:lstStyle/>
          <a:p>
            <a:pPr eaLnBrk="1" hangingPunct="1">
              <a:defRPr/>
            </a:pPr>
            <a:r>
              <a:rPr lang="en-US" smtClean="0"/>
              <a:t>Hagelin Rotor Machine</a:t>
            </a:r>
            <a:endParaRPr lang="en-AU" smtClean="0"/>
          </a:p>
        </p:txBody>
      </p:sp>
      <p:pic>
        <p:nvPicPr>
          <p:cNvPr id="40963" name="Picture 7" descr="hagelin.jpg                                                    0009E660  Mnementh                      BEAE7A2F:"/>
          <p:cNvPicPr>
            <a:picLocks noChangeAspect="1" noChangeArrowheads="1"/>
          </p:cNvPicPr>
          <p:nvPr/>
        </p:nvPicPr>
        <p:blipFill>
          <a:blip r:embed="rId3"/>
          <a:srcRect/>
          <a:stretch>
            <a:fillRect/>
          </a:stretch>
        </p:blipFill>
        <p:spPr bwMode="auto">
          <a:xfrm>
            <a:off x="1821180" y="760589"/>
            <a:ext cx="2358681" cy="247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3847" y="136906"/>
            <a:ext cx="5469255" cy="276999"/>
          </a:xfrm>
        </p:spPr>
        <p:txBody>
          <a:bodyPr/>
          <a:lstStyle/>
          <a:p>
            <a:pPr eaLnBrk="1" hangingPunct="1">
              <a:defRPr/>
            </a:pPr>
            <a:r>
              <a:rPr lang="en-AU" smtClean="0"/>
              <a:t>Steganography</a:t>
            </a:r>
          </a:p>
        </p:txBody>
      </p:sp>
      <p:sp>
        <p:nvSpPr>
          <p:cNvPr id="107523" name="Rectangle 3"/>
          <p:cNvSpPr>
            <a:spLocks noGrp="1" noChangeArrowheads="1"/>
          </p:cNvSpPr>
          <p:nvPr>
            <p:ph idx="1"/>
          </p:nvPr>
        </p:nvSpPr>
        <p:spPr/>
        <p:txBody>
          <a:bodyPr/>
          <a:lstStyle/>
          <a:p>
            <a:pPr eaLnBrk="1" hangingPunct="1">
              <a:lnSpc>
                <a:spcPct val="90000"/>
              </a:lnSpc>
              <a:defRPr/>
            </a:pPr>
            <a:r>
              <a:rPr lang="en-US" smtClean="0"/>
              <a:t>an alternative to encryption</a:t>
            </a:r>
          </a:p>
          <a:p>
            <a:pPr eaLnBrk="1" hangingPunct="1">
              <a:lnSpc>
                <a:spcPct val="90000"/>
              </a:lnSpc>
              <a:defRPr/>
            </a:pPr>
            <a:r>
              <a:rPr lang="en-US" smtClean="0"/>
              <a:t>hides existence of message</a:t>
            </a:r>
          </a:p>
          <a:p>
            <a:pPr lvl="1" eaLnBrk="1" hangingPunct="1">
              <a:lnSpc>
                <a:spcPct val="90000"/>
              </a:lnSpc>
              <a:defRPr/>
            </a:pPr>
            <a:r>
              <a:rPr lang="en-US" smtClean="0"/>
              <a:t>using only a subset of letters/words in a longer message marked in some way</a:t>
            </a:r>
          </a:p>
          <a:p>
            <a:pPr lvl="1" eaLnBrk="1" hangingPunct="1">
              <a:lnSpc>
                <a:spcPct val="90000"/>
              </a:lnSpc>
              <a:defRPr/>
            </a:pPr>
            <a:r>
              <a:rPr lang="en-US" smtClean="0"/>
              <a:t>using invisible ink</a:t>
            </a:r>
          </a:p>
          <a:p>
            <a:pPr lvl="1" eaLnBrk="1" hangingPunct="1">
              <a:lnSpc>
                <a:spcPct val="90000"/>
              </a:lnSpc>
              <a:defRPr/>
            </a:pPr>
            <a:r>
              <a:rPr lang="en-US" smtClean="0"/>
              <a:t>hiding in LSB in graphic image or sound file</a:t>
            </a:r>
          </a:p>
          <a:p>
            <a:pPr eaLnBrk="1" hangingPunct="1">
              <a:lnSpc>
                <a:spcPct val="90000"/>
              </a:lnSpc>
              <a:defRPr/>
            </a:pPr>
            <a:r>
              <a:rPr lang="en-US" smtClean="0"/>
              <a:t>has drawbacks</a:t>
            </a:r>
          </a:p>
          <a:p>
            <a:pPr lvl="1" eaLnBrk="1" hangingPunct="1">
              <a:lnSpc>
                <a:spcPct val="90000"/>
              </a:lnSpc>
              <a:defRPr/>
            </a:pPr>
            <a:r>
              <a:rPr lang="en-US" smtClean="0"/>
              <a:t>high overhead to hide relatively few info bits</a:t>
            </a:r>
          </a:p>
          <a:p>
            <a:pPr lvl="1" eaLnBrk="1" hangingPunct="1">
              <a:lnSpc>
                <a:spcPct val="90000"/>
              </a:lnSpc>
              <a:defRPr/>
            </a:pPr>
            <a:endParaRPr lang="en-AU"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3847" y="136906"/>
            <a:ext cx="5469255" cy="276999"/>
          </a:xfrm>
        </p:spPr>
        <p:txBody>
          <a:bodyPr/>
          <a:lstStyle/>
          <a:p>
            <a:pPr eaLnBrk="1" hangingPunct="1">
              <a:defRPr/>
            </a:pPr>
            <a:r>
              <a:rPr lang="en-US" smtClean="0"/>
              <a:t>Summary</a:t>
            </a:r>
            <a:endParaRPr lang="en-AU" smtClean="0"/>
          </a:p>
        </p:txBody>
      </p:sp>
      <p:sp>
        <p:nvSpPr>
          <p:cNvPr id="108547" name="Rectangle 3"/>
          <p:cNvSpPr>
            <a:spLocks noGrp="1" noChangeArrowheads="1"/>
          </p:cNvSpPr>
          <p:nvPr>
            <p:ph idx="1"/>
          </p:nvPr>
        </p:nvSpPr>
        <p:spPr>
          <a:xfrm>
            <a:off x="303530" y="836648"/>
            <a:ext cx="5463540" cy="2471914"/>
          </a:xfrm>
        </p:spPr>
        <p:txBody>
          <a:bodyPr/>
          <a:lstStyle/>
          <a:p>
            <a:pPr eaLnBrk="1" hangingPunct="1">
              <a:defRPr/>
            </a:pPr>
            <a:r>
              <a:rPr lang="en-US" dirty="0" smtClean="0"/>
              <a:t>have considered:</a:t>
            </a:r>
          </a:p>
          <a:p>
            <a:pPr lvl="1" eaLnBrk="1" hangingPunct="1">
              <a:defRPr/>
            </a:pPr>
            <a:r>
              <a:rPr lang="en-US" dirty="0" smtClean="0"/>
              <a:t>classical cipher techniques and terminology</a:t>
            </a:r>
          </a:p>
          <a:p>
            <a:pPr lvl="1" eaLnBrk="1" hangingPunct="1">
              <a:defRPr/>
            </a:pPr>
            <a:r>
              <a:rPr lang="en-US" dirty="0" err="1" smtClean="0"/>
              <a:t>monoalphabetic</a:t>
            </a:r>
            <a:r>
              <a:rPr lang="en-US" dirty="0" smtClean="0"/>
              <a:t> substitution ciphers</a:t>
            </a:r>
          </a:p>
          <a:p>
            <a:pPr lvl="1" eaLnBrk="1" hangingPunct="1">
              <a:defRPr/>
            </a:pPr>
            <a:r>
              <a:rPr lang="en-US" dirty="0" smtClean="0"/>
              <a:t>cryptanalysis using letter frequencies</a:t>
            </a:r>
          </a:p>
          <a:p>
            <a:pPr lvl="1" eaLnBrk="1" hangingPunct="1">
              <a:defRPr/>
            </a:pPr>
            <a:r>
              <a:rPr lang="en-US" dirty="0" err="1" smtClean="0"/>
              <a:t>Playfair</a:t>
            </a:r>
            <a:r>
              <a:rPr lang="en-US" dirty="0" smtClean="0"/>
              <a:t> cipher</a:t>
            </a:r>
          </a:p>
          <a:p>
            <a:pPr lvl="1" eaLnBrk="1" hangingPunct="1">
              <a:defRPr/>
            </a:pPr>
            <a:r>
              <a:rPr lang="en-US" dirty="0" err="1" smtClean="0"/>
              <a:t>polyalphabetic</a:t>
            </a:r>
            <a:r>
              <a:rPr lang="en-US" dirty="0" smtClean="0"/>
              <a:t> ciphers</a:t>
            </a:r>
          </a:p>
          <a:p>
            <a:pPr lvl="1" eaLnBrk="1" hangingPunct="1">
              <a:defRPr/>
            </a:pPr>
            <a:r>
              <a:rPr lang="en-US" dirty="0" smtClean="0"/>
              <a:t>transposition ciphers</a:t>
            </a:r>
          </a:p>
          <a:p>
            <a:pPr lvl="1" eaLnBrk="1" hangingPunct="1">
              <a:defRPr/>
            </a:pPr>
            <a:r>
              <a:rPr lang="en-US" dirty="0" smtClean="0"/>
              <a:t>product ciphers and rotor machines</a:t>
            </a:r>
          </a:p>
          <a:p>
            <a:pPr lvl="1" eaLnBrk="1" hangingPunct="1">
              <a:defRPr/>
            </a:pPr>
            <a:r>
              <a:rPr lang="en-US" dirty="0" smtClean="0"/>
              <a:t>stenography</a:t>
            </a:r>
            <a:endParaRPr lang="en-AU"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92101" y="136906"/>
            <a:ext cx="5481002" cy="276999"/>
          </a:xfrm>
        </p:spPr>
        <p:txBody>
          <a:bodyPr/>
          <a:lstStyle/>
          <a:p>
            <a:pPr algn="ctr" eaLnBrk="1" hangingPunct="1">
              <a:defRPr/>
            </a:pPr>
            <a:r>
              <a:rPr lang="en-AU" b="1" dirty="0" smtClean="0">
                <a:latin typeface="Times New Roman" pitchFamily="18" charset="0"/>
                <a:cs typeface="Times New Roman" pitchFamily="18" charset="0"/>
              </a:rPr>
              <a:t>Modern Block Ciphers</a:t>
            </a:r>
          </a:p>
        </p:txBody>
      </p:sp>
      <p:sp>
        <p:nvSpPr>
          <p:cNvPr id="47107" name="Rectangle 3"/>
          <p:cNvSpPr>
            <a:spLocks noGrp="1" noChangeArrowheads="1"/>
          </p:cNvSpPr>
          <p:nvPr>
            <p:ph idx="1"/>
          </p:nvPr>
        </p:nvSpPr>
        <p:spPr>
          <a:xfrm>
            <a:off x="215900" y="796925"/>
            <a:ext cx="5469255" cy="861774"/>
          </a:xfrm>
        </p:spPr>
        <p:txBody>
          <a:bodyPr/>
          <a:lstStyle/>
          <a:p>
            <a:pPr eaLnBrk="1" hangingPunct="1">
              <a:defRPr/>
            </a:pPr>
            <a:endParaRPr lang="en-AU" sz="1400" dirty="0" smtClean="0">
              <a:latin typeface="Times New Roman" pitchFamily="18" charset="0"/>
              <a:cs typeface="Times New Roman" pitchFamily="18" charset="0"/>
            </a:endParaRPr>
          </a:p>
          <a:p>
            <a:pPr eaLnBrk="1" hangingPunct="1">
              <a:defRPr/>
            </a:pPr>
            <a:r>
              <a:rPr lang="en-AU" sz="1400" dirty="0" smtClean="0">
                <a:latin typeface="Times New Roman" pitchFamily="18" charset="0"/>
                <a:cs typeface="Times New Roman" pitchFamily="18" charset="0"/>
              </a:rPr>
              <a:t>now look at modern block ciphers one of the most widely used types of cryptographic algorithms provide secrecy /authentication services focus on DES (Data Encryption Standard) to illustrate block cipher design principles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3847" y="136906"/>
            <a:ext cx="5469255" cy="276999"/>
          </a:xfrm>
        </p:spPr>
        <p:txBody>
          <a:bodyPr/>
          <a:lstStyle/>
          <a:p>
            <a:pPr algn="ctr" eaLnBrk="1" hangingPunct="1">
              <a:defRPr/>
            </a:pPr>
            <a:r>
              <a:rPr lang="en-US" b="1" dirty="0" smtClean="0">
                <a:latin typeface="Times New Roman" pitchFamily="18" charset="0"/>
                <a:cs typeface="Times New Roman" pitchFamily="18" charset="0"/>
              </a:rPr>
              <a:t>Block </a:t>
            </a:r>
            <a:r>
              <a:rPr lang="en-US" b="1" dirty="0" err="1" smtClean="0">
                <a:latin typeface="Times New Roman" pitchFamily="18" charset="0"/>
                <a:cs typeface="Times New Roman" pitchFamily="18" charset="0"/>
              </a:rPr>
              <a:t>vs</a:t>
            </a:r>
            <a:r>
              <a:rPr lang="en-US" b="1" dirty="0" smtClean="0">
                <a:latin typeface="Times New Roman" pitchFamily="18" charset="0"/>
                <a:cs typeface="Times New Roman" pitchFamily="18" charset="0"/>
              </a:rPr>
              <a:t> Stream Ciphers</a:t>
            </a:r>
            <a:endParaRPr lang="en-AU" b="1" dirty="0" smtClean="0">
              <a:latin typeface="Times New Roman" pitchFamily="18" charset="0"/>
              <a:cs typeface="Times New Roman" pitchFamily="18" charset="0"/>
            </a:endParaRPr>
          </a:p>
        </p:txBody>
      </p:sp>
      <p:sp>
        <p:nvSpPr>
          <p:cNvPr id="49155" name="Rectangle 3"/>
          <p:cNvSpPr>
            <a:spLocks noGrp="1" noChangeArrowheads="1"/>
          </p:cNvSpPr>
          <p:nvPr>
            <p:ph idx="1"/>
          </p:nvPr>
        </p:nvSpPr>
        <p:spPr>
          <a:xfrm>
            <a:off x="215901" y="787209"/>
            <a:ext cx="5715000" cy="1384995"/>
          </a:xfrm>
        </p:spPr>
        <p:txBody>
          <a:bodyPr/>
          <a:lstStyle/>
          <a:p>
            <a:pPr algn="just" eaLnBrk="1" hangingPunct="1">
              <a:defRPr/>
            </a:pPr>
            <a:r>
              <a:rPr lang="en-AU" dirty="0" smtClean="0">
                <a:latin typeface="Times New Roman" pitchFamily="18" charset="0"/>
                <a:cs typeface="Times New Roman" pitchFamily="18" charset="0"/>
              </a:rPr>
              <a:t>block ciphers process messages in blocks, each of which is then en/decrypted like a substitution on very big characters 64-bits or more  </a:t>
            </a:r>
            <a:r>
              <a:rPr lang="en-US" dirty="0" smtClean="0">
                <a:latin typeface="Times New Roman" pitchFamily="18" charset="0"/>
                <a:cs typeface="Times New Roman" pitchFamily="18" charset="0"/>
              </a:rPr>
              <a:t>stream ciphers </a:t>
            </a:r>
            <a:r>
              <a:rPr lang="en-AU" dirty="0" smtClean="0">
                <a:latin typeface="Times New Roman" pitchFamily="18" charset="0"/>
                <a:cs typeface="Times New Roman" pitchFamily="18" charset="0"/>
              </a:rPr>
              <a:t>process messages a bit or byte at a time when en/decrypting </a:t>
            </a:r>
            <a:r>
              <a:rPr lang="en-US" dirty="0" smtClean="0">
                <a:latin typeface="Times New Roman" pitchFamily="18" charset="0"/>
                <a:cs typeface="Times New Roman" pitchFamily="18" charset="0"/>
              </a:rPr>
              <a:t>many current ciphers are block ciphers broader range of applications</a:t>
            </a:r>
            <a:endParaRPr lang="en-AU" dirty="0" smtClean="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3847" y="136906"/>
            <a:ext cx="5469255" cy="276999"/>
          </a:xfrm>
        </p:spPr>
        <p:txBody>
          <a:bodyPr/>
          <a:lstStyle/>
          <a:p>
            <a:pPr algn="ctr" eaLnBrk="1" hangingPunct="1">
              <a:defRPr/>
            </a:pPr>
            <a:r>
              <a:rPr lang="en-US" dirty="0" smtClean="0">
                <a:latin typeface="Times New Roman" pitchFamily="18" charset="0"/>
                <a:cs typeface="Times New Roman" pitchFamily="18" charset="0"/>
              </a:rPr>
              <a:t>Block Cipher Principles</a:t>
            </a:r>
            <a:endParaRPr lang="en-AU" dirty="0" smtClean="0">
              <a:latin typeface="Times New Roman" pitchFamily="18" charset="0"/>
              <a:cs typeface="Times New Roman" pitchFamily="18" charset="0"/>
            </a:endParaRPr>
          </a:p>
        </p:txBody>
      </p:sp>
      <p:sp>
        <p:nvSpPr>
          <p:cNvPr id="46083" name="Rectangle 3"/>
          <p:cNvSpPr>
            <a:spLocks noGrp="1" noChangeArrowheads="1"/>
          </p:cNvSpPr>
          <p:nvPr>
            <p:ph idx="1"/>
          </p:nvPr>
        </p:nvSpPr>
        <p:spPr>
          <a:xfrm>
            <a:off x="303847" y="787209"/>
            <a:ext cx="5469255" cy="1592744"/>
          </a:xfrm>
        </p:spPr>
        <p:txBody>
          <a:bodyPr/>
          <a:lstStyle/>
          <a:p>
            <a:pPr algn="just" eaLnBrk="1" hangingPunct="1">
              <a:lnSpc>
                <a:spcPct val="90000"/>
              </a:lnSpc>
              <a:defRPr/>
            </a:pPr>
            <a:endParaRPr lang="en-US" sz="1400" dirty="0" smtClean="0">
              <a:latin typeface="Times New Roman" pitchFamily="18" charset="0"/>
              <a:cs typeface="Times New Roman" pitchFamily="18" charset="0"/>
            </a:endParaRPr>
          </a:p>
          <a:p>
            <a:pPr algn="just" eaLnBrk="1" hangingPunct="1">
              <a:lnSpc>
                <a:spcPct val="90000"/>
              </a:lnSpc>
              <a:defRPr/>
            </a:pPr>
            <a:r>
              <a:rPr lang="en-US" sz="1400" dirty="0" smtClean="0">
                <a:latin typeface="Times New Roman" pitchFamily="18" charset="0"/>
                <a:cs typeface="Times New Roman" pitchFamily="18" charset="0"/>
              </a:rPr>
              <a:t>most symmetric block ciphers are based on a </a:t>
            </a:r>
            <a:r>
              <a:rPr lang="en-US" sz="1400" b="1" dirty="0" smtClean="0">
                <a:latin typeface="Times New Roman" pitchFamily="18" charset="0"/>
                <a:cs typeface="Times New Roman" pitchFamily="18" charset="0"/>
              </a:rPr>
              <a:t>Feistel Cipher Structure </a:t>
            </a:r>
            <a:r>
              <a:rPr lang="en-US" sz="1400" dirty="0" smtClean="0">
                <a:latin typeface="Times New Roman" pitchFamily="18" charset="0"/>
                <a:cs typeface="Times New Roman" pitchFamily="18" charset="0"/>
              </a:rPr>
              <a:t>needed since must be able to </a:t>
            </a:r>
            <a:r>
              <a:rPr lang="en-US" sz="1400" b="1" dirty="0" smtClean="0">
                <a:latin typeface="Times New Roman" pitchFamily="18" charset="0"/>
                <a:cs typeface="Times New Roman" pitchFamily="18" charset="0"/>
              </a:rPr>
              <a:t>decrypt</a:t>
            </a:r>
            <a:r>
              <a:rPr lang="en-US" sz="1400" dirty="0" smtClean="0">
                <a:latin typeface="Times New Roman" pitchFamily="18" charset="0"/>
                <a:cs typeface="Times New Roman" pitchFamily="18" charset="0"/>
              </a:rPr>
              <a:t> ciphertext to recover messages efficiently </a:t>
            </a:r>
            <a:r>
              <a:rPr lang="en-AU" sz="1400" dirty="0" smtClean="0">
                <a:latin typeface="Times New Roman" pitchFamily="18" charset="0"/>
                <a:cs typeface="Times New Roman" pitchFamily="18" charset="0"/>
              </a:rPr>
              <a:t>block ciphers look like an extremely large substitution  would need table of 2</a:t>
            </a:r>
            <a:r>
              <a:rPr lang="en-AU" sz="1400" baseline="30000" dirty="0" smtClean="0">
                <a:latin typeface="Times New Roman" pitchFamily="18" charset="0"/>
                <a:cs typeface="Times New Roman" pitchFamily="18" charset="0"/>
              </a:rPr>
              <a:t>64</a:t>
            </a:r>
            <a:r>
              <a:rPr lang="en-AU" sz="1400" dirty="0" smtClean="0">
                <a:latin typeface="Times New Roman" pitchFamily="18" charset="0"/>
                <a:cs typeface="Times New Roman" pitchFamily="18" charset="0"/>
              </a:rPr>
              <a:t> entries for a 64-bit block instead create from smaller building blocks using idea of a product cipher </a:t>
            </a:r>
          </a:p>
          <a:p>
            <a:pPr algn="just" eaLnBrk="1" hangingPunct="1">
              <a:lnSpc>
                <a:spcPct val="90000"/>
              </a:lnSpc>
              <a:defRPr/>
            </a:pPr>
            <a:endParaRPr lang="en-US" sz="1400" dirty="0" smtClean="0">
              <a:latin typeface="Times New Roman" pitchFamily="18" charset="0"/>
              <a:cs typeface="Times New Roman" pitchFamily="18" charset="0"/>
            </a:endParaRPr>
          </a:p>
          <a:p>
            <a:pPr eaLnBrk="1" hangingPunct="1">
              <a:lnSpc>
                <a:spcPct val="90000"/>
              </a:lnSpc>
              <a:defRPr/>
            </a:pPr>
            <a:endParaRPr lang="en-AU" sz="1700"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303847" y="136906"/>
            <a:ext cx="5469255" cy="276999"/>
          </a:xfrm>
        </p:spPr>
        <p:txBody>
          <a:bodyPr/>
          <a:lstStyle/>
          <a:p>
            <a:pPr eaLnBrk="1" hangingPunct="1">
              <a:defRPr/>
            </a:pPr>
            <a:r>
              <a:rPr lang="en-US" smtClean="0"/>
              <a:t>Ideal Block Cipher</a:t>
            </a:r>
            <a:endParaRPr lang="en-AU" smtClean="0"/>
          </a:p>
        </p:txBody>
      </p:sp>
      <p:pic>
        <p:nvPicPr>
          <p:cNvPr id="6147" name="Picture 5"/>
          <p:cNvPicPr>
            <a:picLocks noChangeAspect="1" noChangeArrowheads="1"/>
          </p:cNvPicPr>
          <p:nvPr/>
        </p:nvPicPr>
        <p:blipFill>
          <a:blip r:embed="rId3"/>
          <a:srcRect/>
          <a:stretch>
            <a:fillRect/>
          </a:stretch>
        </p:blipFill>
        <p:spPr bwMode="auto">
          <a:xfrm>
            <a:off x="910590" y="722560"/>
            <a:ext cx="4291577" cy="248379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1765" y="138650"/>
            <a:ext cx="5767070" cy="738664"/>
          </a:xfrm>
        </p:spPr>
        <p:txBody>
          <a:bodyPr/>
          <a:lstStyle/>
          <a:p>
            <a:pPr eaLnBrk="1" hangingPunct="1">
              <a:defRPr/>
            </a:pPr>
            <a:r>
              <a:rPr lang="en-AU" sz="2400" dirty="0" smtClean="0"/>
              <a:t>Claude Shannon and Substitution-Permutation Ciphers</a:t>
            </a:r>
          </a:p>
        </p:txBody>
      </p:sp>
      <p:sp>
        <p:nvSpPr>
          <p:cNvPr id="52227" name="Rectangle 3"/>
          <p:cNvSpPr>
            <a:spLocks noGrp="1" noChangeArrowheads="1"/>
          </p:cNvSpPr>
          <p:nvPr>
            <p:ph idx="1"/>
          </p:nvPr>
        </p:nvSpPr>
        <p:spPr>
          <a:xfrm>
            <a:off x="303847" y="787209"/>
            <a:ext cx="5469255" cy="2000548"/>
          </a:xfrm>
        </p:spPr>
        <p:txBody>
          <a:bodyPr/>
          <a:lstStyle/>
          <a:p>
            <a:pPr eaLnBrk="1" hangingPunct="1">
              <a:defRPr/>
            </a:pPr>
            <a:r>
              <a:rPr lang="en-AU" sz="1700" dirty="0" smtClean="0"/>
              <a:t>Claude Shannon introduced idea of substitution-permutation (S-P) networks in 1949 paper</a:t>
            </a:r>
          </a:p>
          <a:p>
            <a:pPr eaLnBrk="1" hangingPunct="1">
              <a:defRPr/>
            </a:pPr>
            <a:r>
              <a:rPr lang="en-AU" sz="1700" dirty="0" smtClean="0"/>
              <a:t>form basis of modern block ciphers </a:t>
            </a:r>
          </a:p>
          <a:p>
            <a:pPr eaLnBrk="1" hangingPunct="1">
              <a:defRPr/>
            </a:pPr>
            <a:r>
              <a:rPr lang="en-AU" sz="1700" dirty="0" smtClean="0"/>
              <a:t>S-P nets are based on the two primitive cryptographic operations seen before: </a:t>
            </a:r>
          </a:p>
          <a:p>
            <a:pPr lvl="1" eaLnBrk="1" hangingPunct="1">
              <a:defRPr/>
            </a:pPr>
            <a:r>
              <a:rPr lang="en-AU" sz="1400" i="1" dirty="0" smtClean="0"/>
              <a:t>substitution</a:t>
            </a:r>
            <a:r>
              <a:rPr lang="en-AU" sz="1400" dirty="0" smtClean="0"/>
              <a:t> (S-box)</a:t>
            </a:r>
          </a:p>
          <a:p>
            <a:pPr lvl="1" eaLnBrk="1" hangingPunct="1">
              <a:defRPr/>
            </a:pPr>
            <a:r>
              <a:rPr lang="en-AU" sz="1400" i="1" dirty="0" smtClean="0"/>
              <a:t>permutation </a:t>
            </a:r>
            <a:r>
              <a:rPr lang="en-AU" sz="1400" dirty="0" smtClean="0"/>
              <a:t>(P-box)</a:t>
            </a:r>
          </a:p>
          <a:p>
            <a:pPr eaLnBrk="1" hangingPunct="1">
              <a:defRPr/>
            </a:pPr>
            <a:r>
              <a:rPr lang="en-AU" sz="1700" dirty="0" smtClean="0"/>
              <a:t>provide </a:t>
            </a:r>
            <a:r>
              <a:rPr lang="en-AU" sz="1700" i="1" dirty="0" smtClean="0"/>
              <a:t>confusion</a:t>
            </a:r>
            <a:r>
              <a:rPr lang="en-AU" sz="1700" dirty="0" smtClean="0"/>
              <a:t> &amp; </a:t>
            </a:r>
            <a:r>
              <a:rPr lang="en-AU" sz="1700" i="1" dirty="0" smtClean="0"/>
              <a:t>diffusion</a:t>
            </a:r>
            <a:r>
              <a:rPr lang="en-AU" sz="1700" dirty="0" smtClean="0"/>
              <a:t> of message &amp; key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3847" y="136906"/>
            <a:ext cx="5469255" cy="276999"/>
          </a:xfrm>
        </p:spPr>
        <p:txBody>
          <a:bodyPr/>
          <a:lstStyle/>
          <a:p>
            <a:pPr eaLnBrk="1" hangingPunct="1">
              <a:defRPr/>
            </a:pPr>
            <a:r>
              <a:rPr lang="en-US" smtClean="0"/>
              <a:t>Confusion and Diffusion</a:t>
            </a:r>
            <a:endParaRPr lang="en-AU" smtClean="0"/>
          </a:p>
        </p:txBody>
      </p:sp>
      <p:sp>
        <p:nvSpPr>
          <p:cNvPr id="54275" name="Rectangle 3"/>
          <p:cNvSpPr>
            <a:spLocks noGrp="1" noChangeArrowheads="1"/>
          </p:cNvSpPr>
          <p:nvPr>
            <p:ph idx="1"/>
          </p:nvPr>
        </p:nvSpPr>
        <p:spPr/>
        <p:txBody>
          <a:bodyPr/>
          <a:lstStyle/>
          <a:p>
            <a:pPr eaLnBrk="1" hangingPunct="1">
              <a:lnSpc>
                <a:spcPct val="90000"/>
              </a:lnSpc>
              <a:defRPr/>
            </a:pPr>
            <a:r>
              <a:rPr lang="en-US" smtClean="0"/>
              <a:t>cipher needs to completely obscure statistical properties of original message</a:t>
            </a:r>
          </a:p>
          <a:p>
            <a:pPr eaLnBrk="1" hangingPunct="1">
              <a:lnSpc>
                <a:spcPct val="90000"/>
              </a:lnSpc>
              <a:defRPr/>
            </a:pPr>
            <a:r>
              <a:rPr lang="en-US" smtClean="0"/>
              <a:t>a one-time pad does this</a:t>
            </a:r>
          </a:p>
          <a:p>
            <a:pPr eaLnBrk="1" hangingPunct="1">
              <a:lnSpc>
                <a:spcPct val="90000"/>
              </a:lnSpc>
              <a:defRPr/>
            </a:pPr>
            <a:r>
              <a:rPr lang="en-US" smtClean="0"/>
              <a:t>more practically Shannon suggested combining S &amp; P elements to obtain:</a:t>
            </a:r>
          </a:p>
          <a:p>
            <a:pPr eaLnBrk="1" hangingPunct="1">
              <a:lnSpc>
                <a:spcPct val="90000"/>
              </a:lnSpc>
              <a:defRPr/>
            </a:pPr>
            <a:r>
              <a:rPr lang="en-AU" b="1" smtClean="0"/>
              <a:t>diffusion</a:t>
            </a:r>
            <a:r>
              <a:rPr lang="en-AU" smtClean="0"/>
              <a:t> – dissipates statistical structure of plaintext over bulk of ciphertext</a:t>
            </a:r>
          </a:p>
          <a:p>
            <a:pPr eaLnBrk="1" hangingPunct="1">
              <a:lnSpc>
                <a:spcPct val="90000"/>
              </a:lnSpc>
              <a:defRPr/>
            </a:pPr>
            <a:r>
              <a:rPr lang="en-AU" b="1" smtClean="0"/>
              <a:t>confusion</a:t>
            </a:r>
            <a:r>
              <a:rPr lang="en-AU" smtClean="0"/>
              <a:t> – makes relationship between ciphertext and key as complex as possible</a:t>
            </a:r>
            <a:endParaRPr lang="en-AU" i="1"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3847" y="136906"/>
            <a:ext cx="5469255" cy="276999"/>
          </a:xfrm>
        </p:spPr>
        <p:txBody>
          <a:bodyPr/>
          <a:lstStyle/>
          <a:p>
            <a:pPr eaLnBrk="1" hangingPunct="1">
              <a:defRPr/>
            </a:pPr>
            <a:r>
              <a:rPr lang="en-AU" smtClean="0"/>
              <a:t>Feistel Cipher Structure</a:t>
            </a:r>
          </a:p>
        </p:txBody>
      </p:sp>
      <p:sp>
        <p:nvSpPr>
          <p:cNvPr id="56323" name="Rectangle 3"/>
          <p:cNvSpPr>
            <a:spLocks noGrp="1" noChangeArrowheads="1"/>
          </p:cNvSpPr>
          <p:nvPr>
            <p:ph idx="1"/>
          </p:nvPr>
        </p:nvSpPr>
        <p:spPr/>
        <p:txBody>
          <a:bodyPr/>
          <a:lstStyle/>
          <a:p>
            <a:pPr eaLnBrk="1" hangingPunct="1">
              <a:defRPr/>
            </a:pPr>
            <a:r>
              <a:rPr lang="en-AU" smtClean="0"/>
              <a:t>Horst Feistel devised the </a:t>
            </a:r>
            <a:r>
              <a:rPr lang="en-AU" b="1" smtClean="0"/>
              <a:t>feistel cipher</a:t>
            </a:r>
            <a:endParaRPr lang="en-AU" smtClean="0"/>
          </a:p>
          <a:p>
            <a:pPr lvl="1" eaLnBrk="1" hangingPunct="1">
              <a:defRPr/>
            </a:pPr>
            <a:r>
              <a:rPr lang="en-US" smtClean="0"/>
              <a:t>based on concept of invertible product cipher</a:t>
            </a:r>
            <a:endParaRPr lang="en-AU" smtClean="0"/>
          </a:p>
          <a:p>
            <a:pPr eaLnBrk="1" hangingPunct="1">
              <a:defRPr/>
            </a:pPr>
            <a:r>
              <a:rPr lang="en-AU" smtClean="0"/>
              <a:t>partitions input block into two halves</a:t>
            </a:r>
          </a:p>
          <a:p>
            <a:pPr lvl="1" eaLnBrk="1" hangingPunct="1">
              <a:defRPr/>
            </a:pPr>
            <a:r>
              <a:rPr lang="en-US" smtClean="0"/>
              <a:t>process through multiple rounds which</a:t>
            </a:r>
          </a:p>
          <a:p>
            <a:pPr lvl="1" eaLnBrk="1" hangingPunct="1">
              <a:defRPr/>
            </a:pPr>
            <a:r>
              <a:rPr lang="en-US" smtClean="0"/>
              <a:t>perform a substitution on left data half</a:t>
            </a:r>
            <a:endParaRPr lang="en-AU" smtClean="0"/>
          </a:p>
          <a:p>
            <a:pPr lvl="1" eaLnBrk="1" hangingPunct="1">
              <a:defRPr/>
            </a:pPr>
            <a:r>
              <a:rPr lang="en-AU" smtClean="0"/>
              <a:t>based on round function of right half &amp; subkey</a:t>
            </a:r>
          </a:p>
          <a:p>
            <a:pPr lvl="1" eaLnBrk="1" hangingPunct="1">
              <a:defRPr/>
            </a:pPr>
            <a:r>
              <a:rPr lang="en-AU" smtClean="0"/>
              <a:t>then have permutation swapping halves</a:t>
            </a:r>
          </a:p>
          <a:p>
            <a:pPr eaLnBrk="1" hangingPunct="1">
              <a:defRPr/>
            </a:pPr>
            <a:r>
              <a:rPr lang="en-AU" smtClean="0"/>
              <a:t>implements Shannon’s S-P net concept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54118" y="76059"/>
            <a:ext cx="5463540" cy="276999"/>
          </a:xfrm>
        </p:spPr>
        <p:txBody>
          <a:bodyPr/>
          <a:lstStyle/>
          <a:p>
            <a:pPr eaLnBrk="1" hangingPunct="1">
              <a:defRPr/>
            </a:pPr>
            <a:r>
              <a:rPr lang="en-AU" smtClean="0"/>
              <a:t>Feistel Cipher Structure</a:t>
            </a:r>
          </a:p>
        </p:txBody>
      </p:sp>
      <p:pic>
        <p:nvPicPr>
          <p:cNvPr id="10243" name="Picture 5"/>
          <p:cNvPicPr>
            <a:picLocks noChangeAspect="1" noChangeArrowheads="1"/>
          </p:cNvPicPr>
          <p:nvPr/>
        </p:nvPicPr>
        <p:blipFill>
          <a:blip r:embed="rId3" cstate="print"/>
          <a:srcRect/>
          <a:stretch>
            <a:fillRect/>
          </a:stretch>
        </p:blipFill>
        <p:spPr bwMode="auto">
          <a:xfrm>
            <a:off x="2023533" y="595003"/>
            <a:ext cx="2045666" cy="282764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1765" y="138650"/>
            <a:ext cx="5767070" cy="276999"/>
          </a:xfrm>
        </p:spPr>
        <p:txBody>
          <a:bodyPr/>
          <a:lstStyle/>
          <a:p>
            <a:pPr eaLnBrk="1" hangingPunct="1">
              <a:defRPr/>
            </a:pPr>
            <a:r>
              <a:rPr lang="en-AU" smtClean="0"/>
              <a:t>Feistel Cipher Design Elements</a:t>
            </a:r>
          </a:p>
        </p:txBody>
      </p:sp>
      <p:sp>
        <p:nvSpPr>
          <p:cNvPr id="59395" name="Rectangle 3"/>
          <p:cNvSpPr>
            <a:spLocks noGrp="1" noChangeArrowheads="1"/>
          </p:cNvSpPr>
          <p:nvPr>
            <p:ph idx="1"/>
          </p:nvPr>
        </p:nvSpPr>
        <p:spPr>
          <a:xfrm>
            <a:off x="303847" y="787209"/>
            <a:ext cx="5469255" cy="1551194"/>
          </a:xfrm>
        </p:spPr>
        <p:txBody>
          <a:bodyPr/>
          <a:lstStyle/>
          <a:p>
            <a:pPr eaLnBrk="1" hangingPunct="1">
              <a:lnSpc>
                <a:spcPct val="80000"/>
              </a:lnSpc>
              <a:defRPr/>
            </a:pPr>
            <a:r>
              <a:rPr lang="en-AU" smtClean="0"/>
              <a:t>block size </a:t>
            </a:r>
          </a:p>
          <a:p>
            <a:pPr eaLnBrk="1" hangingPunct="1">
              <a:lnSpc>
                <a:spcPct val="80000"/>
              </a:lnSpc>
              <a:defRPr/>
            </a:pPr>
            <a:r>
              <a:rPr lang="en-AU" smtClean="0"/>
              <a:t>key size </a:t>
            </a:r>
          </a:p>
          <a:p>
            <a:pPr eaLnBrk="1" hangingPunct="1">
              <a:lnSpc>
                <a:spcPct val="80000"/>
              </a:lnSpc>
              <a:defRPr/>
            </a:pPr>
            <a:r>
              <a:rPr lang="en-AU" smtClean="0"/>
              <a:t>number of rounds </a:t>
            </a:r>
          </a:p>
          <a:p>
            <a:pPr eaLnBrk="1" hangingPunct="1">
              <a:lnSpc>
                <a:spcPct val="80000"/>
              </a:lnSpc>
              <a:defRPr/>
            </a:pPr>
            <a:r>
              <a:rPr lang="en-AU" smtClean="0"/>
              <a:t>subkey generation algorithm</a:t>
            </a:r>
          </a:p>
          <a:p>
            <a:pPr eaLnBrk="1" hangingPunct="1">
              <a:lnSpc>
                <a:spcPct val="80000"/>
              </a:lnSpc>
              <a:defRPr/>
            </a:pPr>
            <a:r>
              <a:rPr lang="en-AU" smtClean="0"/>
              <a:t>round function </a:t>
            </a:r>
          </a:p>
          <a:p>
            <a:pPr eaLnBrk="1" hangingPunct="1">
              <a:lnSpc>
                <a:spcPct val="80000"/>
              </a:lnSpc>
              <a:defRPr/>
            </a:pPr>
            <a:r>
              <a:rPr lang="en-US" smtClean="0"/>
              <a:t>fast software en/decryption</a:t>
            </a:r>
          </a:p>
          <a:p>
            <a:pPr eaLnBrk="1" hangingPunct="1">
              <a:lnSpc>
                <a:spcPct val="80000"/>
              </a:lnSpc>
              <a:defRPr/>
            </a:pPr>
            <a:r>
              <a:rPr lang="en-US" smtClean="0"/>
              <a:t>ease of analysis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3530" y="76059"/>
            <a:ext cx="5463540" cy="276999"/>
          </a:xfrm>
        </p:spPr>
        <p:txBody>
          <a:bodyPr/>
          <a:lstStyle/>
          <a:p>
            <a:pPr eaLnBrk="1" hangingPunct="1">
              <a:defRPr/>
            </a:pPr>
            <a:r>
              <a:rPr lang="en-AU" smtClean="0"/>
              <a:t>Feistel Cipher Decryption</a:t>
            </a:r>
          </a:p>
        </p:txBody>
      </p:sp>
      <p:pic>
        <p:nvPicPr>
          <p:cNvPr id="12291" name="Picture 5"/>
          <p:cNvPicPr>
            <a:picLocks noChangeAspect="1" noChangeArrowheads="1"/>
          </p:cNvPicPr>
          <p:nvPr/>
        </p:nvPicPr>
        <p:blipFill>
          <a:blip r:embed="rId3" cstate="print"/>
          <a:srcRect/>
          <a:stretch>
            <a:fillRect/>
          </a:stretch>
        </p:blipFill>
        <p:spPr bwMode="auto">
          <a:xfrm>
            <a:off x="1669415" y="610056"/>
            <a:ext cx="2642187" cy="2812594"/>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3847" y="136906"/>
            <a:ext cx="5469255" cy="369332"/>
          </a:xfrm>
        </p:spPr>
        <p:txBody>
          <a:bodyPr/>
          <a:lstStyle/>
          <a:p>
            <a:pPr eaLnBrk="1" hangingPunct="1">
              <a:defRPr/>
            </a:pPr>
            <a:r>
              <a:rPr lang="en-AU" sz="2400" dirty="0" smtClean="0"/>
              <a:t>Data Encryption Standard (DES)</a:t>
            </a:r>
          </a:p>
        </p:txBody>
      </p:sp>
      <p:sp>
        <p:nvSpPr>
          <p:cNvPr id="62467" name="Rectangle 3"/>
          <p:cNvSpPr>
            <a:spLocks noGrp="1" noChangeArrowheads="1"/>
          </p:cNvSpPr>
          <p:nvPr>
            <p:ph idx="1"/>
          </p:nvPr>
        </p:nvSpPr>
        <p:spPr>
          <a:xfrm>
            <a:off x="303847" y="787209"/>
            <a:ext cx="5469255" cy="1745093"/>
          </a:xfrm>
        </p:spPr>
        <p:txBody>
          <a:bodyPr/>
          <a:lstStyle/>
          <a:p>
            <a:pPr eaLnBrk="1" hangingPunct="1">
              <a:lnSpc>
                <a:spcPct val="90000"/>
              </a:lnSpc>
              <a:defRPr/>
            </a:pPr>
            <a:r>
              <a:rPr lang="en-AU" smtClean="0"/>
              <a:t>most widely used block cipher in world </a:t>
            </a:r>
          </a:p>
          <a:p>
            <a:pPr eaLnBrk="1" hangingPunct="1">
              <a:lnSpc>
                <a:spcPct val="90000"/>
              </a:lnSpc>
              <a:defRPr/>
            </a:pPr>
            <a:r>
              <a:rPr lang="en-AU" smtClean="0"/>
              <a:t>adopted in 1977 by NBS (now NIST)</a:t>
            </a:r>
          </a:p>
          <a:p>
            <a:pPr lvl="1" eaLnBrk="1" hangingPunct="1">
              <a:lnSpc>
                <a:spcPct val="90000"/>
              </a:lnSpc>
              <a:defRPr/>
            </a:pPr>
            <a:r>
              <a:rPr lang="en-US" smtClean="0"/>
              <a:t>as FIPS PUB 46</a:t>
            </a:r>
            <a:endParaRPr lang="en-AU" smtClean="0"/>
          </a:p>
          <a:p>
            <a:pPr eaLnBrk="1" hangingPunct="1">
              <a:lnSpc>
                <a:spcPct val="90000"/>
              </a:lnSpc>
              <a:defRPr/>
            </a:pPr>
            <a:r>
              <a:rPr lang="en-US" smtClean="0"/>
              <a:t>encrypts 64-bit data using 56-bit key</a:t>
            </a:r>
          </a:p>
          <a:p>
            <a:pPr eaLnBrk="1" hangingPunct="1">
              <a:lnSpc>
                <a:spcPct val="90000"/>
              </a:lnSpc>
              <a:defRPr/>
            </a:pPr>
            <a:r>
              <a:rPr lang="en-US" smtClean="0"/>
              <a:t>has widespread use</a:t>
            </a:r>
          </a:p>
          <a:p>
            <a:pPr eaLnBrk="1" hangingPunct="1">
              <a:lnSpc>
                <a:spcPct val="90000"/>
              </a:lnSpc>
              <a:defRPr/>
            </a:pPr>
            <a:r>
              <a:rPr lang="en-US" smtClean="0"/>
              <a:t>has been considerable controversy over its security</a:t>
            </a:r>
            <a:endParaRPr lang="en-AU" smtClean="0"/>
          </a:p>
          <a:p>
            <a:pPr eaLnBrk="1" hangingPunct="1">
              <a:lnSpc>
                <a:spcPct val="90000"/>
              </a:lnSpc>
              <a:defRPr/>
            </a:pPr>
            <a:endParaRPr lang="en-AU"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3847" y="136906"/>
            <a:ext cx="5469255" cy="276999"/>
          </a:xfrm>
        </p:spPr>
        <p:txBody>
          <a:bodyPr/>
          <a:lstStyle/>
          <a:p>
            <a:pPr eaLnBrk="1" hangingPunct="1">
              <a:defRPr/>
            </a:pPr>
            <a:r>
              <a:rPr lang="en-US" smtClean="0"/>
              <a:t>DES History</a:t>
            </a:r>
            <a:endParaRPr lang="en-AU" smtClean="0"/>
          </a:p>
        </p:txBody>
      </p:sp>
      <p:sp>
        <p:nvSpPr>
          <p:cNvPr id="63491" name="Rectangle 3"/>
          <p:cNvSpPr>
            <a:spLocks noGrp="1" noChangeArrowheads="1"/>
          </p:cNvSpPr>
          <p:nvPr>
            <p:ph idx="1"/>
          </p:nvPr>
        </p:nvSpPr>
        <p:spPr/>
        <p:txBody>
          <a:bodyPr/>
          <a:lstStyle/>
          <a:p>
            <a:pPr eaLnBrk="1" hangingPunct="1">
              <a:lnSpc>
                <a:spcPct val="90000"/>
              </a:lnSpc>
              <a:defRPr/>
            </a:pPr>
            <a:r>
              <a:rPr lang="en-US" smtClean="0"/>
              <a:t>IBM developed Lucifer cipher</a:t>
            </a:r>
          </a:p>
          <a:p>
            <a:pPr lvl="1" eaLnBrk="1" hangingPunct="1">
              <a:lnSpc>
                <a:spcPct val="90000"/>
              </a:lnSpc>
              <a:defRPr/>
            </a:pPr>
            <a:r>
              <a:rPr lang="en-US" smtClean="0"/>
              <a:t>by team led by Feistel in late 60’s</a:t>
            </a:r>
          </a:p>
          <a:p>
            <a:pPr lvl="1" eaLnBrk="1" hangingPunct="1">
              <a:lnSpc>
                <a:spcPct val="90000"/>
              </a:lnSpc>
              <a:defRPr/>
            </a:pPr>
            <a:r>
              <a:rPr lang="en-US" smtClean="0"/>
              <a:t>used 64-bit data blocks with 128-bit key</a:t>
            </a:r>
          </a:p>
          <a:p>
            <a:pPr eaLnBrk="1" hangingPunct="1">
              <a:lnSpc>
                <a:spcPct val="90000"/>
              </a:lnSpc>
              <a:defRPr/>
            </a:pPr>
            <a:r>
              <a:rPr lang="en-US" smtClean="0"/>
              <a:t>then redeveloped as a commercial cipher with input from NSA and others</a:t>
            </a:r>
            <a:endParaRPr lang="en-AU" smtClean="0"/>
          </a:p>
          <a:p>
            <a:pPr eaLnBrk="1" hangingPunct="1">
              <a:lnSpc>
                <a:spcPct val="90000"/>
              </a:lnSpc>
              <a:defRPr/>
            </a:pPr>
            <a:r>
              <a:rPr lang="en-US" smtClean="0"/>
              <a:t>in 1973 NBS issued request for proposals for a national cipher standard</a:t>
            </a:r>
          </a:p>
          <a:p>
            <a:pPr eaLnBrk="1" hangingPunct="1">
              <a:lnSpc>
                <a:spcPct val="90000"/>
              </a:lnSpc>
              <a:defRPr/>
            </a:pPr>
            <a:r>
              <a:rPr lang="en-US" smtClean="0"/>
              <a:t>IBM submitted their revised Lucifer which was eventually accepted as the DES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3530" y="152118"/>
            <a:ext cx="5463540" cy="276999"/>
          </a:xfrm>
        </p:spPr>
        <p:txBody>
          <a:bodyPr/>
          <a:lstStyle/>
          <a:p>
            <a:pPr eaLnBrk="1" hangingPunct="1">
              <a:defRPr/>
            </a:pPr>
            <a:r>
              <a:rPr lang="en-AU" smtClean="0"/>
              <a:t>DES Design Controversy</a:t>
            </a:r>
          </a:p>
        </p:txBody>
      </p:sp>
      <p:sp>
        <p:nvSpPr>
          <p:cNvPr id="64515" name="Rectangle 3"/>
          <p:cNvSpPr>
            <a:spLocks noGrp="1" noChangeArrowheads="1"/>
          </p:cNvSpPr>
          <p:nvPr>
            <p:ph idx="1"/>
          </p:nvPr>
        </p:nvSpPr>
        <p:spPr>
          <a:xfrm>
            <a:off x="252942" y="798618"/>
            <a:ext cx="5463540" cy="2492990"/>
          </a:xfrm>
        </p:spPr>
        <p:txBody>
          <a:bodyPr/>
          <a:lstStyle/>
          <a:p>
            <a:pPr eaLnBrk="1" hangingPunct="1">
              <a:lnSpc>
                <a:spcPct val="90000"/>
              </a:lnSpc>
              <a:defRPr/>
            </a:pPr>
            <a:r>
              <a:rPr lang="en-AU" smtClean="0"/>
              <a:t>although DES standard is public</a:t>
            </a:r>
          </a:p>
          <a:p>
            <a:pPr eaLnBrk="1" hangingPunct="1">
              <a:lnSpc>
                <a:spcPct val="90000"/>
              </a:lnSpc>
              <a:defRPr/>
            </a:pPr>
            <a:r>
              <a:rPr lang="en-AU" smtClean="0"/>
              <a:t>was considerable controversy over design </a:t>
            </a:r>
          </a:p>
          <a:p>
            <a:pPr lvl="1" eaLnBrk="1" hangingPunct="1">
              <a:lnSpc>
                <a:spcPct val="90000"/>
              </a:lnSpc>
              <a:defRPr/>
            </a:pPr>
            <a:r>
              <a:rPr lang="en-AU" smtClean="0"/>
              <a:t>in choice of 56-bit key (vs Lucifer 128-bit)</a:t>
            </a:r>
          </a:p>
          <a:p>
            <a:pPr lvl="1" eaLnBrk="1" hangingPunct="1">
              <a:lnSpc>
                <a:spcPct val="90000"/>
              </a:lnSpc>
              <a:defRPr/>
            </a:pPr>
            <a:r>
              <a:rPr lang="en-AU" smtClean="0"/>
              <a:t>and because design criteria were classified </a:t>
            </a:r>
          </a:p>
          <a:p>
            <a:pPr eaLnBrk="1" hangingPunct="1">
              <a:lnSpc>
                <a:spcPct val="90000"/>
              </a:lnSpc>
              <a:defRPr/>
            </a:pPr>
            <a:r>
              <a:rPr lang="en-US" smtClean="0"/>
              <a:t>subsequent events and public analysis show in fact design was appropriate</a:t>
            </a:r>
          </a:p>
          <a:p>
            <a:pPr eaLnBrk="1" hangingPunct="1">
              <a:lnSpc>
                <a:spcPct val="90000"/>
              </a:lnSpc>
              <a:defRPr/>
            </a:pPr>
            <a:r>
              <a:rPr lang="en-US" smtClean="0"/>
              <a:t>use of DES has flourished</a:t>
            </a:r>
          </a:p>
          <a:p>
            <a:pPr lvl="1" eaLnBrk="1" hangingPunct="1">
              <a:lnSpc>
                <a:spcPct val="90000"/>
              </a:lnSpc>
              <a:defRPr/>
            </a:pPr>
            <a:r>
              <a:rPr lang="en-US" smtClean="0"/>
              <a:t>especially in financial applications</a:t>
            </a:r>
          </a:p>
          <a:p>
            <a:pPr lvl="1" eaLnBrk="1" hangingPunct="1">
              <a:lnSpc>
                <a:spcPct val="90000"/>
              </a:lnSpc>
              <a:defRPr/>
            </a:pPr>
            <a:r>
              <a:rPr lang="en-AU" smtClean="0"/>
              <a:t>still standardised for legacy application use</a:t>
            </a:r>
          </a:p>
          <a:p>
            <a:pPr eaLnBrk="1" hangingPunct="1">
              <a:lnSpc>
                <a:spcPct val="90000"/>
              </a:lnSpc>
              <a:defRPr/>
            </a:pPr>
            <a:endParaRPr lang="en-AU"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3847" y="136906"/>
            <a:ext cx="5469255" cy="276999"/>
          </a:xfrm>
        </p:spPr>
        <p:txBody>
          <a:bodyPr/>
          <a:lstStyle/>
          <a:p>
            <a:pPr eaLnBrk="1" hangingPunct="1">
              <a:defRPr/>
            </a:pPr>
            <a:r>
              <a:rPr lang="en-US" smtClean="0"/>
              <a:t>DES Encryption Overview</a:t>
            </a:r>
            <a:endParaRPr lang="en-AU" smtClean="0"/>
          </a:p>
        </p:txBody>
      </p:sp>
      <p:pic>
        <p:nvPicPr>
          <p:cNvPr id="16387" name="Picture 5"/>
          <p:cNvPicPr>
            <a:picLocks noChangeAspect="1" noChangeArrowheads="1"/>
          </p:cNvPicPr>
          <p:nvPr/>
        </p:nvPicPr>
        <p:blipFill>
          <a:blip r:embed="rId3" cstate="print"/>
          <a:srcRect/>
          <a:stretch>
            <a:fillRect/>
          </a:stretch>
        </p:blipFill>
        <p:spPr bwMode="auto">
          <a:xfrm>
            <a:off x="1618827" y="684530"/>
            <a:ext cx="2881427" cy="2606602"/>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3847" y="136906"/>
            <a:ext cx="5469255" cy="276999"/>
          </a:xfrm>
        </p:spPr>
        <p:txBody>
          <a:bodyPr/>
          <a:lstStyle/>
          <a:p>
            <a:pPr eaLnBrk="1" hangingPunct="1">
              <a:defRPr/>
            </a:pPr>
            <a:r>
              <a:rPr lang="en-AU" smtClean="0"/>
              <a:t>Initial Permutation IP</a:t>
            </a:r>
          </a:p>
        </p:txBody>
      </p:sp>
      <p:sp>
        <p:nvSpPr>
          <p:cNvPr id="68611" name="Rectangle 3"/>
          <p:cNvSpPr>
            <a:spLocks noGrp="1" noChangeArrowheads="1"/>
          </p:cNvSpPr>
          <p:nvPr>
            <p:ph idx="1"/>
          </p:nvPr>
        </p:nvSpPr>
        <p:spPr>
          <a:xfrm>
            <a:off x="303847" y="787209"/>
            <a:ext cx="5469255" cy="2000548"/>
          </a:xfrm>
        </p:spPr>
        <p:txBody>
          <a:bodyPr/>
          <a:lstStyle/>
          <a:p>
            <a:pPr eaLnBrk="1" hangingPunct="1">
              <a:defRPr/>
            </a:pPr>
            <a:r>
              <a:rPr lang="en-AU" dirty="0" smtClean="0"/>
              <a:t>first step of the data computation </a:t>
            </a:r>
          </a:p>
          <a:p>
            <a:pPr eaLnBrk="1" hangingPunct="1">
              <a:defRPr/>
            </a:pPr>
            <a:r>
              <a:rPr lang="en-AU" dirty="0" smtClean="0"/>
              <a:t>IP reorders the input data bits </a:t>
            </a:r>
          </a:p>
          <a:p>
            <a:pPr eaLnBrk="1" hangingPunct="1">
              <a:defRPr/>
            </a:pPr>
            <a:r>
              <a:rPr lang="en-AU" dirty="0" smtClean="0"/>
              <a:t>even bits to LH half, odd bits to RH half </a:t>
            </a:r>
          </a:p>
          <a:p>
            <a:pPr eaLnBrk="1" hangingPunct="1">
              <a:defRPr/>
            </a:pPr>
            <a:r>
              <a:rPr lang="en-AU" dirty="0" smtClean="0"/>
              <a:t>quite regular in structure (easy in h/w)</a:t>
            </a:r>
          </a:p>
          <a:p>
            <a:pPr eaLnBrk="1" hangingPunct="1">
              <a:defRPr/>
            </a:pPr>
            <a:r>
              <a:rPr lang="en-AU" dirty="0" smtClean="0"/>
              <a:t>example:</a:t>
            </a:r>
          </a:p>
          <a:p>
            <a:pPr eaLnBrk="1" hangingPunct="1">
              <a:buFont typeface="Wingdings" pitchFamily="2" charset="2"/>
              <a:buNone/>
              <a:defRPr/>
            </a:pPr>
            <a:r>
              <a:rPr lang="en-AU" sz="1200" dirty="0" smtClean="0">
                <a:latin typeface="Courier New" pitchFamily="49" charset="0"/>
              </a:rPr>
              <a:t>	</a:t>
            </a:r>
          </a:p>
          <a:p>
            <a:pPr eaLnBrk="1" hangingPunct="1">
              <a:buFont typeface="Wingdings" pitchFamily="2" charset="2"/>
              <a:buNone/>
              <a:defRPr/>
            </a:pPr>
            <a:r>
              <a:rPr lang="en-AU" sz="1400" dirty="0" smtClean="0">
                <a:latin typeface="Courier New" pitchFamily="49" charset="0"/>
              </a:rPr>
              <a:t>	IP(675a6967 5e5a6b5a) = (ffb2194d 004df6fb)</a:t>
            </a:r>
            <a:r>
              <a:rPr lang="en-AU" sz="1400"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3847" y="136906"/>
            <a:ext cx="5469255" cy="276999"/>
          </a:xfrm>
        </p:spPr>
        <p:txBody>
          <a:bodyPr/>
          <a:lstStyle/>
          <a:p>
            <a:pPr eaLnBrk="1" hangingPunct="1">
              <a:defRPr/>
            </a:pPr>
            <a:r>
              <a:rPr lang="en-US" smtClean="0"/>
              <a:t>DES Round Structure</a:t>
            </a:r>
            <a:endParaRPr lang="en-AU" smtClean="0"/>
          </a:p>
        </p:txBody>
      </p:sp>
      <p:sp>
        <p:nvSpPr>
          <p:cNvPr id="70659" name="Rectangle 3"/>
          <p:cNvSpPr>
            <a:spLocks noGrp="1" noChangeArrowheads="1"/>
          </p:cNvSpPr>
          <p:nvPr>
            <p:ph idx="1"/>
          </p:nvPr>
        </p:nvSpPr>
        <p:spPr/>
        <p:txBody>
          <a:bodyPr/>
          <a:lstStyle/>
          <a:p>
            <a:pPr eaLnBrk="1" hangingPunct="1">
              <a:lnSpc>
                <a:spcPct val="90000"/>
              </a:lnSpc>
              <a:defRPr/>
            </a:pPr>
            <a:r>
              <a:rPr lang="en-US" smtClean="0"/>
              <a:t>uses two 32-bit L &amp; R halves</a:t>
            </a:r>
          </a:p>
          <a:p>
            <a:pPr eaLnBrk="1" hangingPunct="1">
              <a:lnSpc>
                <a:spcPct val="90000"/>
              </a:lnSpc>
              <a:defRPr/>
            </a:pPr>
            <a:r>
              <a:rPr lang="en-AU" smtClean="0"/>
              <a:t>as for any Feistel cipher can describe as:</a:t>
            </a:r>
          </a:p>
          <a:p>
            <a:pPr lvl="1" eaLnBrk="1" hangingPunct="1">
              <a:lnSpc>
                <a:spcPct val="90000"/>
              </a:lnSpc>
              <a:buFont typeface="Wingdings" pitchFamily="2" charset="2"/>
              <a:buNone/>
              <a:defRPr/>
            </a:pPr>
            <a:r>
              <a:rPr lang="en-AU" i="1" smtClean="0"/>
              <a:t>L</a:t>
            </a:r>
            <a:r>
              <a:rPr lang="en-AU" i="1" baseline="-25000" smtClean="0"/>
              <a:t>i</a:t>
            </a:r>
            <a:r>
              <a:rPr lang="en-AU" i="1" smtClean="0"/>
              <a:t> </a:t>
            </a:r>
            <a:r>
              <a:rPr lang="en-AU" smtClean="0"/>
              <a:t>= </a:t>
            </a:r>
            <a:r>
              <a:rPr lang="en-AU" i="1" smtClean="0"/>
              <a:t>R</a:t>
            </a:r>
            <a:r>
              <a:rPr lang="en-AU" i="1" baseline="-25000" smtClean="0"/>
              <a:t>i</a:t>
            </a:r>
            <a:r>
              <a:rPr lang="en-AU" baseline="-25000" smtClean="0"/>
              <a:t>–1</a:t>
            </a:r>
          </a:p>
          <a:p>
            <a:pPr lvl="1" eaLnBrk="1" hangingPunct="1">
              <a:lnSpc>
                <a:spcPct val="90000"/>
              </a:lnSpc>
              <a:buFont typeface="Wingdings" pitchFamily="2" charset="2"/>
              <a:buNone/>
              <a:defRPr/>
            </a:pPr>
            <a:r>
              <a:rPr lang="en-AU" i="1" smtClean="0"/>
              <a:t>R</a:t>
            </a:r>
            <a:r>
              <a:rPr lang="en-AU" i="1" baseline="-25000" smtClean="0"/>
              <a:t>i</a:t>
            </a:r>
            <a:r>
              <a:rPr lang="en-AU" i="1" smtClean="0"/>
              <a:t> </a:t>
            </a:r>
            <a:r>
              <a:rPr lang="en-AU" smtClean="0"/>
              <a:t>= </a:t>
            </a:r>
            <a:r>
              <a:rPr lang="en-AU" i="1" smtClean="0"/>
              <a:t>L</a:t>
            </a:r>
            <a:r>
              <a:rPr lang="en-AU" i="1" baseline="-25000" smtClean="0"/>
              <a:t>i</a:t>
            </a:r>
            <a:r>
              <a:rPr lang="en-AU" baseline="-25000" smtClean="0"/>
              <a:t>–1</a:t>
            </a:r>
            <a:r>
              <a:rPr lang="en-AU" smtClean="0"/>
              <a:t> </a:t>
            </a:r>
            <a:r>
              <a:rPr lang="en-AU" smtClean="0">
                <a:sym typeface="Symbol" pitchFamily="18" charset="2"/>
              </a:rPr>
              <a:t></a:t>
            </a:r>
            <a:r>
              <a:rPr lang="en-AU" smtClean="0"/>
              <a:t> F(</a:t>
            </a:r>
            <a:r>
              <a:rPr lang="en-AU" i="1" smtClean="0"/>
              <a:t>R</a:t>
            </a:r>
            <a:r>
              <a:rPr lang="en-AU" i="1" baseline="-25000" smtClean="0"/>
              <a:t>i</a:t>
            </a:r>
            <a:r>
              <a:rPr lang="en-AU" baseline="-25000" smtClean="0"/>
              <a:t>–1</a:t>
            </a:r>
            <a:r>
              <a:rPr lang="en-AU" smtClean="0"/>
              <a:t>, </a:t>
            </a:r>
            <a:r>
              <a:rPr lang="en-AU" i="1" smtClean="0"/>
              <a:t>K</a:t>
            </a:r>
            <a:r>
              <a:rPr lang="en-AU" i="1" baseline="-25000" smtClean="0"/>
              <a:t>i</a:t>
            </a:r>
            <a:r>
              <a:rPr lang="en-AU" smtClean="0"/>
              <a:t>)</a:t>
            </a:r>
          </a:p>
          <a:p>
            <a:pPr eaLnBrk="1" hangingPunct="1">
              <a:lnSpc>
                <a:spcPct val="90000"/>
              </a:lnSpc>
              <a:defRPr/>
            </a:pPr>
            <a:r>
              <a:rPr lang="en-US" smtClean="0"/>
              <a:t>F takes 32-bit R half and 48-bit subkey:</a:t>
            </a:r>
          </a:p>
          <a:p>
            <a:pPr lvl="1" eaLnBrk="1" hangingPunct="1">
              <a:lnSpc>
                <a:spcPct val="90000"/>
              </a:lnSpc>
              <a:defRPr/>
            </a:pPr>
            <a:r>
              <a:rPr lang="en-US" smtClean="0"/>
              <a:t>expands R to 48-bits using perm E</a:t>
            </a:r>
          </a:p>
          <a:p>
            <a:pPr lvl="1" eaLnBrk="1" hangingPunct="1">
              <a:lnSpc>
                <a:spcPct val="90000"/>
              </a:lnSpc>
              <a:defRPr/>
            </a:pPr>
            <a:r>
              <a:rPr lang="en-US" smtClean="0"/>
              <a:t>adds to subkey using XOR</a:t>
            </a:r>
          </a:p>
          <a:p>
            <a:pPr lvl="1" eaLnBrk="1" hangingPunct="1">
              <a:lnSpc>
                <a:spcPct val="90000"/>
              </a:lnSpc>
              <a:defRPr/>
            </a:pPr>
            <a:r>
              <a:rPr lang="en-US" smtClean="0"/>
              <a:t>passes through 8 S-boxes to get 32-bit result</a:t>
            </a:r>
          </a:p>
          <a:p>
            <a:pPr lvl="1" eaLnBrk="1" hangingPunct="1">
              <a:lnSpc>
                <a:spcPct val="90000"/>
              </a:lnSpc>
              <a:defRPr/>
            </a:pPr>
            <a:r>
              <a:rPr lang="en-US" smtClean="0"/>
              <a:t>finally permutes using 32-bit perm P</a:t>
            </a:r>
            <a:endParaRPr lang="en-AU"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3847" y="136906"/>
            <a:ext cx="5469255" cy="276999"/>
          </a:xfrm>
        </p:spPr>
        <p:txBody>
          <a:bodyPr/>
          <a:lstStyle/>
          <a:p>
            <a:pPr eaLnBrk="1" hangingPunct="1">
              <a:defRPr/>
            </a:pPr>
            <a:r>
              <a:rPr lang="en-US" smtClean="0"/>
              <a:t>DES Round Structure</a:t>
            </a:r>
            <a:endParaRPr lang="en-AU" smtClean="0"/>
          </a:p>
        </p:txBody>
      </p:sp>
      <p:pic>
        <p:nvPicPr>
          <p:cNvPr id="19459" name="Picture 5"/>
          <p:cNvPicPr>
            <a:picLocks noChangeAspect="1" noChangeArrowheads="1"/>
          </p:cNvPicPr>
          <p:nvPr/>
        </p:nvPicPr>
        <p:blipFill>
          <a:blip r:embed="rId3"/>
          <a:srcRect/>
          <a:stretch>
            <a:fillRect/>
          </a:stretch>
        </p:blipFill>
        <p:spPr bwMode="auto">
          <a:xfrm>
            <a:off x="809413" y="836648"/>
            <a:ext cx="4376945" cy="235228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3847" y="136906"/>
            <a:ext cx="5469255" cy="276999"/>
          </a:xfrm>
        </p:spPr>
        <p:txBody>
          <a:bodyPr/>
          <a:lstStyle/>
          <a:p>
            <a:pPr eaLnBrk="1" hangingPunct="1">
              <a:defRPr/>
            </a:pPr>
            <a:r>
              <a:rPr lang="en-AU" smtClean="0"/>
              <a:t>Substitution Boxes S</a:t>
            </a:r>
          </a:p>
        </p:txBody>
      </p:sp>
      <p:sp>
        <p:nvSpPr>
          <p:cNvPr id="72707" name="Rectangle 3"/>
          <p:cNvSpPr>
            <a:spLocks noGrp="1" noChangeArrowheads="1"/>
          </p:cNvSpPr>
          <p:nvPr>
            <p:ph idx="1"/>
          </p:nvPr>
        </p:nvSpPr>
        <p:spPr>
          <a:xfrm>
            <a:off x="303847" y="787209"/>
            <a:ext cx="5469255" cy="2188291"/>
          </a:xfrm>
        </p:spPr>
        <p:txBody>
          <a:bodyPr/>
          <a:lstStyle/>
          <a:p>
            <a:pPr eaLnBrk="1" hangingPunct="1">
              <a:lnSpc>
                <a:spcPct val="90000"/>
              </a:lnSpc>
              <a:defRPr/>
            </a:pPr>
            <a:r>
              <a:rPr lang="en-AU" dirty="0" smtClean="0"/>
              <a:t>have eight S-boxes which map 6 to 4 bits </a:t>
            </a:r>
          </a:p>
          <a:p>
            <a:pPr eaLnBrk="1" hangingPunct="1">
              <a:lnSpc>
                <a:spcPct val="90000"/>
              </a:lnSpc>
              <a:defRPr/>
            </a:pPr>
            <a:r>
              <a:rPr lang="en-AU" dirty="0" smtClean="0"/>
              <a:t>each S-box is actually 4 little 4 bit boxes </a:t>
            </a:r>
          </a:p>
          <a:p>
            <a:pPr lvl="1" eaLnBrk="1" hangingPunct="1">
              <a:lnSpc>
                <a:spcPct val="90000"/>
              </a:lnSpc>
              <a:defRPr/>
            </a:pPr>
            <a:r>
              <a:rPr lang="en-AU" dirty="0" smtClean="0"/>
              <a:t>outer bits 1 &amp; 6 (</a:t>
            </a:r>
            <a:r>
              <a:rPr lang="en-AU" b="1" dirty="0" smtClean="0"/>
              <a:t>row</a:t>
            </a:r>
            <a:r>
              <a:rPr lang="en-AU" dirty="0" smtClean="0"/>
              <a:t> bits) select one row of 4 </a:t>
            </a:r>
          </a:p>
          <a:p>
            <a:pPr lvl="1" eaLnBrk="1" hangingPunct="1">
              <a:lnSpc>
                <a:spcPct val="90000"/>
              </a:lnSpc>
              <a:defRPr/>
            </a:pPr>
            <a:r>
              <a:rPr lang="en-AU" dirty="0" smtClean="0"/>
              <a:t>inner bits 2-5 (</a:t>
            </a:r>
            <a:r>
              <a:rPr lang="en-AU" b="1" dirty="0" err="1" smtClean="0"/>
              <a:t>col</a:t>
            </a:r>
            <a:r>
              <a:rPr lang="en-AU" dirty="0" smtClean="0"/>
              <a:t> bits) are substituted </a:t>
            </a:r>
          </a:p>
          <a:p>
            <a:pPr lvl="1" eaLnBrk="1" hangingPunct="1">
              <a:lnSpc>
                <a:spcPct val="90000"/>
              </a:lnSpc>
              <a:defRPr/>
            </a:pPr>
            <a:r>
              <a:rPr lang="en-AU" dirty="0" smtClean="0"/>
              <a:t>result is 8 lots of 4 bits, or 32 bits</a:t>
            </a:r>
          </a:p>
          <a:p>
            <a:pPr eaLnBrk="1" hangingPunct="1">
              <a:lnSpc>
                <a:spcPct val="90000"/>
              </a:lnSpc>
              <a:defRPr/>
            </a:pPr>
            <a:r>
              <a:rPr lang="en-US" dirty="0" smtClean="0"/>
              <a:t>row selection depends on both data &amp; key</a:t>
            </a:r>
          </a:p>
          <a:p>
            <a:pPr lvl="1" eaLnBrk="1" hangingPunct="1">
              <a:lnSpc>
                <a:spcPct val="90000"/>
              </a:lnSpc>
              <a:defRPr/>
            </a:pPr>
            <a:r>
              <a:rPr lang="en-US" dirty="0" smtClean="0"/>
              <a:t>feature known as autoclaving (</a:t>
            </a:r>
            <a:r>
              <a:rPr lang="en-US" dirty="0" err="1" smtClean="0"/>
              <a:t>autokeying</a:t>
            </a:r>
            <a:r>
              <a:rPr lang="en-US" dirty="0" smtClean="0"/>
              <a:t>)</a:t>
            </a:r>
            <a:endParaRPr lang="en-AU" dirty="0" smtClean="0"/>
          </a:p>
          <a:p>
            <a:pPr eaLnBrk="1" hangingPunct="1">
              <a:lnSpc>
                <a:spcPct val="90000"/>
              </a:lnSpc>
              <a:defRPr/>
            </a:pPr>
            <a:r>
              <a:rPr lang="en-AU" dirty="0" smtClean="0"/>
              <a:t>example:</a:t>
            </a:r>
          </a:p>
          <a:p>
            <a:pPr lvl="1" eaLnBrk="1" hangingPunct="1">
              <a:lnSpc>
                <a:spcPct val="90000"/>
              </a:lnSpc>
              <a:defRPr/>
            </a:pPr>
            <a:r>
              <a:rPr lang="en-AU" sz="1400" dirty="0" smtClean="0">
                <a:latin typeface="Courier New" pitchFamily="49" charset="0"/>
              </a:rPr>
              <a:t>S(18 09 12 3d 11 17 38 39) = 5fd25e03</a:t>
            </a:r>
            <a:r>
              <a:rPr lang="en-AU" sz="1400" dirty="0" smtClean="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3847" y="136906"/>
            <a:ext cx="5469255" cy="276999"/>
          </a:xfrm>
        </p:spPr>
        <p:txBody>
          <a:bodyPr/>
          <a:lstStyle/>
          <a:p>
            <a:pPr eaLnBrk="1" hangingPunct="1">
              <a:defRPr/>
            </a:pPr>
            <a:r>
              <a:rPr lang="en-AU" smtClean="0"/>
              <a:t>DES Key Schedule</a:t>
            </a:r>
          </a:p>
        </p:txBody>
      </p:sp>
      <p:sp>
        <p:nvSpPr>
          <p:cNvPr id="76803" name="Rectangle 3"/>
          <p:cNvSpPr>
            <a:spLocks noGrp="1" noChangeArrowheads="1"/>
          </p:cNvSpPr>
          <p:nvPr>
            <p:ph idx="1"/>
          </p:nvPr>
        </p:nvSpPr>
        <p:spPr>
          <a:xfrm>
            <a:off x="303847" y="787209"/>
            <a:ext cx="5469255" cy="2492990"/>
          </a:xfrm>
        </p:spPr>
        <p:txBody>
          <a:bodyPr/>
          <a:lstStyle/>
          <a:p>
            <a:pPr eaLnBrk="1" hangingPunct="1">
              <a:defRPr/>
            </a:pPr>
            <a:r>
              <a:rPr lang="en-AU" smtClean="0"/>
              <a:t>forms subkeys used in each round</a:t>
            </a:r>
          </a:p>
          <a:p>
            <a:pPr lvl="1" eaLnBrk="1" hangingPunct="1">
              <a:defRPr/>
            </a:pPr>
            <a:r>
              <a:rPr lang="en-AU" smtClean="0"/>
              <a:t>initial permutation of the key (PC1) which selects 56-bits in two 28-bit halves </a:t>
            </a:r>
          </a:p>
          <a:p>
            <a:pPr lvl="1" eaLnBrk="1" hangingPunct="1">
              <a:defRPr/>
            </a:pPr>
            <a:r>
              <a:rPr lang="en-AU" smtClean="0"/>
              <a:t>16 stages consisting of: </a:t>
            </a:r>
          </a:p>
          <a:p>
            <a:pPr lvl="2" eaLnBrk="1" hangingPunct="1">
              <a:defRPr/>
            </a:pPr>
            <a:r>
              <a:rPr lang="en-AU" smtClean="0"/>
              <a:t>rotating </a:t>
            </a:r>
            <a:r>
              <a:rPr lang="en-AU" b="1" smtClean="0"/>
              <a:t>each half</a:t>
            </a:r>
            <a:r>
              <a:rPr lang="en-AU" smtClean="0"/>
              <a:t> separately either 1 or 2 places depending on the </a:t>
            </a:r>
            <a:r>
              <a:rPr lang="en-AU" b="1" smtClean="0"/>
              <a:t>key rotation schedule</a:t>
            </a:r>
            <a:r>
              <a:rPr lang="en-AU" smtClean="0"/>
              <a:t> K</a:t>
            </a:r>
          </a:p>
          <a:p>
            <a:pPr lvl="2" eaLnBrk="1" hangingPunct="1">
              <a:defRPr/>
            </a:pPr>
            <a:r>
              <a:rPr lang="en-AU" smtClean="0"/>
              <a:t>selecting 24-bits from each half &amp; permuting them by PC2 for use in round function F </a:t>
            </a:r>
          </a:p>
          <a:p>
            <a:pPr eaLnBrk="1" hangingPunct="1">
              <a:defRPr/>
            </a:pPr>
            <a:r>
              <a:rPr lang="en-AU" smtClean="0"/>
              <a:t>note practical use issues in h/w vs s/w</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3847" y="136906"/>
            <a:ext cx="5469255" cy="276999"/>
          </a:xfrm>
        </p:spPr>
        <p:txBody>
          <a:bodyPr/>
          <a:lstStyle/>
          <a:p>
            <a:pPr eaLnBrk="1" hangingPunct="1">
              <a:defRPr/>
            </a:pPr>
            <a:r>
              <a:rPr lang="en-AU" smtClean="0"/>
              <a:t>DES Decryption</a:t>
            </a:r>
          </a:p>
        </p:txBody>
      </p:sp>
      <p:sp>
        <p:nvSpPr>
          <p:cNvPr id="78851" name="Rectangle 3"/>
          <p:cNvSpPr>
            <a:spLocks noGrp="1" noChangeArrowheads="1"/>
          </p:cNvSpPr>
          <p:nvPr>
            <p:ph idx="1"/>
          </p:nvPr>
        </p:nvSpPr>
        <p:spPr>
          <a:xfrm>
            <a:off x="303847" y="787209"/>
            <a:ext cx="5469255" cy="2077492"/>
          </a:xfrm>
        </p:spPr>
        <p:txBody>
          <a:bodyPr/>
          <a:lstStyle/>
          <a:p>
            <a:pPr eaLnBrk="1" hangingPunct="1">
              <a:defRPr/>
            </a:pPr>
            <a:r>
              <a:rPr lang="en-AU" sz="1700" dirty="0" smtClean="0"/>
              <a:t>decrypt must unwind steps of data computation </a:t>
            </a:r>
          </a:p>
          <a:p>
            <a:pPr eaLnBrk="1" hangingPunct="1">
              <a:defRPr/>
            </a:pPr>
            <a:r>
              <a:rPr lang="en-AU" sz="1700" dirty="0" smtClean="0"/>
              <a:t>with Feistel design, do encryption steps again  using </a:t>
            </a:r>
            <a:r>
              <a:rPr lang="en-AU" sz="1700" dirty="0" err="1" smtClean="0"/>
              <a:t>subkeys</a:t>
            </a:r>
            <a:r>
              <a:rPr lang="en-AU" sz="1700" dirty="0" smtClean="0"/>
              <a:t> in reverse order (SK16 … SK1)</a:t>
            </a:r>
          </a:p>
          <a:p>
            <a:pPr lvl="1" eaLnBrk="1" hangingPunct="1">
              <a:defRPr/>
            </a:pPr>
            <a:r>
              <a:rPr lang="en-AU" sz="1400" dirty="0" smtClean="0"/>
              <a:t>IP undoes final FP step of encryption </a:t>
            </a:r>
          </a:p>
          <a:p>
            <a:pPr lvl="1" eaLnBrk="1" hangingPunct="1">
              <a:defRPr/>
            </a:pPr>
            <a:r>
              <a:rPr lang="en-AU" sz="1400" dirty="0" smtClean="0"/>
              <a:t>1st round with SK16 undoes 16th encrypt round</a:t>
            </a:r>
          </a:p>
          <a:p>
            <a:pPr lvl="1" eaLnBrk="1" hangingPunct="1">
              <a:defRPr/>
            </a:pPr>
            <a:r>
              <a:rPr lang="en-US" sz="1400" dirty="0" smtClean="0"/>
              <a:t>….</a:t>
            </a:r>
            <a:endParaRPr lang="en-AU" sz="1400" dirty="0" smtClean="0"/>
          </a:p>
          <a:p>
            <a:pPr lvl="1" eaLnBrk="1" hangingPunct="1">
              <a:defRPr/>
            </a:pPr>
            <a:r>
              <a:rPr lang="en-AU" sz="1400" dirty="0" smtClean="0"/>
              <a:t>16th round with SK1 undoes 1st encrypt round </a:t>
            </a:r>
          </a:p>
          <a:p>
            <a:pPr lvl="1" eaLnBrk="1" hangingPunct="1">
              <a:defRPr/>
            </a:pPr>
            <a:r>
              <a:rPr lang="en-AU" sz="1400" dirty="0" smtClean="0"/>
              <a:t>then final FP undoes initial encryption IP </a:t>
            </a:r>
          </a:p>
          <a:p>
            <a:pPr lvl="1" eaLnBrk="1" hangingPunct="1">
              <a:defRPr/>
            </a:pPr>
            <a:r>
              <a:rPr lang="en-AU" sz="1400" dirty="0" smtClean="0"/>
              <a:t>thus recovering original data value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3847" y="136906"/>
            <a:ext cx="5469255" cy="276999"/>
          </a:xfrm>
        </p:spPr>
        <p:txBody>
          <a:bodyPr/>
          <a:lstStyle/>
          <a:p>
            <a:pPr eaLnBrk="1" hangingPunct="1">
              <a:defRPr/>
            </a:pPr>
            <a:r>
              <a:rPr lang="en-AU" smtClean="0"/>
              <a:t>Avalanche Effect </a:t>
            </a:r>
          </a:p>
        </p:txBody>
      </p:sp>
      <p:sp>
        <p:nvSpPr>
          <p:cNvPr id="79875" name="Rectangle 3"/>
          <p:cNvSpPr>
            <a:spLocks noGrp="1" noChangeArrowheads="1"/>
          </p:cNvSpPr>
          <p:nvPr>
            <p:ph idx="1"/>
          </p:nvPr>
        </p:nvSpPr>
        <p:spPr>
          <a:xfrm>
            <a:off x="303847" y="787209"/>
            <a:ext cx="5469255" cy="1661993"/>
          </a:xfrm>
        </p:spPr>
        <p:txBody>
          <a:bodyPr/>
          <a:lstStyle/>
          <a:p>
            <a:pPr eaLnBrk="1" hangingPunct="1">
              <a:defRPr/>
            </a:pPr>
            <a:r>
              <a:rPr lang="en-US" smtClean="0"/>
              <a:t>key desirable property of encryption alg</a:t>
            </a:r>
          </a:p>
          <a:p>
            <a:pPr eaLnBrk="1" hangingPunct="1">
              <a:defRPr/>
            </a:pPr>
            <a:r>
              <a:rPr lang="en-AU" smtClean="0"/>
              <a:t>where a change of </a:t>
            </a:r>
            <a:r>
              <a:rPr lang="en-AU" b="1" smtClean="0"/>
              <a:t>one </a:t>
            </a:r>
            <a:r>
              <a:rPr lang="en-AU" smtClean="0"/>
              <a:t>input or key bit results in changing approx </a:t>
            </a:r>
            <a:r>
              <a:rPr lang="en-AU" b="1" smtClean="0"/>
              <a:t>half</a:t>
            </a:r>
            <a:r>
              <a:rPr lang="en-AU" smtClean="0"/>
              <a:t> output bits</a:t>
            </a:r>
          </a:p>
          <a:p>
            <a:pPr eaLnBrk="1" hangingPunct="1">
              <a:defRPr/>
            </a:pPr>
            <a:r>
              <a:rPr lang="en-US" smtClean="0"/>
              <a:t>making attempts to “home-in” by guessing keys impossible</a:t>
            </a:r>
          </a:p>
          <a:p>
            <a:pPr eaLnBrk="1" hangingPunct="1">
              <a:defRPr/>
            </a:pPr>
            <a:r>
              <a:rPr lang="en-US" smtClean="0"/>
              <a:t>DES exhibits strong avalanche</a:t>
            </a:r>
            <a:endParaRPr lang="en-AU"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3847" y="136906"/>
            <a:ext cx="5469255" cy="276999"/>
          </a:xfrm>
        </p:spPr>
        <p:txBody>
          <a:bodyPr/>
          <a:lstStyle/>
          <a:p>
            <a:pPr eaLnBrk="1" hangingPunct="1">
              <a:defRPr/>
            </a:pPr>
            <a:r>
              <a:rPr lang="en-US" smtClean="0"/>
              <a:t>Strength of DES – Key Size</a:t>
            </a:r>
            <a:endParaRPr lang="en-AU" smtClean="0"/>
          </a:p>
        </p:txBody>
      </p:sp>
      <p:sp>
        <p:nvSpPr>
          <p:cNvPr id="80899" name="Rectangle 3"/>
          <p:cNvSpPr>
            <a:spLocks noGrp="1" noChangeArrowheads="1"/>
          </p:cNvSpPr>
          <p:nvPr>
            <p:ph idx="1"/>
          </p:nvPr>
        </p:nvSpPr>
        <p:spPr/>
        <p:txBody>
          <a:bodyPr/>
          <a:lstStyle/>
          <a:p>
            <a:pPr eaLnBrk="1" hangingPunct="1">
              <a:defRPr/>
            </a:pPr>
            <a:r>
              <a:rPr lang="en-US" smtClean="0"/>
              <a:t>56-bit keys have 2</a:t>
            </a:r>
            <a:r>
              <a:rPr lang="en-US" baseline="30000" smtClean="0"/>
              <a:t>56</a:t>
            </a:r>
            <a:r>
              <a:rPr lang="en-US" smtClean="0"/>
              <a:t> = 7.2 x 10</a:t>
            </a:r>
            <a:r>
              <a:rPr lang="en-US" baseline="30000" smtClean="0"/>
              <a:t>16</a:t>
            </a:r>
            <a:r>
              <a:rPr lang="en-US" smtClean="0"/>
              <a:t> values</a:t>
            </a:r>
          </a:p>
          <a:p>
            <a:pPr eaLnBrk="1" hangingPunct="1">
              <a:defRPr/>
            </a:pPr>
            <a:r>
              <a:rPr lang="en-US" smtClean="0"/>
              <a:t>brute force search looks hard</a:t>
            </a:r>
          </a:p>
          <a:p>
            <a:pPr eaLnBrk="1" hangingPunct="1">
              <a:defRPr/>
            </a:pPr>
            <a:r>
              <a:rPr lang="en-US" smtClean="0"/>
              <a:t>recent advances have shown is possible</a:t>
            </a:r>
          </a:p>
          <a:p>
            <a:pPr lvl="1" eaLnBrk="1" hangingPunct="1">
              <a:defRPr/>
            </a:pPr>
            <a:r>
              <a:rPr lang="en-AU" smtClean="0"/>
              <a:t>in 1997 on Internet in a few months </a:t>
            </a:r>
          </a:p>
          <a:p>
            <a:pPr lvl="1" eaLnBrk="1" hangingPunct="1">
              <a:defRPr/>
            </a:pPr>
            <a:r>
              <a:rPr lang="en-AU" smtClean="0"/>
              <a:t>in 1998 on dedicated h/w (EFF) in a few days </a:t>
            </a:r>
          </a:p>
          <a:p>
            <a:pPr lvl="1" eaLnBrk="1" hangingPunct="1">
              <a:defRPr/>
            </a:pPr>
            <a:r>
              <a:rPr lang="en-AU" smtClean="0"/>
              <a:t>in 1999 above combined in 22hrs!</a:t>
            </a:r>
          </a:p>
          <a:p>
            <a:pPr eaLnBrk="1" hangingPunct="1">
              <a:defRPr/>
            </a:pPr>
            <a:r>
              <a:rPr lang="en-US" smtClean="0"/>
              <a:t>still must be able to recognize plaintext</a:t>
            </a:r>
          </a:p>
          <a:p>
            <a:pPr eaLnBrk="1" hangingPunct="1">
              <a:defRPr/>
            </a:pPr>
            <a:r>
              <a:rPr lang="en-US" smtClean="0"/>
              <a:t>must now consider alternatives to DES</a:t>
            </a:r>
            <a:endParaRPr lang="en-AU"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3847" y="136906"/>
            <a:ext cx="5469255" cy="369332"/>
          </a:xfrm>
        </p:spPr>
        <p:txBody>
          <a:bodyPr/>
          <a:lstStyle/>
          <a:p>
            <a:pPr eaLnBrk="1" hangingPunct="1">
              <a:defRPr/>
            </a:pPr>
            <a:r>
              <a:rPr lang="en-US" sz="2400" dirty="0" smtClean="0"/>
              <a:t>Strength of DES – Analytic Attacks</a:t>
            </a:r>
            <a:endParaRPr lang="en-AU" sz="2400" dirty="0" smtClean="0"/>
          </a:p>
        </p:txBody>
      </p:sp>
      <p:sp>
        <p:nvSpPr>
          <p:cNvPr id="84995" name="Rectangle 3"/>
          <p:cNvSpPr>
            <a:spLocks noGrp="1" noChangeArrowheads="1"/>
          </p:cNvSpPr>
          <p:nvPr>
            <p:ph idx="1"/>
          </p:nvPr>
        </p:nvSpPr>
        <p:spPr>
          <a:xfrm>
            <a:off x="303847" y="787209"/>
            <a:ext cx="5469255" cy="2340641"/>
          </a:xfrm>
        </p:spPr>
        <p:txBody>
          <a:bodyPr/>
          <a:lstStyle/>
          <a:p>
            <a:pPr eaLnBrk="1" hangingPunct="1">
              <a:lnSpc>
                <a:spcPct val="90000"/>
              </a:lnSpc>
              <a:defRPr/>
            </a:pPr>
            <a:r>
              <a:rPr lang="en-US" sz="1700" dirty="0" smtClean="0"/>
              <a:t>now have several analytic attacks on DES</a:t>
            </a:r>
          </a:p>
          <a:p>
            <a:pPr eaLnBrk="1" hangingPunct="1">
              <a:lnSpc>
                <a:spcPct val="90000"/>
              </a:lnSpc>
              <a:defRPr/>
            </a:pPr>
            <a:r>
              <a:rPr lang="en-US" sz="1700" dirty="0" smtClean="0"/>
              <a:t>these </a:t>
            </a:r>
            <a:r>
              <a:rPr lang="en-AU" sz="1700" dirty="0" smtClean="0"/>
              <a:t>utilise some deep structure of the cipher </a:t>
            </a:r>
          </a:p>
          <a:p>
            <a:pPr lvl="1" eaLnBrk="1" hangingPunct="1">
              <a:lnSpc>
                <a:spcPct val="90000"/>
              </a:lnSpc>
              <a:defRPr/>
            </a:pPr>
            <a:r>
              <a:rPr lang="en-AU" sz="1400" dirty="0" smtClean="0"/>
              <a:t>by gathering information about encryptions </a:t>
            </a:r>
          </a:p>
          <a:p>
            <a:pPr lvl="1" eaLnBrk="1" hangingPunct="1">
              <a:lnSpc>
                <a:spcPct val="90000"/>
              </a:lnSpc>
              <a:defRPr/>
            </a:pPr>
            <a:r>
              <a:rPr lang="en-AU" sz="1400" dirty="0" smtClean="0"/>
              <a:t>can eventually recover some/all of the sub-key bits </a:t>
            </a:r>
          </a:p>
          <a:p>
            <a:pPr lvl="1" eaLnBrk="1" hangingPunct="1">
              <a:lnSpc>
                <a:spcPct val="90000"/>
              </a:lnSpc>
              <a:defRPr/>
            </a:pPr>
            <a:r>
              <a:rPr lang="en-AU" sz="1400" dirty="0" smtClean="0"/>
              <a:t>if necessary then exhaustively search for the rest </a:t>
            </a:r>
          </a:p>
          <a:p>
            <a:pPr eaLnBrk="1" hangingPunct="1">
              <a:lnSpc>
                <a:spcPct val="90000"/>
              </a:lnSpc>
              <a:defRPr/>
            </a:pPr>
            <a:r>
              <a:rPr lang="en-AU" sz="1700" dirty="0" smtClean="0"/>
              <a:t>generally these are statistical attacks</a:t>
            </a:r>
          </a:p>
          <a:p>
            <a:pPr eaLnBrk="1" hangingPunct="1">
              <a:lnSpc>
                <a:spcPct val="90000"/>
              </a:lnSpc>
              <a:defRPr/>
            </a:pPr>
            <a:r>
              <a:rPr lang="en-US" sz="1700" dirty="0" smtClean="0"/>
              <a:t>include</a:t>
            </a:r>
            <a:endParaRPr lang="en-AU" sz="1700" dirty="0" smtClean="0"/>
          </a:p>
          <a:p>
            <a:pPr lvl="1" eaLnBrk="1" hangingPunct="1">
              <a:lnSpc>
                <a:spcPct val="90000"/>
              </a:lnSpc>
              <a:defRPr/>
            </a:pPr>
            <a:r>
              <a:rPr lang="en-AU" sz="1400" dirty="0" smtClean="0"/>
              <a:t>differential cryptanalysis </a:t>
            </a:r>
          </a:p>
          <a:p>
            <a:pPr lvl="1" eaLnBrk="1" hangingPunct="1">
              <a:lnSpc>
                <a:spcPct val="90000"/>
              </a:lnSpc>
              <a:defRPr/>
            </a:pPr>
            <a:r>
              <a:rPr lang="en-AU" sz="1400" dirty="0" smtClean="0"/>
              <a:t>linear cryptanalysis </a:t>
            </a:r>
          </a:p>
          <a:p>
            <a:pPr lvl="1" eaLnBrk="1" hangingPunct="1">
              <a:lnSpc>
                <a:spcPct val="90000"/>
              </a:lnSpc>
              <a:defRPr/>
            </a:pPr>
            <a:r>
              <a:rPr lang="en-AU" sz="1400" dirty="0" smtClean="0"/>
              <a:t>related key attacks </a:t>
            </a:r>
          </a:p>
          <a:p>
            <a:pPr eaLnBrk="1" hangingPunct="1">
              <a:lnSpc>
                <a:spcPct val="90000"/>
              </a:lnSpc>
              <a:defRPr/>
            </a:pPr>
            <a:endParaRPr lang="en-AU" sz="1700"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03847" y="136906"/>
            <a:ext cx="5469255" cy="369332"/>
          </a:xfrm>
        </p:spPr>
        <p:txBody>
          <a:bodyPr/>
          <a:lstStyle/>
          <a:p>
            <a:pPr eaLnBrk="1" hangingPunct="1">
              <a:defRPr/>
            </a:pPr>
            <a:r>
              <a:rPr lang="en-US" sz="2400" dirty="0" smtClean="0"/>
              <a:t>Strength of DES – Timing Attacks</a:t>
            </a:r>
            <a:endParaRPr lang="en-AU" sz="2400" dirty="0" smtClean="0"/>
          </a:p>
        </p:txBody>
      </p:sp>
      <p:sp>
        <p:nvSpPr>
          <p:cNvPr id="82947" name="Rectangle 3"/>
          <p:cNvSpPr>
            <a:spLocks noGrp="1" noChangeArrowheads="1"/>
          </p:cNvSpPr>
          <p:nvPr>
            <p:ph idx="1"/>
          </p:nvPr>
        </p:nvSpPr>
        <p:spPr>
          <a:xfrm>
            <a:off x="303847" y="787209"/>
            <a:ext cx="5469255" cy="1661993"/>
          </a:xfrm>
        </p:spPr>
        <p:txBody>
          <a:bodyPr/>
          <a:lstStyle/>
          <a:p>
            <a:pPr eaLnBrk="1" hangingPunct="1">
              <a:defRPr/>
            </a:pPr>
            <a:r>
              <a:rPr lang="en-AU" smtClean="0"/>
              <a:t>attacks actual implementation of cipher</a:t>
            </a:r>
          </a:p>
          <a:p>
            <a:pPr eaLnBrk="1" hangingPunct="1">
              <a:defRPr/>
            </a:pPr>
            <a:r>
              <a:rPr lang="en-AU" smtClean="0"/>
              <a:t>use knowledge of consequences of implementation to derive information about  some/all subkey bits</a:t>
            </a:r>
          </a:p>
          <a:p>
            <a:pPr eaLnBrk="1" hangingPunct="1">
              <a:defRPr/>
            </a:pPr>
            <a:r>
              <a:rPr lang="en-AU" smtClean="0"/>
              <a:t>specifically use fact that calculations can take varying times depending on the value of the inputs to it</a:t>
            </a:r>
          </a:p>
          <a:p>
            <a:pPr eaLnBrk="1" hangingPunct="1">
              <a:defRPr/>
            </a:pPr>
            <a:r>
              <a:rPr lang="en-AU" smtClean="0"/>
              <a:t>particularly problematic on smartcards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3847" y="136906"/>
            <a:ext cx="5469255" cy="276999"/>
          </a:xfrm>
        </p:spPr>
        <p:txBody>
          <a:bodyPr/>
          <a:lstStyle/>
          <a:p>
            <a:pPr eaLnBrk="1" hangingPunct="1">
              <a:defRPr/>
            </a:pPr>
            <a:r>
              <a:rPr lang="en-AU" smtClean="0"/>
              <a:t>Differential Cryptanalysis</a:t>
            </a:r>
          </a:p>
        </p:txBody>
      </p:sp>
      <p:sp>
        <p:nvSpPr>
          <p:cNvPr id="86019" name="Rectangle 3"/>
          <p:cNvSpPr>
            <a:spLocks noGrp="1" noChangeArrowheads="1"/>
          </p:cNvSpPr>
          <p:nvPr>
            <p:ph idx="1"/>
          </p:nvPr>
        </p:nvSpPr>
        <p:spPr>
          <a:xfrm>
            <a:off x="303847" y="787209"/>
            <a:ext cx="5469255" cy="1994392"/>
          </a:xfrm>
        </p:spPr>
        <p:txBody>
          <a:bodyPr/>
          <a:lstStyle/>
          <a:p>
            <a:pPr eaLnBrk="1" hangingPunct="1">
              <a:lnSpc>
                <a:spcPct val="90000"/>
              </a:lnSpc>
              <a:defRPr/>
            </a:pPr>
            <a:r>
              <a:rPr lang="en-AU" smtClean="0"/>
              <a:t>one of the most significant recent (public) advances in cryptanalysis </a:t>
            </a:r>
          </a:p>
          <a:p>
            <a:pPr eaLnBrk="1" hangingPunct="1">
              <a:lnSpc>
                <a:spcPct val="90000"/>
              </a:lnSpc>
              <a:defRPr/>
            </a:pPr>
            <a:r>
              <a:rPr lang="en-AU" smtClean="0"/>
              <a:t>known by NSA in 70's cf DES design</a:t>
            </a:r>
          </a:p>
          <a:p>
            <a:pPr eaLnBrk="1" hangingPunct="1">
              <a:lnSpc>
                <a:spcPct val="90000"/>
              </a:lnSpc>
              <a:defRPr/>
            </a:pPr>
            <a:r>
              <a:rPr lang="en-US" smtClean="0"/>
              <a:t>Murphy, Biham &amp; Shamir published in 90’s</a:t>
            </a:r>
            <a:endParaRPr lang="en-AU" smtClean="0"/>
          </a:p>
          <a:p>
            <a:pPr eaLnBrk="1" hangingPunct="1">
              <a:lnSpc>
                <a:spcPct val="90000"/>
              </a:lnSpc>
              <a:defRPr/>
            </a:pPr>
            <a:r>
              <a:rPr lang="en-AU" smtClean="0"/>
              <a:t>powerful method to analyse block ciphers </a:t>
            </a:r>
          </a:p>
          <a:p>
            <a:pPr eaLnBrk="1" hangingPunct="1">
              <a:lnSpc>
                <a:spcPct val="90000"/>
              </a:lnSpc>
              <a:defRPr/>
            </a:pPr>
            <a:r>
              <a:rPr lang="en-AU" smtClean="0"/>
              <a:t>used to analyse most current block ciphers with varying degrees of success</a:t>
            </a:r>
          </a:p>
          <a:p>
            <a:pPr eaLnBrk="1" hangingPunct="1">
              <a:lnSpc>
                <a:spcPct val="90000"/>
              </a:lnSpc>
              <a:defRPr/>
            </a:pPr>
            <a:r>
              <a:rPr lang="en-US" smtClean="0"/>
              <a:t>DES reasonably resistant to it, cf Lucifer</a:t>
            </a:r>
            <a:endParaRPr lang="en-A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076950" cy="3419475"/>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03847" y="136906"/>
            <a:ext cx="5469255" cy="276999"/>
          </a:xfrm>
        </p:spPr>
        <p:txBody>
          <a:bodyPr/>
          <a:lstStyle/>
          <a:p>
            <a:pPr algn="ctr" eaLnBrk="1" hangingPunct="1">
              <a:defRPr/>
            </a:pPr>
            <a:r>
              <a:rPr lang="en-AU" dirty="0" smtClean="0">
                <a:latin typeface="Times New Roman" pitchFamily="18" charset="0"/>
                <a:cs typeface="Times New Roman" pitchFamily="18" charset="0"/>
              </a:rPr>
              <a:t>Differential Cryptanalysis</a:t>
            </a:r>
          </a:p>
        </p:txBody>
      </p:sp>
      <p:sp>
        <p:nvSpPr>
          <p:cNvPr id="88067" name="Rectangle 3"/>
          <p:cNvSpPr>
            <a:spLocks noGrp="1" noChangeArrowheads="1"/>
          </p:cNvSpPr>
          <p:nvPr>
            <p:ph idx="1"/>
          </p:nvPr>
        </p:nvSpPr>
        <p:spPr>
          <a:xfrm>
            <a:off x="303847" y="787209"/>
            <a:ext cx="5469255" cy="1077218"/>
          </a:xfrm>
        </p:spPr>
        <p:txBody>
          <a:bodyPr/>
          <a:lstStyle/>
          <a:p>
            <a:pPr algn="just" eaLnBrk="1" hangingPunct="1">
              <a:defRPr/>
            </a:pPr>
            <a:r>
              <a:rPr lang="en-AU" sz="1400" dirty="0" smtClean="0">
                <a:latin typeface="Times New Roman" pitchFamily="18" charset="0"/>
                <a:cs typeface="Times New Roman" pitchFamily="18" charset="0"/>
              </a:rPr>
              <a:t>a statistical attack against Feistel ciphers uses cipher structure not previously used design of S-P networks has output of function </a:t>
            </a:r>
            <a:r>
              <a:rPr lang="en-AU" sz="1400" i="1" dirty="0" smtClean="0">
                <a:latin typeface="Times New Roman" pitchFamily="18" charset="0"/>
                <a:cs typeface="Times New Roman" pitchFamily="18" charset="0"/>
              </a:rPr>
              <a:t>f</a:t>
            </a:r>
            <a:r>
              <a:rPr lang="en-AU" sz="1400" dirty="0" smtClean="0">
                <a:latin typeface="Times New Roman" pitchFamily="18" charset="0"/>
                <a:cs typeface="Times New Roman" pitchFamily="18" charset="0"/>
              </a:rPr>
              <a:t> influenced by both input &amp; key hence cannot trace values back through cipher without knowing value of the key differential cryptanalysis compares two related pairs of encryptions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3847" y="136906"/>
            <a:ext cx="5469255" cy="738664"/>
          </a:xfrm>
        </p:spPr>
        <p:txBody>
          <a:bodyPr/>
          <a:lstStyle/>
          <a:p>
            <a:pPr eaLnBrk="1" hangingPunct="1">
              <a:defRPr/>
            </a:pPr>
            <a:r>
              <a:rPr lang="en-AU" sz="2400" dirty="0" smtClean="0"/>
              <a:t>Differential Cryptanalysis Compares Pairs of Encryptions </a:t>
            </a:r>
          </a:p>
        </p:txBody>
      </p:sp>
      <p:sp>
        <p:nvSpPr>
          <p:cNvPr id="89091" name="Rectangle 3"/>
          <p:cNvSpPr>
            <a:spLocks noGrp="1" noChangeArrowheads="1"/>
          </p:cNvSpPr>
          <p:nvPr>
            <p:ph idx="1"/>
          </p:nvPr>
        </p:nvSpPr>
        <p:spPr>
          <a:xfrm>
            <a:off x="303847" y="787209"/>
            <a:ext cx="5469255" cy="830997"/>
          </a:xfrm>
        </p:spPr>
        <p:txBody>
          <a:bodyPr/>
          <a:lstStyle/>
          <a:p>
            <a:pPr eaLnBrk="1" hangingPunct="1">
              <a:defRPr/>
            </a:pPr>
            <a:r>
              <a:rPr lang="en-AU" smtClean="0"/>
              <a:t>with a known difference in the input </a:t>
            </a:r>
          </a:p>
          <a:p>
            <a:pPr eaLnBrk="1" hangingPunct="1">
              <a:defRPr/>
            </a:pPr>
            <a:r>
              <a:rPr lang="en-AU" smtClean="0"/>
              <a:t>searching for a known difference in output</a:t>
            </a:r>
          </a:p>
          <a:p>
            <a:pPr eaLnBrk="1" hangingPunct="1">
              <a:defRPr/>
            </a:pPr>
            <a:r>
              <a:rPr lang="en-AU" smtClean="0"/>
              <a:t>when same subkeys are used</a:t>
            </a:r>
          </a:p>
        </p:txBody>
      </p:sp>
      <p:pic>
        <p:nvPicPr>
          <p:cNvPr id="29700" name="Picture 6"/>
          <p:cNvPicPr>
            <a:picLocks noChangeAspect="1" noChangeArrowheads="1"/>
          </p:cNvPicPr>
          <p:nvPr/>
        </p:nvPicPr>
        <p:blipFill>
          <a:blip r:embed="rId3"/>
          <a:srcRect/>
          <a:stretch>
            <a:fillRect/>
          </a:stretch>
        </p:blipFill>
        <p:spPr bwMode="auto">
          <a:xfrm>
            <a:off x="404707" y="1901472"/>
            <a:ext cx="5322314" cy="90003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3847" y="136906"/>
            <a:ext cx="5469255" cy="276999"/>
          </a:xfrm>
        </p:spPr>
        <p:txBody>
          <a:bodyPr/>
          <a:lstStyle/>
          <a:p>
            <a:pPr eaLnBrk="1" hangingPunct="1">
              <a:defRPr/>
            </a:pPr>
            <a:r>
              <a:rPr lang="en-AU" smtClean="0"/>
              <a:t>Differential Cryptanalysis</a:t>
            </a:r>
          </a:p>
        </p:txBody>
      </p:sp>
      <p:sp>
        <p:nvSpPr>
          <p:cNvPr id="91139" name="Rectangle 3"/>
          <p:cNvSpPr>
            <a:spLocks noGrp="1" noChangeArrowheads="1"/>
          </p:cNvSpPr>
          <p:nvPr>
            <p:ph idx="1"/>
          </p:nvPr>
        </p:nvSpPr>
        <p:spPr>
          <a:xfrm>
            <a:off x="303847" y="787209"/>
            <a:ext cx="5469255" cy="1938992"/>
          </a:xfrm>
        </p:spPr>
        <p:txBody>
          <a:bodyPr/>
          <a:lstStyle/>
          <a:p>
            <a:pPr eaLnBrk="1" hangingPunct="1">
              <a:defRPr/>
            </a:pPr>
            <a:r>
              <a:rPr lang="en-AU" smtClean="0"/>
              <a:t>have some input difference giving some output difference with probability p</a:t>
            </a:r>
          </a:p>
          <a:p>
            <a:pPr eaLnBrk="1" hangingPunct="1">
              <a:defRPr/>
            </a:pPr>
            <a:r>
              <a:rPr lang="en-US" smtClean="0"/>
              <a:t>if find instances of some higher probability input / output difference pairs occurring</a:t>
            </a:r>
          </a:p>
          <a:p>
            <a:pPr eaLnBrk="1" hangingPunct="1">
              <a:defRPr/>
            </a:pPr>
            <a:r>
              <a:rPr lang="en-US" smtClean="0"/>
              <a:t>can infer subkey that was used in round</a:t>
            </a:r>
          </a:p>
          <a:p>
            <a:pPr eaLnBrk="1" hangingPunct="1">
              <a:defRPr/>
            </a:pPr>
            <a:r>
              <a:rPr lang="en-US" smtClean="0"/>
              <a:t>then must iterate process over many rounds (with decreasing probabilities)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3847" y="136906"/>
            <a:ext cx="5469255" cy="276999"/>
          </a:xfrm>
        </p:spPr>
        <p:txBody>
          <a:bodyPr/>
          <a:lstStyle/>
          <a:p>
            <a:pPr eaLnBrk="1" hangingPunct="1">
              <a:defRPr/>
            </a:pPr>
            <a:r>
              <a:rPr lang="en-AU" smtClean="0"/>
              <a:t>Differential Cryptanalysis</a:t>
            </a:r>
          </a:p>
        </p:txBody>
      </p:sp>
      <p:pic>
        <p:nvPicPr>
          <p:cNvPr id="31747" name="Picture 5"/>
          <p:cNvPicPr>
            <a:picLocks noChangeAspect="1" noChangeArrowheads="1"/>
          </p:cNvPicPr>
          <p:nvPr/>
        </p:nvPicPr>
        <p:blipFill>
          <a:blip r:embed="rId3" cstate="print"/>
          <a:srcRect/>
          <a:stretch>
            <a:fillRect/>
          </a:stretch>
        </p:blipFill>
        <p:spPr bwMode="auto">
          <a:xfrm>
            <a:off x="1770592" y="684530"/>
            <a:ext cx="2645348" cy="2644631"/>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3847" y="136906"/>
            <a:ext cx="5469255" cy="276999"/>
          </a:xfrm>
        </p:spPr>
        <p:txBody>
          <a:bodyPr/>
          <a:lstStyle/>
          <a:p>
            <a:pPr eaLnBrk="1" hangingPunct="1">
              <a:defRPr/>
            </a:pPr>
            <a:r>
              <a:rPr lang="en-AU" smtClean="0"/>
              <a:t>Differential Cryptanalysis</a:t>
            </a:r>
          </a:p>
        </p:txBody>
      </p:sp>
      <p:sp>
        <p:nvSpPr>
          <p:cNvPr id="95235" name="Rectangle 3"/>
          <p:cNvSpPr>
            <a:spLocks noGrp="1" noChangeArrowheads="1"/>
          </p:cNvSpPr>
          <p:nvPr>
            <p:ph idx="1"/>
          </p:nvPr>
        </p:nvSpPr>
        <p:spPr>
          <a:xfrm>
            <a:off x="303847" y="787209"/>
            <a:ext cx="5469255" cy="2215991"/>
          </a:xfrm>
        </p:spPr>
        <p:txBody>
          <a:bodyPr/>
          <a:lstStyle/>
          <a:p>
            <a:pPr eaLnBrk="1" hangingPunct="1">
              <a:lnSpc>
                <a:spcPct val="90000"/>
              </a:lnSpc>
              <a:defRPr/>
            </a:pPr>
            <a:r>
              <a:rPr lang="en-AU" sz="1400" dirty="0" smtClean="0"/>
              <a:t>perform attack by repeatedly encrypting plaintext pairs with known input XOR until obtain desired output XOR </a:t>
            </a:r>
          </a:p>
          <a:p>
            <a:pPr eaLnBrk="1" hangingPunct="1">
              <a:lnSpc>
                <a:spcPct val="90000"/>
              </a:lnSpc>
              <a:defRPr/>
            </a:pPr>
            <a:r>
              <a:rPr lang="en-AU" sz="1400" dirty="0" smtClean="0"/>
              <a:t>when found</a:t>
            </a:r>
          </a:p>
          <a:p>
            <a:pPr lvl="1" eaLnBrk="1" hangingPunct="1">
              <a:lnSpc>
                <a:spcPct val="90000"/>
              </a:lnSpc>
              <a:defRPr/>
            </a:pPr>
            <a:r>
              <a:rPr lang="en-AU" sz="1200" dirty="0" smtClean="0"/>
              <a:t>if intermediate rounds match required XOR have a </a:t>
            </a:r>
            <a:r>
              <a:rPr lang="en-AU" sz="1200" b="1" dirty="0" smtClean="0"/>
              <a:t>right pair</a:t>
            </a:r>
          </a:p>
          <a:p>
            <a:pPr lvl="1" eaLnBrk="1" hangingPunct="1">
              <a:lnSpc>
                <a:spcPct val="90000"/>
              </a:lnSpc>
              <a:defRPr/>
            </a:pPr>
            <a:r>
              <a:rPr lang="en-AU" sz="1200" dirty="0" smtClean="0"/>
              <a:t>if not then have a </a:t>
            </a:r>
            <a:r>
              <a:rPr lang="en-AU" sz="1200" b="1" dirty="0" smtClean="0"/>
              <a:t>wrong pair</a:t>
            </a:r>
            <a:r>
              <a:rPr lang="en-AU" sz="1200" dirty="0" smtClean="0"/>
              <a:t>, relative ratio is S/N for attack </a:t>
            </a:r>
          </a:p>
          <a:p>
            <a:pPr eaLnBrk="1" hangingPunct="1">
              <a:lnSpc>
                <a:spcPct val="90000"/>
              </a:lnSpc>
              <a:defRPr/>
            </a:pPr>
            <a:r>
              <a:rPr lang="en-AU" sz="1400" dirty="0" smtClean="0"/>
              <a:t>can then deduce keys values for the rounds</a:t>
            </a:r>
          </a:p>
          <a:p>
            <a:pPr lvl="1" eaLnBrk="1" hangingPunct="1">
              <a:lnSpc>
                <a:spcPct val="90000"/>
              </a:lnSpc>
              <a:defRPr/>
            </a:pPr>
            <a:r>
              <a:rPr lang="en-AU" sz="1200" dirty="0" smtClean="0"/>
              <a:t>right pairs suggest same key bits</a:t>
            </a:r>
          </a:p>
          <a:p>
            <a:pPr lvl="1" eaLnBrk="1" hangingPunct="1">
              <a:lnSpc>
                <a:spcPct val="90000"/>
              </a:lnSpc>
              <a:defRPr/>
            </a:pPr>
            <a:r>
              <a:rPr lang="en-AU" sz="1200" dirty="0" smtClean="0"/>
              <a:t>wrong pairs give random values </a:t>
            </a:r>
          </a:p>
          <a:p>
            <a:pPr eaLnBrk="1" hangingPunct="1">
              <a:lnSpc>
                <a:spcPct val="90000"/>
              </a:lnSpc>
              <a:defRPr/>
            </a:pPr>
            <a:r>
              <a:rPr lang="en-AU" sz="1400" dirty="0" smtClean="0"/>
              <a:t>for large numbers of rounds, probability is so low that more pairs are required than exist with 64-bit inputs </a:t>
            </a:r>
          </a:p>
          <a:p>
            <a:pPr eaLnBrk="1" hangingPunct="1">
              <a:lnSpc>
                <a:spcPct val="90000"/>
              </a:lnSpc>
              <a:defRPr/>
            </a:pPr>
            <a:r>
              <a:rPr lang="en-AU" sz="1400" dirty="0" err="1" smtClean="0"/>
              <a:t>Biham</a:t>
            </a:r>
            <a:r>
              <a:rPr lang="en-AU" sz="1400" dirty="0" smtClean="0"/>
              <a:t> and Shamir have shown how a 13-round iterated characteristic can break the full 16-round DES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3847" y="136906"/>
            <a:ext cx="5469255" cy="276999"/>
          </a:xfrm>
        </p:spPr>
        <p:txBody>
          <a:bodyPr/>
          <a:lstStyle/>
          <a:p>
            <a:pPr eaLnBrk="1" hangingPunct="1">
              <a:defRPr/>
            </a:pPr>
            <a:r>
              <a:rPr lang="en-US" smtClean="0"/>
              <a:t>Linear Cryptanalysis</a:t>
            </a:r>
            <a:endParaRPr lang="en-AU" smtClean="0"/>
          </a:p>
        </p:txBody>
      </p:sp>
      <p:sp>
        <p:nvSpPr>
          <p:cNvPr id="94211" name="Rectangle 3"/>
          <p:cNvSpPr>
            <a:spLocks noGrp="1" noChangeArrowheads="1"/>
          </p:cNvSpPr>
          <p:nvPr>
            <p:ph idx="1"/>
          </p:nvPr>
        </p:nvSpPr>
        <p:spPr>
          <a:xfrm>
            <a:off x="303847" y="787209"/>
            <a:ext cx="5469255" cy="1994392"/>
          </a:xfrm>
        </p:spPr>
        <p:txBody>
          <a:bodyPr/>
          <a:lstStyle/>
          <a:p>
            <a:pPr eaLnBrk="1" hangingPunct="1">
              <a:lnSpc>
                <a:spcPct val="90000"/>
              </a:lnSpc>
              <a:defRPr/>
            </a:pPr>
            <a:r>
              <a:rPr lang="en-AU" smtClean="0"/>
              <a:t>another recent development </a:t>
            </a:r>
          </a:p>
          <a:p>
            <a:pPr eaLnBrk="1" hangingPunct="1">
              <a:lnSpc>
                <a:spcPct val="90000"/>
              </a:lnSpc>
              <a:defRPr/>
            </a:pPr>
            <a:r>
              <a:rPr lang="en-AU" smtClean="0"/>
              <a:t>also a statistical method </a:t>
            </a:r>
          </a:p>
          <a:p>
            <a:pPr eaLnBrk="1" hangingPunct="1">
              <a:lnSpc>
                <a:spcPct val="90000"/>
              </a:lnSpc>
              <a:defRPr/>
            </a:pPr>
            <a:r>
              <a:rPr lang="en-US" smtClean="0"/>
              <a:t>must be iterated over rounds, with decreasing probabilities</a:t>
            </a:r>
            <a:endParaRPr lang="en-AU" smtClean="0"/>
          </a:p>
          <a:p>
            <a:pPr eaLnBrk="1" hangingPunct="1">
              <a:lnSpc>
                <a:spcPct val="90000"/>
              </a:lnSpc>
              <a:defRPr/>
            </a:pPr>
            <a:r>
              <a:rPr lang="en-AU" smtClean="0"/>
              <a:t>developed by Matsui et al in early 90's</a:t>
            </a:r>
          </a:p>
          <a:p>
            <a:pPr eaLnBrk="1" hangingPunct="1">
              <a:lnSpc>
                <a:spcPct val="90000"/>
              </a:lnSpc>
              <a:defRPr/>
            </a:pPr>
            <a:r>
              <a:rPr lang="en-US" smtClean="0"/>
              <a:t>based on finding linear approximations</a:t>
            </a:r>
          </a:p>
          <a:p>
            <a:pPr eaLnBrk="1" hangingPunct="1">
              <a:lnSpc>
                <a:spcPct val="90000"/>
              </a:lnSpc>
              <a:defRPr/>
            </a:pPr>
            <a:r>
              <a:rPr lang="en-US" smtClean="0"/>
              <a:t>can attack DES with </a:t>
            </a:r>
            <a:r>
              <a:rPr lang="en-AU" smtClean="0"/>
              <a:t>2</a:t>
            </a:r>
            <a:r>
              <a:rPr lang="en-AU" baseline="30000" smtClean="0"/>
              <a:t>43</a:t>
            </a:r>
            <a:r>
              <a:rPr lang="en-AU" smtClean="0"/>
              <a:t> known plaintexts, easier but still in practise infeasible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3847" y="136906"/>
            <a:ext cx="5469255" cy="276999"/>
          </a:xfrm>
        </p:spPr>
        <p:txBody>
          <a:bodyPr/>
          <a:lstStyle/>
          <a:p>
            <a:pPr eaLnBrk="1" hangingPunct="1">
              <a:defRPr/>
            </a:pPr>
            <a:r>
              <a:rPr lang="en-US" smtClean="0"/>
              <a:t>Linear Cryptanalysis</a:t>
            </a:r>
            <a:endParaRPr lang="en-AU" smtClean="0"/>
          </a:p>
        </p:txBody>
      </p:sp>
      <p:sp>
        <p:nvSpPr>
          <p:cNvPr id="98307" name="Rectangle 3"/>
          <p:cNvSpPr>
            <a:spLocks noGrp="1" noChangeArrowheads="1"/>
          </p:cNvSpPr>
          <p:nvPr>
            <p:ph idx="1"/>
          </p:nvPr>
        </p:nvSpPr>
        <p:spPr>
          <a:xfrm>
            <a:off x="303847" y="787209"/>
            <a:ext cx="5469255" cy="2103140"/>
          </a:xfrm>
        </p:spPr>
        <p:txBody>
          <a:bodyPr/>
          <a:lstStyle/>
          <a:p>
            <a:pPr eaLnBrk="1" hangingPunct="1">
              <a:defRPr/>
            </a:pPr>
            <a:r>
              <a:rPr lang="en-AU" dirty="0" smtClean="0"/>
              <a:t>find linear approximations with </a:t>
            </a:r>
            <a:r>
              <a:rPr lang="en-AU" dirty="0" err="1" smtClean="0"/>
              <a:t>prob</a:t>
            </a:r>
            <a:r>
              <a:rPr lang="en-AU" dirty="0" smtClean="0"/>
              <a:t> p != ½</a:t>
            </a:r>
          </a:p>
          <a:p>
            <a:pPr lvl="1" eaLnBrk="1" hangingPunct="1">
              <a:buFont typeface="Wingdings" pitchFamily="2" charset="2"/>
              <a:buNone/>
              <a:defRPr/>
            </a:pPr>
            <a:r>
              <a:rPr lang="en-AU" sz="1400" dirty="0" smtClean="0">
                <a:latin typeface="Courier New" pitchFamily="49" charset="0"/>
              </a:rPr>
              <a:t>P[i</a:t>
            </a:r>
            <a:r>
              <a:rPr lang="en-AU" sz="1400" baseline="-25000" dirty="0" smtClean="0">
                <a:latin typeface="Courier New" pitchFamily="49" charset="0"/>
              </a:rPr>
              <a:t>1</a:t>
            </a:r>
            <a:r>
              <a:rPr lang="en-AU" sz="1400" dirty="0" smtClean="0">
                <a:latin typeface="Courier New" pitchFamily="49" charset="0"/>
              </a:rPr>
              <a:t>,i</a:t>
            </a:r>
            <a:r>
              <a:rPr lang="en-AU" sz="1400" baseline="-25000" dirty="0" smtClean="0">
                <a:latin typeface="Courier New" pitchFamily="49" charset="0"/>
              </a:rPr>
              <a:t>2</a:t>
            </a:r>
            <a:r>
              <a:rPr lang="en-AU" sz="1400" dirty="0" smtClean="0">
                <a:latin typeface="Courier New" pitchFamily="49" charset="0"/>
              </a:rPr>
              <a:t>,...,</a:t>
            </a:r>
            <a:r>
              <a:rPr lang="en-AU" sz="1400" dirty="0" err="1" smtClean="0">
                <a:latin typeface="Courier New" pitchFamily="49" charset="0"/>
              </a:rPr>
              <a:t>i</a:t>
            </a:r>
            <a:r>
              <a:rPr lang="en-AU" sz="1400" baseline="-25000" dirty="0" err="1" smtClean="0">
                <a:latin typeface="Courier New" pitchFamily="49" charset="0"/>
              </a:rPr>
              <a:t>a</a:t>
            </a:r>
            <a:r>
              <a:rPr lang="en-AU" sz="1400" dirty="0" smtClean="0">
                <a:latin typeface="Courier New" pitchFamily="49" charset="0"/>
              </a:rPr>
              <a:t>] </a:t>
            </a:r>
            <a:r>
              <a:rPr lang="en-AU" sz="1400" dirty="0" smtClean="0">
                <a:latin typeface="Courier New" pitchFamily="49" charset="0"/>
                <a:sym typeface="Symbol" pitchFamily="18" charset="2"/>
              </a:rPr>
              <a:t> </a:t>
            </a:r>
            <a:r>
              <a:rPr lang="en-AU" sz="1400" dirty="0" smtClean="0">
                <a:latin typeface="Courier New" pitchFamily="49" charset="0"/>
              </a:rPr>
              <a:t>C[j</a:t>
            </a:r>
            <a:r>
              <a:rPr lang="en-AU" sz="1400" baseline="-25000" dirty="0" smtClean="0">
                <a:latin typeface="Courier New" pitchFamily="49" charset="0"/>
              </a:rPr>
              <a:t>1</a:t>
            </a:r>
            <a:r>
              <a:rPr lang="en-AU" sz="1400" dirty="0" smtClean="0">
                <a:latin typeface="Courier New" pitchFamily="49" charset="0"/>
              </a:rPr>
              <a:t>,j</a:t>
            </a:r>
            <a:r>
              <a:rPr lang="en-AU" sz="1400" baseline="-25000" dirty="0" smtClean="0">
                <a:latin typeface="Courier New" pitchFamily="49" charset="0"/>
              </a:rPr>
              <a:t>2</a:t>
            </a:r>
            <a:r>
              <a:rPr lang="en-AU" sz="1400" dirty="0" smtClean="0">
                <a:latin typeface="Courier New" pitchFamily="49" charset="0"/>
              </a:rPr>
              <a:t>,...,</a:t>
            </a:r>
            <a:r>
              <a:rPr lang="en-AU" sz="1400" dirty="0" err="1" smtClean="0">
                <a:latin typeface="Courier New" pitchFamily="49" charset="0"/>
              </a:rPr>
              <a:t>j</a:t>
            </a:r>
            <a:r>
              <a:rPr lang="en-AU" sz="1400" baseline="-25000" dirty="0" err="1" smtClean="0">
                <a:latin typeface="Courier New" pitchFamily="49" charset="0"/>
              </a:rPr>
              <a:t>b</a:t>
            </a:r>
            <a:r>
              <a:rPr lang="en-AU" sz="1400" dirty="0" smtClean="0">
                <a:latin typeface="Courier New" pitchFamily="49" charset="0"/>
              </a:rPr>
              <a:t>] = K[k</a:t>
            </a:r>
            <a:r>
              <a:rPr lang="en-AU" sz="1400" baseline="-25000" dirty="0" smtClean="0">
                <a:latin typeface="Courier New" pitchFamily="49" charset="0"/>
              </a:rPr>
              <a:t>1</a:t>
            </a:r>
            <a:r>
              <a:rPr lang="en-AU" sz="1400" dirty="0" smtClean="0">
                <a:latin typeface="Courier New" pitchFamily="49" charset="0"/>
              </a:rPr>
              <a:t>,k</a:t>
            </a:r>
            <a:r>
              <a:rPr lang="en-AU" sz="1400" baseline="-25000" dirty="0" smtClean="0">
                <a:latin typeface="Courier New" pitchFamily="49" charset="0"/>
              </a:rPr>
              <a:t>2</a:t>
            </a:r>
            <a:r>
              <a:rPr lang="en-AU" sz="1400" dirty="0" smtClean="0">
                <a:latin typeface="Courier New" pitchFamily="49" charset="0"/>
              </a:rPr>
              <a:t>,...,</a:t>
            </a:r>
            <a:r>
              <a:rPr lang="en-AU" sz="1400" dirty="0" err="1" smtClean="0">
                <a:latin typeface="Courier New" pitchFamily="49" charset="0"/>
              </a:rPr>
              <a:t>k</a:t>
            </a:r>
            <a:r>
              <a:rPr lang="en-AU" sz="1400" baseline="-25000" dirty="0" err="1" smtClean="0">
                <a:latin typeface="Courier New" pitchFamily="49" charset="0"/>
              </a:rPr>
              <a:t>c</a:t>
            </a:r>
            <a:r>
              <a:rPr lang="en-AU" sz="1400" dirty="0" smtClean="0">
                <a:latin typeface="Courier New" pitchFamily="49" charset="0"/>
              </a:rPr>
              <a:t>]</a:t>
            </a:r>
          </a:p>
          <a:p>
            <a:pPr lvl="1" eaLnBrk="1" hangingPunct="1">
              <a:buFont typeface="Wingdings" pitchFamily="2" charset="2"/>
              <a:buNone/>
              <a:defRPr/>
            </a:pPr>
            <a:r>
              <a:rPr lang="en-AU" sz="1400" dirty="0" smtClean="0">
                <a:latin typeface="Courier New" pitchFamily="49" charset="0"/>
              </a:rPr>
              <a:t>where </a:t>
            </a:r>
            <a:r>
              <a:rPr lang="en-AU" sz="1400" dirty="0" err="1" smtClean="0">
                <a:latin typeface="Courier New" pitchFamily="49" charset="0"/>
              </a:rPr>
              <a:t>i</a:t>
            </a:r>
            <a:r>
              <a:rPr lang="en-AU" sz="1400" baseline="-25000" dirty="0" err="1" smtClean="0">
                <a:latin typeface="Courier New" pitchFamily="49" charset="0"/>
              </a:rPr>
              <a:t>a</a:t>
            </a:r>
            <a:r>
              <a:rPr lang="en-AU" sz="1400" dirty="0" err="1" smtClean="0">
                <a:latin typeface="Courier New" pitchFamily="49" charset="0"/>
              </a:rPr>
              <a:t>,j</a:t>
            </a:r>
            <a:r>
              <a:rPr lang="en-AU" sz="1400" baseline="-25000" dirty="0" err="1" smtClean="0">
                <a:latin typeface="Courier New" pitchFamily="49" charset="0"/>
              </a:rPr>
              <a:t>b</a:t>
            </a:r>
            <a:r>
              <a:rPr lang="en-AU" sz="1400" dirty="0" err="1" smtClean="0">
                <a:latin typeface="Courier New" pitchFamily="49" charset="0"/>
              </a:rPr>
              <a:t>,k</a:t>
            </a:r>
            <a:r>
              <a:rPr lang="en-AU" sz="1400" baseline="-25000" dirty="0" err="1" smtClean="0">
                <a:latin typeface="Courier New" pitchFamily="49" charset="0"/>
              </a:rPr>
              <a:t>c</a:t>
            </a:r>
            <a:r>
              <a:rPr lang="en-AU" sz="1400" dirty="0" smtClean="0">
                <a:latin typeface="Courier New" pitchFamily="49" charset="0"/>
              </a:rPr>
              <a:t> are bit locations in P,C,K</a:t>
            </a:r>
            <a:r>
              <a:rPr lang="en-AU" dirty="0" smtClean="0"/>
              <a:t> </a:t>
            </a:r>
          </a:p>
          <a:p>
            <a:pPr eaLnBrk="1" hangingPunct="1">
              <a:defRPr/>
            </a:pPr>
            <a:r>
              <a:rPr lang="en-US" dirty="0" smtClean="0"/>
              <a:t>gives linear equation for key bits</a:t>
            </a:r>
            <a:endParaRPr lang="en-AU" dirty="0" smtClean="0"/>
          </a:p>
          <a:p>
            <a:pPr eaLnBrk="1" hangingPunct="1">
              <a:defRPr/>
            </a:pPr>
            <a:r>
              <a:rPr lang="en-AU" dirty="0" smtClean="0"/>
              <a:t>get one key bit using max likelihood </a:t>
            </a:r>
            <a:r>
              <a:rPr lang="en-AU" dirty="0" err="1" smtClean="0"/>
              <a:t>alg</a:t>
            </a:r>
            <a:endParaRPr lang="en-AU" dirty="0" smtClean="0"/>
          </a:p>
          <a:p>
            <a:pPr eaLnBrk="1" hangingPunct="1">
              <a:defRPr/>
            </a:pPr>
            <a:r>
              <a:rPr lang="en-AU" dirty="0" smtClean="0"/>
              <a:t>using a large number of trial encryptions </a:t>
            </a:r>
          </a:p>
          <a:p>
            <a:pPr eaLnBrk="1" hangingPunct="1">
              <a:defRPr/>
            </a:pPr>
            <a:r>
              <a:rPr lang="en-AU" dirty="0" smtClean="0"/>
              <a:t>effectiveness given by: </a:t>
            </a:r>
            <a:r>
              <a:rPr lang="en-AU" dirty="0" smtClean="0">
                <a:latin typeface="Courier New" pitchFamily="49" charset="0"/>
              </a:rPr>
              <a:t>|p–</a:t>
            </a:r>
            <a:r>
              <a:rPr lang="en-AU" baseline="30000" dirty="0" smtClean="0">
                <a:latin typeface="Courier New" pitchFamily="49" charset="0"/>
              </a:rPr>
              <a:t>1</a:t>
            </a:r>
            <a:r>
              <a:rPr lang="en-AU" dirty="0" smtClean="0">
                <a:latin typeface="Courier New" pitchFamily="49" charset="0"/>
              </a:rPr>
              <a:t>/</a:t>
            </a:r>
            <a:r>
              <a:rPr lang="en-AU" sz="1700" baseline="-25000" dirty="0" smtClean="0">
                <a:latin typeface="Courier New" pitchFamily="49" charset="0"/>
              </a:rPr>
              <a:t>2</a:t>
            </a:r>
            <a:r>
              <a:rPr lang="en-AU" dirty="0" smtClean="0">
                <a:latin typeface="Courier New" pitchFamily="49" charset="0"/>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03847" y="136906"/>
            <a:ext cx="5469255" cy="276999"/>
          </a:xfrm>
        </p:spPr>
        <p:txBody>
          <a:bodyPr/>
          <a:lstStyle/>
          <a:p>
            <a:pPr eaLnBrk="1" hangingPunct="1">
              <a:defRPr/>
            </a:pPr>
            <a:r>
              <a:rPr lang="en-US" smtClean="0"/>
              <a:t>DES Design Criteria</a:t>
            </a:r>
            <a:endParaRPr lang="en-AU" smtClean="0"/>
          </a:p>
        </p:txBody>
      </p:sp>
      <p:sp>
        <p:nvSpPr>
          <p:cNvPr id="148483" name="Rectangle 3"/>
          <p:cNvSpPr>
            <a:spLocks noGrp="1" noChangeArrowheads="1"/>
          </p:cNvSpPr>
          <p:nvPr>
            <p:ph idx="1"/>
          </p:nvPr>
        </p:nvSpPr>
        <p:spPr/>
        <p:txBody>
          <a:bodyPr/>
          <a:lstStyle/>
          <a:p>
            <a:pPr eaLnBrk="1" hangingPunct="1">
              <a:defRPr/>
            </a:pPr>
            <a:r>
              <a:rPr lang="en-US" smtClean="0"/>
              <a:t>as reported by Coppersmith in [COPP94]</a:t>
            </a:r>
          </a:p>
          <a:p>
            <a:pPr eaLnBrk="1" hangingPunct="1">
              <a:defRPr/>
            </a:pPr>
            <a:r>
              <a:rPr lang="en-US" smtClean="0"/>
              <a:t>7 criteria for S-boxes provide for </a:t>
            </a:r>
          </a:p>
          <a:p>
            <a:pPr lvl="1" eaLnBrk="1" hangingPunct="1">
              <a:defRPr/>
            </a:pPr>
            <a:r>
              <a:rPr lang="en-US" smtClean="0"/>
              <a:t>non-linearity</a:t>
            </a:r>
          </a:p>
          <a:p>
            <a:pPr lvl="1" eaLnBrk="1" hangingPunct="1">
              <a:defRPr/>
            </a:pPr>
            <a:r>
              <a:rPr lang="en-US" smtClean="0"/>
              <a:t>resistance to differential cryptanalysis</a:t>
            </a:r>
          </a:p>
          <a:p>
            <a:pPr lvl="1" eaLnBrk="1" hangingPunct="1">
              <a:defRPr/>
            </a:pPr>
            <a:r>
              <a:rPr lang="en-US" smtClean="0"/>
              <a:t>good confusion</a:t>
            </a:r>
          </a:p>
          <a:p>
            <a:pPr eaLnBrk="1" hangingPunct="1">
              <a:defRPr/>
            </a:pPr>
            <a:r>
              <a:rPr lang="en-US" smtClean="0"/>
              <a:t>3 criteria for permutation P provide for </a:t>
            </a:r>
          </a:p>
          <a:p>
            <a:pPr lvl="1" eaLnBrk="1" hangingPunct="1">
              <a:defRPr/>
            </a:pPr>
            <a:r>
              <a:rPr lang="en-US" smtClean="0"/>
              <a:t>increased diffusion</a:t>
            </a:r>
          </a:p>
          <a:p>
            <a:pPr eaLnBrk="1" hangingPunct="1">
              <a:defRPr/>
            </a:pPr>
            <a:endParaRPr lang="en-AU"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3847" y="136906"/>
            <a:ext cx="5469255" cy="276999"/>
          </a:xfrm>
        </p:spPr>
        <p:txBody>
          <a:bodyPr/>
          <a:lstStyle/>
          <a:p>
            <a:pPr eaLnBrk="1" hangingPunct="1">
              <a:defRPr/>
            </a:pPr>
            <a:r>
              <a:rPr lang="en-US" smtClean="0"/>
              <a:t>Block Cipher Design</a:t>
            </a:r>
            <a:endParaRPr lang="en-AU" smtClean="0"/>
          </a:p>
        </p:txBody>
      </p:sp>
      <p:sp>
        <p:nvSpPr>
          <p:cNvPr id="100355" name="Rectangle 3"/>
          <p:cNvSpPr>
            <a:spLocks noGrp="1" noChangeArrowheads="1"/>
          </p:cNvSpPr>
          <p:nvPr>
            <p:ph idx="1"/>
          </p:nvPr>
        </p:nvSpPr>
        <p:spPr>
          <a:xfrm>
            <a:off x="303530" y="836648"/>
            <a:ext cx="5463540" cy="2243691"/>
          </a:xfrm>
        </p:spPr>
        <p:txBody>
          <a:bodyPr/>
          <a:lstStyle/>
          <a:p>
            <a:pPr eaLnBrk="1" hangingPunct="1">
              <a:lnSpc>
                <a:spcPct val="90000"/>
              </a:lnSpc>
              <a:defRPr/>
            </a:pPr>
            <a:r>
              <a:rPr lang="en-US" smtClean="0"/>
              <a:t>basic principles still like Feistel’s in 1970’s</a:t>
            </a:r>
          </a:p>
          <a:p>
            <a:pPr eaLnBrk="1" hangingPunct="1">
              <a:lnSpc>
                <a:spcPct val="90000"/>
              </a:lnSpc>
              <a:defRPr/>
            </a:pPr>
            <a:r>
              <a:rPr lang="en-US" smtClean="0"/>
              <a:t>number of rounds</a:t>
            </a:r>
          </a:p>
          <a:p>
            <a:pPr lvl="1" eaLnBrk="1" hangingPunct="1">
              <a:lnSpc>
                <a:spcPct val="90000"/>
              </a:lnSpc>
              <a:defRPr/>
            </a:pPr>
            <a:r>
              <a:rPr lang="en-US" smtClean="0"/>
              <a:t>more is better, exhaustive search best attack</a:t>
            </a:r>
          </a:p>
          <a:p>
            <a:pPr eaLnBrk="1" hangingPunct="1">
              <a:lnSpc>
                <a:spcPct val="90000"/>
              </a:lnSpc>
              <a:defRPr/>
            </a:pPr>
            <a:r>
              <a:rPr lang="en-US" smtClean="0"/>
              <a:t>function f:</a:t>
            </a:r>
          </a:p>
          <a:p>
            <a:pPr lvl="1" eaLnBrk="1" hangingPunct="1">
              <a:lnSpc>
                <a:spcPct val="90000"/>
              </a:lnSpc>
              <a:defRPr/>
            </a:pPr>
            <a:r>
              <a:rPr lang="en-US" smtClean="0"/>
              <a:t>provides “confusion”, is nonlinear, avalanche</a:t>
            </a:r>
          </a:p>
          <a:p>
            <a:pPr lvl="1" eaLnBrk="1" hangingPunct="1">
              <a:lnSpc>
                <a:spcPct val="90000"/>
              </a:lnSpc>
              <a:defRPr/>
            </a:pPr>
            <a:r>
              <a:rPr lang="en-US" smtClean="0"/>
              <a:t>have issues of how S-boxes are selected</a:t>
            </a:r>
          </a:p>
          <a:p>
            <a:pPr eaLnBrk="1" hangingPunct="1">
              <a:lnSpc>
                <a:spcPct val="90000"/>
              </a:lnSpc>
              <a:defRPr/>
            </a:pPr>
            <a:r>
              <a:rPr lang="en-US" smtClean="0"/>
              <a:t>key schedule</a:t>
            </a:r>
          </a:p>
          <a:p>
            <a:pPr lvl="1" eaLnBrk="1" hangingPunct="1">
              <a:lnSpc>
                <a:spcPct val="90000"/>
              </a:lnSpc>
              <a:defRPr/>
            </a:pPr>
            <a:r>
              <a:rPr lang="en-US" smtClean="0"/>
              <a:t>complex subkey creation, key avalanche</a:t>
            </a:r>
          </a:p>
          <a:p>
            <a:pPr lvl="1" eaLnBrk="1" hangingPunct="1">
              <a:lnSpc>
                <a:spcPct val="90000"/>
              </a:lnSpc>
              <a:defRPr/>
            </a:pPr>
            <a:endParaRPr lang="en-AU"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3847" y="136906"/>
            <a:ext cx="5469255" cy="276999"/>
          </a:xfrm>
        </p:spPr>
        <p:txBody>
          <a:bodyPr/>
          <a:lstStyle/>
          <a:p>
            <a:pPr eaLnBrk="1" hangingPunct="1">
              <a:defRPr/>
            </a:pPr>
            <a:r>
              <a:rPr lang="en-US" smtClean="0"/>
              <a:t>Summary</a:t>
            </a:r>
            <a:endParaRPr lang="en-AU" smtClean="0"/>
          </a:p>
        </p:txBody>
      </p:sp>
      <p:sp>
        <p:nvSpPr>
          <p:cNvPr id="45059" name="Rectangle 3"/>
          <p:cNvSpPr>
            <a:spLocks noGrp="1" noChangeArrowheads="1"/>
          </p:cNvSpPr>
          <p:nvPr>
            <p:ph idx="1"/>
          </p:nvPr>
        </p:nvSpPr>
        <p:spPr>
          <a:xfrm>
            <a:off x="303530" y="836648"/>
            <a:ext cx="5463540" cy="2215991"/>
          </a:xfrm>
        </p:spPr>
        <p:txBody>
          <a:bodyPr/>
          <a:lstStyle/>
          <a:p>
            <a:pPr eaLnBrk="1" hangingPunct="1">
              <a:defRPr/>
            </a:pPr>
            <a:r>
              <a:rPr lang="en-US" smtClean="0"/>
              <a:t>have considered:</a:t>
            </a:r>
          </a:p>
          <a:p>
            <a:pPr lvl="1" eaLnBrk="1" hangingPunct="1">
              <a:defRPr/>
            </a:pPr>
            <a:r>
              <a:rPr lang="en-US" smtClean="0"/>
              <a:t>block vs stream ciphers</a:t>
            </a:r>
          </a:p>
          <a:p>
            <a:pPr lvl="1" eaLnBrk="1" hangingPunct="1">
              <a:defRPr/>
            </a:pPr>
            <a:r>
              <a:rPr lang="en-US" smtClean="0"/>
              <a:t>Feistel cipher design &amp; structure</a:t>
            </a:r>
          </a:p>
          <a:p>
            <a:pPr lvl="1" eaLnBrk="1" hangingPunct="1">
              <a:defRPr/>
            </a:pPr>
            <a:r>
              <a:rPr lang="en-US" smtClean="0"/>
              <a:t>DES</a:t>
            </a:r>
          </a:p>
          <a:p>
            <a:pPr lvl="2" eaLnBrk="1" hangingPunct="1">
              <a:defRPr/>
            </a:pPr>
            <a:r>
              <a:rPr lang="en-US" smtClean="0"/>
              <a:t>details</a:t>
            </a:r>
          </a:p>
          <a:p>
            <a:pPr lvl="2" eaLnBrk="1" hangingPunct="1">
              <a:defRPr/>
            </a:pPr>
            <a:r>
              <a:rPr lang="en-US" smtClean="0"/>
              <a:t>strength</a:t>
            </a:r>
          </a:p>
          <a:p>
            <a:pPr lvl="1" eaLnBrk="1" hangingPunct="1">
              <a:defRPr/>
            </a:pPr>
            <a:r>
              <a:rPr lang="en-US" smtClean="0"/>
              <a:t>Differential &amp; Linear Cryptanalysis</a:t>
            </a:r>
          </a:p>
          <a:p>
            <a:pPr lvl="1" eaLnBrk="1" hangingPunct="1">
              <a:defRPr/>
            </a:pPr>
            <a:r>
              <a:rPr lang="en-US" smtClean="0"/>
              <a:t>block cipher design principles</a:t>
            </a:r>
            <a:endParaRPr lang="en-AU"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TotalTime>
  <Words>13914</Words>
  <Application>Microsoft Office PowerPoint</Application>
  <PresentationFormat>Custom</PresentationFormat>
  <Paragraphs>953</Paragraphs>
  <Slides>120</Slides>
  <Notes>95</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Trek</vt:lpstr>
      <vt:lpstr>Types  of  Attacks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     Classical    Encryption    Techniques</vt:lpstr>
      <vt:lpstr>Symmetric Encryption</vt:lpstr>
      <vt:lpstr>Some Basic Terminology</vt:lpstr>
      <vt:lpstr>Symmetric Cipher Model</vt:lpstr>
      <vt:lpstr>Requirements</vt:lpstr>
      <vt:lpstr>Cryptography</vt:lpstr>
      <vt:lpstr>Cryptanalysis</vt:lpstr>
      <vt:lpstr>Cryptanalytic Attacks</vt:lpstr>
      <vt:lpstr>More Definitions</vt:lpstr>
      <vt:lpstr>Brute Force Search</vt:lpstr>
      <vt:lpstr>Classical Substitution Ciphers</vt:lpstr>
      <vt:lpstr>Caesar Cipher</vt:lpstr>
      <vt:lpstr>Caesar Cipher</vt:lpstr>
      <vt:lpstr>Cryptanalysis of Caesar Cipher </vt:lpstr>
      <vt:lpstr>Monoalphabetic Cipher</vt:lpstr>
      <vt:lpstr> Monoalphabetic Cipher Security</vt:lpstr>
      <vt:lpstr>Language Redundancy and Cryptanalysis</vt:lpstr>
      <vt:lpstr>English Letter Frequencies</vt:lpstr>
      <vt:lpstr>Use in Cryptanalysis</vt:lpstr>
      <vt:lpstr>Example Cryptanalysis</vt:lpstr>
      <vt:lpstr>Playfair Cipher</vt:lpstr>
      <vt:lpstr>Playfair Key Matrix</vt:lpstr>
      <vt:lpstr>Encrypting and Decrypting</vt:lpstr>
      <vt:lpstr>Security of Playfair Cipher</vt:lpstr>
      <vt:lpstr>Polyalphabetic Ciphers</vt:lpstr>
      <vt:lpstr>Vigenère Cipher</vt:lpstr>
      <vt:lpstr>Example of Vigenère Cipher</vt:lpstr>
      <vt:lpstr>Aids</vt:lpstr>
      <vt:lpstr>Security of Vigenère Ciphers</vt:lpstr>
      <vt:lpstr>Kasiski Method</vt:lpstr>
      <vt:lpstr>Autokey Cipher</vt:lpstr>
      <vt:lpstr>One-Time Pad</vt:lpstr>
      <vt:lpstr>Transposition Ciphers</vt:lpstr>
      <vt:lpstr>Rail Fence cipher</vt:lpstr>
      <vt:lpstr>Row Transposition Ciphers</vt:lpstr>
      <vt:lpstr>Product Ciphers</vt:lpstr>
      <vt:lpstr>Rotor Machines</vt:lpstr>
      <vt:lpstr>Hagelin Rotor Machine</vt:lpstr>
      <vt:lpstr>Steganography</vt:lpstr>
      <vt:lpstr>Summary</vt:lpstr>
      <vt:lpstr>Slide 64</vt:lpstr>
      <vt:lpstr>Modern Block Ciphers</vt:lpstr>
      <vt:lpstr>Block vs Stream Ciphers</vt:lpstr>
      <vt:lpstr>Block Cipher Principles</vt:lpstr>
      <vt:lpstr>Ideal Block Cipher</vt:lpstr>
      <vt:lpstr>Claude Shannon and Substitution-Permutation Ciphers</vt:lpstr>
      <vt:lpstr>Confusion and Diffusion</vt:lpstr>
      <vt:lpstr>Feistel Cipher Structure</vt:lpstr>
      <vt:lpstr>Feistel Cipher Structure</vt:lpstr>
      <vt:lpstr>Feistel Cipher Design Elements</vt:lpstr>
      <vt:lpstr>Feistel Cipher Decryption</vt:lpstr>
      <vt:lpstr>Data Encryption Standard (DES)</vt:lpstr>
      <vt:lpstr>DES History</vt:lpstr>
      <vt:lpstr>DES Design Controversy</vt:lpstr>
      <vt:lpstr>DES Encryption Overview</vt:lpstr>
      <vt:lpstr>Initial Permutation IP</vt:lpstr>
      <vt:lpstr>DES Round Structure</vt:lpstr>
      <vt:lpstr>DES Round Structure</vt:lpstr>
      <vt:lpstr>Substitution Boxes S</vt:lpstr>
      <vt:lpstr>DES Key Schedule</vt:lpstr>
      <vt:lpstr>DES Decryption</vt:lpstr>
      <vt:lpstr>Avalanche Effect </vt:lpstr>
      <vt:lpstr>Strength of DES – Key Size</vt:lpstr>
      <vt:lpstr>Strength of DES – Analytic Attacks</vt:lpstr>
      <vt:lpstr>Strength of DES – Timing Attacks</vt:lpstr>
      <vt:lpstr>Differential Cryptanalysis</vt:lpstr>
      <vt:lpstr>Differential Cryptanalysis</vt:lpstr>
      <vt:lpstr>Differential Cryptanalysis Compares Pairs of Encryptions </vt:lpstr>
      <vt:lpstr>Differential Cryptanalysis</vt:lpstr>
      <vt:lpstr>Differential Cryptanalysis</vt:lpstr>
      <vt:lpstr>Differential Cryptanalysis</vt:lpstr>
      <vt:lpstr>Linear Cryptanalysis</vt:lpstr>
      <vt:lpstr>Linear Cryptanalysis</vt:lpstr>
      <vt:lpstr>DES Design Criteria</vt:lpstr>
      <vt:lpstr>Block Cipher Design</vt:lpstr>
      <vt:lpstr>Summary</vt:lpstr>
      <vt:lpstr>Slide 100</vt:lpstr>
      <vt:lpstr>Modes of Operation</vt:lpstr>
      <vt:lpstr>Electronic Codebook Book (ECB)</vt:lpstr>
      <vt:lpstr>Electronic Codebook Book (ECB)</vt:lpstr>
      <vt:lpstr>Advantages and Limitations of ECB</vt:lpstr>
      <vt:lpstr>Cipher Block Chaining (CBC) </vt:lpstr>
      <vt:lpstr>Cipher Block Chaining (CBC)</vt:lpstr>
      <vt:lpstr>Message Padding</vt:lpstr>
      <vt:lpstr>Advantages and Limitations of CBC</vt:lpstr>
      <vt:lpstr>Cipher FeedBack (CFB)</vt:lpstr>
      <vt:lpstr>Cipher FeedBack (CFB)</vt:lpstr>
      <vt:lpstr>Advantages and Limitations of CFB</vt:lpstr>
      <vt:lpstr>Output FeedBack (OFB)</vt:lpstr>
      <vt:lpstr>Output FeedBack (OFB)</vt:lpstr>
      <vt:lpstr>Advantages and Limitations of OFB</vt:lpstr>
      <vt:lpstr>Counter (CTR)</vt:lpstr>
      <vt:lpstr>Counter (CTR)</vt:lpstr>
      <vt:lpstr>Advantages and Limitations of CTR</vt:lpstr>
      <vt:lpstr>Stream Ciphers</vt:lpstr>
      <vt:lpstr>Stream Cipher Structure</vt:lpstr>
      <vt:lpstr>Stream Cipher Properties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Attacks</dc:title>
  <dc:creator>NAAC2</dc:creator>
  <cp:lastModifiedBy>NAAC2</cp:lastModifiedBy>
  <cp:revision>18</cp:revision>
  <dcterms:created xsi:type="dcterms:W3CDTF">2023-07-18T05:55:23Z</dcterms:created>
  <dcterms:modified xsi:type="dcterms:W3CDTF">2023-08-30T08:42:33Z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2023-07-18T00:00:00Z</vt:filetime>
  </property>
  <property fmtid="{D5CDD505-2E9C-101B-9397-08002B2CF9AE}" pid="3" name="LastSaved">
    <vt:filetime>2023-07-18T00:00:00Z</vt:filetime>
  </property>
</Properties>
</file>