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7" r:id="rId110"/>
    <p:sldId id="368" r:id="rId111"/>
    <p:sldId id="369" r:id="rId112"/>
    <p:sldId id="370" r:id="rId113"/>
    <p:sldId id="371" r:id="rId114"/>
    <p:sldId id="372" r:id="rId115"/>
    <p:sldId id="373" r:id="rId116"/>
    <p:sldId id="374" r:id="rId117"/>
    <p:sldId id="375" r:id="rId118"/>
    <p:sldId id="376" r:id="rId119"/>
    <p:sldId id="377" r:id="rId120"/>
    <p:sldId id="378" r:id="rId121"/>
    <p:sldId id="379" r:id="rId122"/>
    <p:sldId id="380" r:id="rId123"/>
    <p:sldId id="381" r:id="rId124"/>
    <p:sldId id="382" r:id="rId125"/>
    <p:sldId id="383" r:id="rId126"/>
    <p:sldId id="384" r:id="rId127"/>
    <p:sldId id="385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365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9" r:id="rId150"/>
    <p:sldId id="410" r:id="rId151"/>
    <p:sldId id="411" r:id="rId152"/>
    <p:sldId id="412" r:id="rId153"/>
    <p:sldId id="413" r:id="rId154"/>
    <p:sldId id="414" r:id="rId155"/>
    <p:sldId id="415" r:id="rId156"/>
    <p:sldId id="416" r:id="rId157"/>
    <p:sldId id="417" r:id="rId158"/>
    <p:sldId id="418" r:id="rId159"/>
    <p:sldId id="419" r:id="rId160"/>
    <p:sldId id="420" r:id="rId161"/>
    <p:sldId id="421" r:id="rId162"/>
    <p:sldId id="422" r:id="rId163"/>
    <p:sldId id="423" r:id="rId164"/>
    <p:sldId id="424" r:id="rId165"/>
    <p:sldId id="425" r:id="rId166"/>
    <p:sldId id="426" r:id="rId167"/>
    <p:sldId id="427" r:id="rId168"/>
    <p:sldId id="428" r:id="rId169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52318D-0F81-4E7B-8002-09D667F7A6A3}" v="1" dt="2021-06-23T14:09:47.330"/>
    <p1510:client id="{8AFB6918-6D41-4F54-8DEC-CBB69063BBEB}" v="2" dt="2020-08-29T07:40:00.084"/>
    <p1510:client id="{C75C516D-7E5C-44F8-9C57-F78CE064DB7C}" v="1" dt="2021-03-11T05:10:57.223"/>
    <p1510:client id="{DF0E15AA-7A6C-456F-8D10-711D26C6495F}" v="2" dt="2021-05-26T09:37:44.0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82" autoAdjust="0"/>
    <p:restoredTop sz="94613"/>
  </p:normalViewPr>
  <p:slideViewPr>
    <p:cSldViewPr snapToGrid="0" snapToObjects="1">
      <p:cViewPr varScale="1">
        <p:scale>
          <a:sx n="91" d="100"/>
          <a:sy n="91" d="100"/>
        </p:scale>
        <p:origin x="-77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slide" Target="slides/slide155.xml"/><Relationship Id="rId175" Type="http://schemas.microsoft.com/office/2016/11/relationships/changesInfo" Target="changesInfos/changesInfo1.xml"/><Relationship Id="rId170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presProps" Target="presProps.xml"/><Relationship Id="rId176" Type="http://schemas.microsoft.com/office/2015/10/relationships/revisionInfo" Target="revisionInfo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72" Type="http://schemas.openxmlformats.org/officeDocument/2006/relationships/viewProps" Target="view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tableStyles" Target="tableStyle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17P71A1222 - NIKHIL SANDHU" userId="S::17p71a1222@svit.ac.in::f9aa10bf-2b10-4933-96ce-58e76e2df230" providerId="AD" clId="Web-{C75C516D-7E5C-44F8-9C57-F78CE064DB7C}"/>
    <pc:docChg chg="modSld">
      <pc:chgData name="17P71A1222 - NIKHIL SANDHU" userId="S::17p71a1222@svit.ac.in::f9aa10bf-2b10-4933-96ce-58e76e2df230" providerId="AD" clId="Web-{C75C516D-7E5C-44F8-9C57-F78CE064DB7C}" dt="2021-03-11T05:10:57.223" v="0" actId="1076"/>
      <pc:docMkLst>
        <pc:docMk/>
      </pc:docMkLst>
      <pc:sldChg chg="modSp">
        <pc:chgData name="17P71A1222 - NIKHIL SANDHU" userId="S::17p71a1222@svit.ac.in::f9aa10bf-2b10-4933-96ce-58e76e2df230" providerId="AD" clId="Web-{C75C516D-7E5C-44F8-9C57-F78CE064DB7C}" dt="2021-03-11T05:10:57.223" v="0" actId="1076"/>
        <pc:sldMkLst>
          <pc:docMk/>
          <pc:sldMk cId="0" sldId="258"/>
        </pc:sldMkLst>
        <pc:picChg chg="mod">
          <ac:chgData name="17P71A1222 - NIKHIL SANDHU" userId="S::17p71a1222@svit.ac.in::f9aa10bf-2b10-4933-96ce-58e76e2df230" providerId="AD" clId="Web-{C75C516D-7E5C-44F8-9C57-F78CE064DB7C}" dt="2021-03-11T05:10:57.223" v="0" actId="1076"/>
          <ac:picMkLst>
            <pc:docMk/>
            <pc:sldMk cId="0" sldId="258"/>
            <ac:picMk id="2" creationId="{00000000-0000-0000-0000-000000000000}"/>
          </ac:picMkLst>
        </pc:picChg>
      </pc:sldChg>
    </pc:docChg>
  </pc:docChgLst>
  <pc:docChgLst>
    <pc:chgData name="18P71A1211 - T AMOOLYA" userId="S::18p71a1211@svit.ac.in::28e94606-b747-4bd6-b342-1a6f43e7332e" providerId="AD" clId="Web-{3852318D-0F81-4E7B-8002-09D667F7A6A3}"/>
    <pc:docChg chg="modSld">
      <pc:chgData name="18P71A1211 - T AMOOLYA" userId="S::18p71a1211@svit.ac.in::28e94606-b747-4bd6-b342-1a6f43e7332e" providerId="AD" clId="Web-{3852318D-0F81-4E7B-8002-09D667F7A6A3}" dt="2021-06-23T14:09:47.330" v="0" actId="1076"/>
      <pc:docMkLst>
        <pc:docMk/>
      </pc:docMkLst>
      <pc:sldChg chg="modSp">
        <pc:chgData name="18P71A1211 - T AMOOLYA" userId="S::18p71a1211@svit.ac.in::28e94606-b747-4bd6-b342-1a6f43e7332e" providerId="AD" clId="Web-{3852318D-0F81-4E7B-8002-09D667F7A6A3}" dt="2021-06-23T14:09:47.330" v="0" actId="1076"/>
        <pc:sldMkLst>
          <pc:docMk/>
          <pc:sldMk cId="0" sldId="256"/>
        </pc:sldMkLst>
        <pc:picChg chg="mod">
          <ac:chgData name="18P71A1211 - T AMOOLYA" userId="S::18p71a1211@svit.ac.in::28e94606-b747-4bd6-b342-1a6f43e7332e" providerId="AD" clId="Web-{3852318D-0F81-4E7B-8002-09D667F7A6A3}" dt="2021-06-23T14:09:47.330" v="0" actId="1076"/>
          <ac:picMkLst>
            <pc:docMk/>
            <pc:sldMk cId="0" sldId="256"/>
            <ac:picMk id="2" creationId="{00000000-0000-0000-0000-000000000000}"/>
          </ac:picMkLst>
        </pc:picChg>
      </pc:sldChg>
    </pc:docChg>
  </pc:docChgLst>
  <pc:docChgLst>
    <pc:chgData name="17P71A1227 - PRATHYUSHA VENKANNAGIRI" userId="S::17p71a1227@svit.ac.in::f0cee94d-f84a-4ec3-99be-8436f9673995" providerId="AD" clId="Web-{8AFB6918-6D41-4F54-8DEC-CBB69063BBEB}"/>
    <pc:docChg chg="modSld">
      <pc:chgData name="17P71A1227 - PRATHYUSHA VENKANNAGIRI" userId="S::17p71a1227@svit.ac.in::f0cee94d-f84a-4ec3-99be-8436f9673995" providerId="AD" clId="Web-{8AFB6918-6D41-4F54-8DEC-CBB69063BBEB}" dt="2020-08-29T07:40:00.084" v="1" actId="1076"/>
      <pc:docMkLst>
        <pc:docMk/>
      </pc:docMkLst>
      <pc:sldChg chg="modSp">
        <pc:chgData name="17P71A1227 - PRATHYUSHA VENKANNAGIRI" userId="S::17p71a1227@svit.ac.in::f0cee94d-f84a-4ec3-99be-8436f9673995" providerId="AD" clId="Web-{8AFB6918-6D41-4F54-8DEC-CBB69063BBEB}" dt="2020-08-29T07:40:00.084" v="1" actId="1076"/>
        <pc:sldMkLst>
          <pc:docMk/>
          <pc:sldMk cId="0" sldId="258"/>
        </pc:sldMkLst>
        <pc:picChg chg="mod">
          <ac:chgData name="17P71A1227 - PRATHYUSHA VENKANNAGIRI" userId="S::17p71a1227@svit.ac.in::f0cee94d-f84a-4ec3-99be-8436f9673995" providerId="AD" clId="Web-{8AFB6918-6D41-4F54-8DEC-CBB69063BBEB}" dt="2020-08-29T07:40:00.084" v="1" actId="1076"/>
          <ac:picMkLst>
            <pc:docMk/>
            <pc:sldMk cId="0" sldId="258"/>
            <ac:picMk id="2" creationId="{00000000-0000-0000-0000-000000000000}"/>
          </ac:picMkLst>
        </pc:picChg>
      </pc:sldChg>
    </pc:docChg>
  </pc:docChgLst>
  <pc:docChgLst>
    <pc:chgData name="JOGARAO B" userId="S::jogarao@svit.ac.in::66a7adf0-be64-4476-8441-7508d0165017" providerId="AD" clId="Web-{DF0E15AA-7A6C-456F-8D10-711D26C6495F}"/>
    <pc:docChg chg="modSld">
      <pc:chgData name="JOGARAO B" userId="S::jogarao@svit.ac.in::66a7adf0-be64-4476-8441-7508d0165017" providerId="AD" clId="Web-{DF0E15AA-7A6C-456F-8D10-711D26C6495F}" dt="2021-05-26T09:37:44.058" v="1"/>
      <pc:docMkLst>
        <pc:docMk/>
      </pc:docMkLst>
      <pc:sldChg chg="addSp delSp">
        <pc:chgData name="JOGARAO B" userId="S::jogarao@svit.ac.in::66a7adf0-be64-4476-8441-7508d0165017" providerId="AD" clId="Web-{DF0E15AA-7A6C-456F-8D10-711D26C6495F}" dt="2021-05-26T09:37:44.058" v="1"/>
        <pc:sldMkLst>
          <pc:docMk/>
          <pc:sldMk cId="0" sldId="260"/>
        </pc:sldMkLst>
        <pc:picChg chg="add del">
          <ac:chgData name="JOGARAO B" userId="S::jogarao@svit.ac.in::66a7adf0-be64-4476-8441-7508d0165017" providerId="AD" clId="Web-{DF0E15AA-7A6C-456F-8D10-711D26C6495F}" dt="2021-05-26T09:37:44.058" v="1"/>
          <ac:picMkLst>
            <pc:docMk/>
            <pc:sldMk cId="0" sldId="260"/>
            <ac:picMk id="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1C2DC-8105-4185-A58E-EA94CD3045E7}" type="datetimeFigureOut">
              <a:rPr lang="en-IN" smtClean="0"/>
              <a:pPr/>
              <a:t>30-08-2023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25F05-7B71-419C-97F2-C9F6D5C2027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71840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940" y="44196"/>
            <a:ext cx="4918710" cy="327660"/>
          </a:xfrm>
          <a:prstGeom prst="rect">
            <a:avLst/>
          </a:prstGeom>
        </p:spPr>
        <p:txBody>
          <a:bodyPr lIns="0" tIns="0" rIns="0" bIns="0"/>
          <a:lstStyle>
            <a:lvl1pPr>
              <a:defRPr sz="2150" b="0" i="0">
                <a:solidFill>
                  <a:srgbClr val="565F6C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940" y="44196"/>
            <a:ext cx="4918710" cy="327660"/>
          </a:xfrm>
          <a:prstGeom prst="rect">
            <a:avLst/>
          </a:prstGeom>
        </p:spPr>
        <p:txBody>
          <a:bodyPr lIns="0" tIns="0" rIns="0" bIns="0"/>
          <a:lstStyle>
            <a:lvl1pPr>
              <a:defRPr sz="2150" b="0" i="0">
                <a:solidFill>
                  <a:srgbClr val="565F6C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4644" y="993076"/>
            <a:ext cx="8474710" cy="299180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developer.android.com/reference/android/content/Intent.html" TargetMode="Externa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developer.android.com/reference/android/content/Intent.html" TargetMode="Externa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developer.android.com/reference/android/content/Intent.html" TargetMode="Externa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android.com/reference/android/content/Intent.html" TargetMode="External"/><Relationship Id="rId2" Type="http://schemas.openxmlformats.org/officeDocument/2006/relationships/hyperlink" Target="http://developer.android.com/reference/android/content/ComponentName.html" TargetMode="Externa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developer.android.com/reference/android/content/Intent.html" TargetMode="Externa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developer.android.com/reference/android/content/Intent.html" TargetMode="Externa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android.com/reference/android/net/Uri.html" TargetMode="External"/><Relationship Id="rId2" Type="http://schemas.openxmlformats.org/officeDocument/2006/relationships/hyperlink" Target="http://developer.android.com/reference/android/content/Intent.html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developer.android.com/reference/android/content/Intent.html" TargetMode="Externa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developer.android.com/reference/android/content/Intent.html" TargetMode="Externa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android.com/reference/android/os/Bundle.html" TargetMode="External"/><Relationship Id="rId2" Type="http://schemas.openxmlformats.org/officeDocument/2006/relationships/hyperlink" Target="http://developer.android.com/reference/android/content/Intent.html" TargetMode="Externa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developer.android.com/reference/android/content/Intent.html" TargetMode="Externa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developer.android.com/reference/android/content/Intent.html" TargetMode="Externa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eagle.phys.utk.edu/guidry/recipes/mojito.html" TargetMode="Externa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developer.android.com/guide/topics/manifest/manifest-intro.html" TargetMode="Externa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ogella.com/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developer.android.com/reference/org/apache/http/protocol/HTTP.html" TargetMode="Externa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android.com/reference/android/content/IntentFilter.html" TargetMode="External"/><Relationship Id="rId2" Type="http://schemas.openxmlformats.org/officeDocument/2006/relationships/hyperlink" Target="http://developer.android.com/reference/android/content/Intent.html" TargetMode="Externa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developer.android.com/reference/android/app/Service.html" TargetMode="Externa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android.com/reference/android/app/Activity.html" TargetMode="External"/><Relationship Id="rId2" Type="http://schemas.openxmlformats.org/officeDocument/2006/relationships/hyperlink" Target="http://developer.android.com/reference/android/content/Intent.html" TargetMode="Externa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developer.android.com/guide/topics/manifest/activity-element.html" TargetMode="Externa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android.com/guide/topics/manifest/action-element.html" TargetMode="External"/><Relationship Id="rId2" Type="http://schemas.openxmlformats.org/officeDocument/2006/relationships/hyperlink" Target="http://developer.android.com/guide/topics/manifest/intent-filter-element.html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developer.android.com/guide/topics/manifest/data-element.html" TargetMode="External"/><Relationship Id="rId4" Type="http://schemas.openxmlformats.org/officeDocument/2006/relationships/hyperlink" Target="http://developer.android.com/guide/topics/manifest/category-element.html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://developer.android.com/reference/android/content/Intent.html" TargetMode="Externa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schemas.android.com/apk/res/android" TargetMode="Externa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-1791992" y="135610"/>
            <a:ext cx="9753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565" cy="512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16480" y="-613051"/>
            <a:ext cx="9144000" cy="5561371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83" y="21566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9625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64698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8544000" cy="640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1206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47024" y="92342"/>
            <a:ext cx="975360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0"/>
            <a:ext cx="445134" cy="5143500"/>
          </a:xfrm>
          <a:custGeom>
            <a:avLst/>
            <a:gdLst/>
            <a:ahLst/>
            <a:cxnLst/>
            <a:rect l="l" t="t" r="r" b="b"/>
            <a:pathLst>
              <a:path w="445134" h="6858000">
                <a:moveTo>
                  <a:pt x="0" y="6858000"/>
                </a:moveTo>
                <a:lnTo>
                  <a:pt x="444538" y="6858000"/>
                </a:lnTo>
                <a:lnTo>
                  <a:pt x="44453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DC3AD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2689" y="0"/>
            <a:ext cx="3175" cy="5143500"/>
          </a:xfrm>
          <a:custGeom>
            <a:avLst/>
            <a:gdLst/>
            <a:ahLst/>
            <a:cxnLst/>
            <a:rect l="l" t="t" r="r" b="b"/>
            <a:pathLst>
              <a:path w="3175" h="6858000">
                <a:moveTo>
                  <a:pt x="0" y="6858000"/>
                </a:moveTo>
                <a:lnTo>
                  <a:pt x="3136" y="6858000"/>
                </a:lnTo>
                <a:lnTo>
                  <a:pt x="31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DC3AD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42976" y="0"/>
            <a:ext cx="47625" cy="5143500"/>
          </a:xfrm>
          <a:custGeom>
            <a:avLst/>
            <a:gdLst/>
            <a:ahLst/>
            <a:cxnLst/>
            <a:rect l="l" t="t" r="r" b="b"/>
            <a:pathLst>
              <a:path w="47625" h="6858000">
                <a:moveTo>
                  <a:pt x="0" y="6858000"/>
                </a:moveTo>
                <a:lnTo>
                  <a:pt x="47625" y="6858000"/>
                </a:lnTo>
                <a:lnTo>
                  <a:pt x="4762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DC3AD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6340" y="0"/>
            <a:ext cx="104775" cy="5143500"/>
          </a:xfrm>
          <a:custGeom>
            <a:avLst/>
            <a:gdLst/>
            <a:ahLst/>
            <a:cxnLst/>
            <a:rect l="l" t="t" r="r" b="b"/>
            <a:pathLst>
              <a:path w="104775" h="6858000">
                <a:moveTo>
                  <a:pt x="104664" y="0"/>
                </a:moveTo>
                <a:lnTo>
                  <a:pt x="0" y="0"/>
                </a:lnTo>
                <a:lnTo>
                  <a:pt x="0" y="6858000"/>
                </a:lnTo>
                <a:lnTo>
                  <a:pt x="104664" y="6858000"/>
                </a:lnTo>
                <a:lnTo>
                  <a:pt x="104664" y="0"/>
                </a:lnTo>
                <a:close/>
              </a:path>
            </a:pathLst>
          </a:custGeom>
          <a:solidFill>
            <a:srgbClr val="FFD9CE">
              <a:alpha val="3607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990600" y="0"/>
            <a:ext cx="381000" cy="5143500"/>
            <a:chOff x="990600" y="0"/>
            <a:chExt cx="381000" cy="6858000"/>
          </a:xfrm>
        </p:grpSpPr>
        <p:sp>
          <p:nvSpPr>
            <p:cNvPr id="7" name="object 7"/>
            <p:cNvSpPr/>
            <p:nvPr/>
          </p:nvSpPr>
          <p:spPr>
            <a:xfrm>
              <a:off x="990600" y="0"/>
              <a:ext cx="182245" cy="6858000"/>
            </a:xfrm>
            <a:custGeom>
              <a:avLst/>
              <a:gdLst/>
              <a:ahLst/>
              <a:cxnLst/>
              <a:rect l="l" t="t" r="r" b="b"/>
              <a:pathLst>
                <a:path w="182244" h="6858000">
                  <a:moveTo>
                    <a:pt x="1818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1876" y="6858000"/>
                  </a:lnTo>
                  <a:lnTo>
                    <a:pt x="181876" y="0"/>
                  </a:lnTo>
                  <a:close/>
                </a:path>
              </a:pathLst>
            </a:custGeom>
            <a:solidFill>
              <a:srgbClr val="FFD9CE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41323" y="0"/>
              <a:ext cx="230504" cy="6858000"/>
            </a:xfrm>
            <a:custGeom>
              <a:avLst/>
              <a:gdLst/>
              <a:ahLst/>
              <a:cxnLst/>
              <a:rect l="l" t="t" r="r" b="b"/>
              <a:pathLst>
                <a:path w="230505" h="6858000">
                  <a:moveTo>
                    <a:pt x="2302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0276" y="6858000"/>
                  </a:lnTo>
                  <a:lnTo>
                    <a:pt x="230276" y="0"/>
                  </a:lnTo>
                  <a:close/>
                </a:path>
              </a:pathLst>
            </a:custGeom>
            <a:solidFill>
              <a:srgbClr val="FFECE8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06343" y="0"/>
            <a:ext cx="0" cy="51435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1" y="6857999"/>
                </a:lnTo>
              </a:path>
            </a:pathLst>
          </a:custGeom>
          <a:ln w="57150">
            <a:solidFill>
              <a:srgbClr val="FDC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825539" y="0"/>
            <a:ext cx="117475" cy="5143500"/>
            <a:chOff x="825538" y="0"/>
            <a:chExt cx="117475" cy="6858000"/>
          </a:xfrm>
        </p:grpSpPr>
        <p:sp>
          <p:nvSpPr>
            <p:cNvPr id="11" name="object 11"/>
            <p:cNvSpPr/>
            <p:nvPr/>
          </p:nvSpPr>
          <p:spPr>
            <a:xfrm>
              <a:off x="914399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57150">
              <a:solidFill>
                <a:srgbClr val="FFEC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4113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57150">
              <a:solidFill>
                <a:srgbClr val="FDC3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726692" y="0"/>
            <a:ext cx="0" cy="51435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28575">
            <a:solidFill>
              <a:srgbClr val="FDC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66800" y="0"/>
            <a:ext cx="0" cy="51435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FDC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5326" y="0"/>
            <a:ext cx="57150" cy="5143500"/>
          </a:xfrm>
          <a:custGeom>
            <a:avLst/>
            <a:gdLst/>
            <a:ahLst/>
            <a:cxnLst/>
            <a:rect l="l" t="t" r="r" b="b"/>
            <a:pathLst>
              <a:path w="57150" h="6858000">
                <a:moveTo>
                  <a:pt x="11430" y="0"/>
                </a:moveTo>
                <a:lnTo>
                  <a:pt x="0" y="0"/>
                </a:lnTo>
                <a:lnTo>
                  <a:pt x="0" y="6858000"/>
                </a:lnTo>
                <a:lnTo>
                  <a:pt x="11430" y="6858000"/>
                </a:lnTo>
                <a:lnTo>
                  <a:pt x="11430" y="0"/>
                </a:lnTo>
                <a:close/>
              </a:path>
              <a:path w="57150" h="6858000">
                <a:moveTo>
                  <a:pt x="57150" y="0"/>
                </a:moveTo>
                <a:lnTo>
                  <a:pt x="22860" y="0"/>
                </a:lnTo>
                <a:lnTo>
                  <a:pt x="22860" y="6858000"/>
                </a:lnTo>
                <a:lnTo>
                  <a:pt x="57150" y="6858000"/>
                </a:lnTo>
                <a:lnTo>
                  <a:pt x="57150" y="0"/>
                </a:lnTo>
                <a:close/>
              </a:path>
            </a:pathLst>
          </a:custGeom>
          <a:solidFill>
            <a:srgbClr val="FDC3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609600" y="0"/>
            <a:ext cx="1661160" cy="5143500"/>
            <a:chOff x="609600" y="0"/>
            <a:chExt cx="1661160" cy="6858000"/>
          </a:xfrm>
        </p:grpSpPr>
        <p:sp>
          <p:nvSpPr>
            <p:cNvPr id="17" name="object 17"/>
            <p:cNvSpPr/>
            <p:nvPr/>
          </p:nvSpPr>
          <p:spPr>
            <a:xfrm>
              <a:off x="1219200" y="0"/>
              <a:ext cx="76200" cy="6858000"/>
            </a:xfrm>
            <a:custGeom>
              <a:avLst/>
              <a:gdLst/>
              <a:ahLst/>
              <a:cxnLst/>
              <a:rect l="l" t="t" r="r" b="b"/>
              <a:pathLst>
                <a:path w="76200" h="6858000">
                  <a:moveTo>
                    <a:pt x="762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6200" y="68580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DC3AD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09600" y="3428999"/>
              <a:ext cx="1341755" cy="2079625"/>
            </a:xfrm>
            <a:custGeom>
              <a:avLst/>
              <a:gdLst/>
              <a:ahLst/>
              <a:cxnLst/>
              <a:rect l="l" t="t" r="r" b="b"/>
              <a:pathLst>
                <a:path w="1341755" h="2079625">
                  <a:moveTo>
                    <a:pt x="1295400" y="647700"/>
                  </a:moveTo>
                  <a:lnTo>
                    <a:pt x="1293622" y="599363"/>
                  </a:lnTo>
                  <a:lnTo>
                    <a:pt x="1288376" y="551980"/>
                  </a:lnTo>
                  <a:lnTo>
                    <a:pt x="1279779" y="505701"/>
                  </a:lnTo>
                  <a:lnTo>
                    <a:pt x="1267968" y="460629"/>
                  </a:lnTo>
                  <a:lnTo>
                    <a:pt x="1253070" y="416890"/>
                  </a:lnTo>
                  <a:lnTo>
                    <a:pt x="1235202" y="374637"/>
                  </a:lnTo>
                  <a:lnTo>
                    <a:pt x="1214488" y="333959"/>
                  </a:lnTo>
                  <a:lnTo>
                    <a:pt x="1191056" y="295008"/>
                  </a:lnTo>
                  <a:lnTo>
                    <a:pt x="1165034" y="257898"/>
                  </a:lnTo>
                  <a:lnTo>
                    <a:pt x="1136535" y="222745"/>
                  </a:lnTo>
                  <a:lnTo>
                    <a:pt x="1105700" y="189699"/>
                  </a:lnTo>
                  <a:lnTo>
                    <a:pt x="1072654" y="158864"/>
                  </a:lnTo>
                  <a:lnTo>
                    <a:pt x="1037501" y="130365"/>
                  </a:lnTo>
                  <a:lnTo>
                    <a:pt x="1000391" y="104343"/>
                  </a:lnTo>
                  <a:lnTo>
                    <a:pt x="961440" y="80911"/>
                  </a:lnTo>
                  <a:lnTo>
                    <a:pt x="920762" y="60198"/>
                  </a:lnTo>
                  <a:lnTo>
                    <a:pt x="878509" y="42329"/>
                  </a:lnTo>
                  <a:lnTo>
                    <a:pt x="834771" y="27432"/>
                  </a:lnTo>
                  <a:lnTo>
                    <a:pt x="789698" y="15621"/>
                  </a:lnTo>
                  <a:lnTo>
                    <a:pt x="743419" y="7023"/>
                  </a:lnTo>
                  <a:lnTo>
                    <a:pt x="696036" y="1778"/>
                  </a:lnTo>
                  <a:lnTo>
                    <a:pt x="647700" y="0"/>
                  </a:lnTo>
                  <a:lnTo>
                    <a:pt x="599351" y="1778"/>
                  </a:lnTo>
                  <a:lnTo>
                    <a:pt x="551980" y="7023"/>
                  </a:lnTo>
                  <a:lnTo>
                    <a:pt x="505701" y="15621"/>
                  </a:lnTo>
                  <a:lnTo>
                    <a:pt x="460629" y="27432"/>
                  </a:lnTo>
                  <a:lnTo>
                    <a:pt x="416902" y="42329"/>
                  </a:lnTo>
                  <a:lnTo>
                    <a:pt x="374637" y="60198"/>
                  </a:lnTo>
                  <a:lnTo>
                    <a:pt x="333971" y="80911"/>
                  </a:lnTo>
                  <a:lnTo>
                    <a:pt x="295008" y="104343"/>
                  </a:lnTo>
                  <a:lnTo>
                    <a:pt x="257898" y="130365"/>
                  </a:lnTo>
                  <a:lnTo>
                    <a:pt x="222758" y="158864"/>
                  </a:lnTo>
                  <a:lnTo>
                    <a:pt x="189699" y="189699"/>
                  </a:lnTo>
                  <a:lnTo>
                    <a:pt x="158864" y="222745"/>
                  </a:lnTo>
                  <a:lnTo>
                    <a:pt x="130365" y="257898"/>
                  </a:lnTo>
                  <a:lnTo>
                    <a:pt x="104343" y="295008"/>
                  </a:lnTo>
                  <a:lnTo>
                    <a:pt x="80911" y="333959"/>
                  </a:lnTo>
                  <a:lnTo>
                    <a:pt x="60185" y="374637"/>
                  </a:lnTo>
                  <a:lnTo>
                    <a:pt x="42316" y="416890"/>
                  </a:lnTo>
                  <a:lnTo>
                    <a:pt x="27419" y="460629"/>
                  </a:lnTo>
                  <a:lnTo>
                    <a:pt x="15608" y="505701"/>
                  </a:lnTo>
                  <a:lnTo>
                    <a:pt x="7010" y="551980"/>
                  </a:lnTo>
                  <a:lnTo>
                    <a:pt x="1765" y="599363"/>
                  </a:lnTo>
                  <a:lnTo>
                    <a:pt x="0" y="647700"/>
                  </a:lnTo>
                  <a:lnTo>
                    <a:pt x="1765" y="696048"/>
                  </a:lnTo>
                  <a:lnTo>
                    <a:pt x="7010" y="743432"/>
                  </a:lnTo>
                  <a:lnTo>
                    <a:pt x="15608" y="789711"/>
                  </a:lnTo>
                  <a:lnTo>
                    <a:pt x="27419" y="834783"/>
                  </a:lnTo>
                  <a:lnTo>
                    <a:pt x="42316" y="878522"/>
                  </a:lnTo>
                  <a:lnTo>
                    <a:pt x="60185" y="920775"/>
                  </a:lnTo>
                  <a:lnTo>
                    <a:pt x="80911" y="961453"/>
                  </a:lnTo>
                  <a:lnTo>
                    <a:pt x="104343" y="1000404"/>
                  </a:lnTo>
                  <a:lnTo>
                    <a:pt x="130365" y="1037513"/>
                  </a:lnTo>
                  <a:lnTo>
                    <a:pt x="158864" y="1072667"/>
                  </a:lnTo>
                  <a:lnTo>
                    <a:pt x="189699" y="1105712"/>
                  </a:lnTo>
                  <a:lnTo>
                    <a:pt x="222758" y="1136548"/>
                  </a:lnTo>
                  <a:lnTo>
                    <a:pt x="257898" y="1165047"/>
                  </a:lnTo>
                  <a:lnTo>
                    <a:pt x="295008" y="1191069"/>
                  </a:lnTo>
                  <a:lnTo>
                    <a:pt x="333971" y="1214501"/>
                  </a:lnTo>
                  <a:lnTo>
                    <a:pt x="374637" y="1235214"/>
                  </a:lnTo>
                  <a:lnTo>
                    <a:pt x="416902" y="1253083"/>
                  </a:lnTo>
                  <a:lnTo>
                    <a:pt x="460629" y="1267980"/>
                  </a:lnTo>
                  <a:lnTo>
                    <a:pt x="505701" y="1279791"/>
                  </a:lnTo>
                  <a:lnTo>
                    <a:pt x="551980" y="1288389"/>
                  </a:lnTo>
                  <a:lnTo>
                    <a:pt x="599351" y="1293634"/>
                  </a:lnTo>
                  <a:lnTo>
                    <a:pt x="647700" y="1295400"/>
                  </a:lnTo>
                  <a:lnTo>
                    <a:pt x="696036" y="1293634"/>
                  </a:lnTo>
                  <a:lnTo>
                    <a:pt x="743419" y="1288389"/>
                  </a:lnTo>
                  <a:lnTo>
                    <a:pt x="789698" y="1279791"/>
                  </a:lnTo>
                  <a:lnTo>
                    <a:pt x="834771" y="1267980"/>
                  </a:lnTo>
                  <a:lnTo>
                    <a:pt x="878509" y="1253083"/>
                  </a:lnTo>
                  <a:lnTo>
                    <a:pt x="920762" y="1235214"/>
                  </a:lnTo>
                  <a:lnTo>
                    <a:pt x="961440" y="1214501"/>
                  </a:lnTo>
                  <a:lnTo>
                    <a:pt x="1000391" y="1191069"/>
                  </a:lnTo>
                  <a:lnTo>
                    <a:pt x="1037501" y="1165047"/>
                  </a:lnTo>
                  <a:lnTo>
                    <a:pt x="1072654" y="1136548"/>
                  </a:lnTo>
                  <a:lnTo>
                    <a:pt x="1105700" y="1105712"/>
                  </a:lnTo>
                  <a:lnTo>
                    <a:pt x="1136535" y="1072667"/>
                  </a:lnTo>
                  <a:lnTo>
                    <a:pt x="1165034" y="1037513"/>
                  </a:lnTo>
                  <a:lnTo>
                    <a:pt x="1191056" y="1000404"/>
                  </a:lnTo>
                  <a:lnTo>
                    <a:pt x="1214488" y="961453"/>
                  </a:lnTo>
                  <a:lnTo>
                    <a:pt x="1235202" y="920775"/>
                  </a:lnTo>
                  <a:lnTo>
                    <a:pt x="1253070" y="878522"/>
                  </a:lnTo>
                  <a:lnTo>
                    <a:pt x="1267968" y="834783"/>
                  </a:lnTo>
                  <a:lnTo>
                    <a:pt x="1279779" y="789711"/>
                  </a:lnTo>
                  <a:lnTo>
                    <a:pt x="1288376" y="743432"/>
                  </a:lnTo>
                  <a:lnTo>
                    <a:pt x="1293622" y="696048"/>
                  </a:lnTo>
                  <a:lnTo>
                    <a:pt x="1295400" y="647700"/>
                  </a:lnTo>
                  <a:close/>
                </a:path>
                <a:path w="1341755" h="2079625">
                  <a:moveTo>
                    <a:pt x="1341501" y="1758442"/>
                  </a:moveTo>
                  <a:lnTo>
                    <a:pt x="1338021" y="1711045"/>
                  </a:lnTo>
                  <a:lnTo>
                    <a:pt x="1327912" y="1665808"/>
                  </a:lnTo>
                  <a:lnTo>
                    <a:pt x="1311681" y="1623237"/>
                  </a:lnTo>
                  <a:lnTo>
                    <a:pt x="1289812" y="1583804"/>
                  </a:lnTo>
                  <a:lnTo>
                    <a:pt x="1262799" y="1548041"/>
                  </a:lnTo>
                  <a:lnTo>
                    <a:pt x="1231163" y="1516405"/>
                  </a:lnTo>
                  <a:lnTo>
                    <a:pt x="1195374" y="1489417"/>
                  </a:lnTo>
                  <a:lnTo>
                    <a:pt x="1155928" y="1467573"/>
                  </a:lnTo>
                  <a:lnTo>
                    <a:pt x="1113345" y="1451343"/>
                  </a:lnTo>
                  <a:lnTo>
                    <a:pt x="1068095" y="1441246"/>
                  </a:lnTo>
                  <a:lnTo>
                    <a:pt x="1020699" y="1437767"/>
                  </a:lnTo>
                  <a:lnTo>
                    <a:pt x="973315" y="1441246"/>
                  </a:lnTo>
                  <a:lnTo>
                    <a:pt x="928103" y="1451343"/>
                  </a:lnTo>
                  <a:lnTo>
                    <a:pt x="885532" y="1467573"/>
                  </a:lnTo>
                  <a:lnTo>
                    <a:pt x="846112" y="1489417"/>
                  </a:lnTo>
                  <a:lnTo>
                    <a:pt x="810336" y="1516405"/>
                  </a:lnTo>
                  <a:lnTo>
                    <a:pt x="778700" y="1548041"/>
                  </a:lnTo>
                  <a:lnTo>
                    <a:pt x="751700" y="1583804"/>
                  </a:lnTo>
                  <a:lnTo>
                    <a:pt x="729830" y="1623237"/>
                  </a:lnTo>
                  <a:lnTo>
                    <a:pt x="713600" y="1665808"/>
                  </a:lnTo>
                  <a:lnTo>
                    <a:pt x="703491" y="1711045"/>
                  </a:lnTo>
                  <a:lnTo>
                    <a:pt x="700024" y="1758442"/>
                  </a:lnTo>
                  <a:lnTo>
                    <a:pt x="703491" y="1805851"/>
                  </a:lnTo>
                  <a:lnTo>
                    <a:pt x="713600" y="1851088"/>
                  </a:lnTo>
                  <a:lnTo>
                    <a:pt x="729830" y="1893658"/>
                  </a:lnTo>
                  <a:lnTo>
                    <a:pt x="751700" y="1933092"/>
                  </a:lnTo>
                  <a:lnTo>
                    <a:pt x="778700" y="1968855"/>
                  </a:lnTo>
                  <a:lnTo>
                    <a:pt x="810336" y="2000491"/>
                  </a:lnTo>
                  <a:lnTo>
                    <a:pt x="846112" y="2027478"/>
                  </a:lnTo>
                  <a:lnTo>
                    <a:pt x="885532" y="2049322"/>
                  </a:lnTo>
                  <a:lnTo>
                    <a:pt x="928103" y="2065553"/>
                  </a:lnTo>
                  <a:lnTo>
                    <a:pt x="973315" y="2075649"/>
                  </a:lnTo>
                  <a:lnTo>
                    <a:pt x="1020699" y="2079117"/>
                  </a:lnTo>
                  <a:lnTo>
                    <a:pt x="1068095" y="2075649"/>
                  </a:lnTo>
                  <a:lnTo>
                    <a:pt x="1113345" y="2065553"/>
                  </a:lnTo>
                  <a:lnTo>
                    <a:pt x="1155928" y="2049322"/>
                  </a:lnTo>
                  <a:lnTo>
                    <a:pt x="1195374" y="2027478"/>
                  </a:lnTo>
                  <a:lnTo>
                    <a:pt x="1231163" y="2000491"/>
                  </a:lnTo>
                  <a:lnTo>
                    <a:pt x="1262799" y="1968855"/>
                  </a:lnTo>
                  <a:lnTo>
                    <a:pt x="1289812" y="1933092"/>
                  </a:lnTo>
                  <a:lnTo>
                    <a:pt x="1311681" y="1893658"/>
                  </a:lnTo>
                  <a:lnTo>
                    <a:pt x="1327912" y="1851088"/>
                  </a:lnTo>
                  <a:lnTo>
                    <a:pt x="1338021" y="1805851"/>
                  </a:lnTo>
                  <a:lnTo>
                    <a:pt x="1341501" y="1758442"/>
                  </a:lnTo>
                  <a:close/>
                </a:path>
              </a:pathLst>
            </a:custGeom>
            <a:solidFill>
              <a:srgbClr val="FD85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1082" y="5500623"/>
              <a:ext cx="137159" cy="13717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64195" y="4495799"/>
              <a:ext cx="607060" cy="1567180"/>
            </a:xfrm>
            <a:custGeom>
              <a:avLst/>
              <a:gdLst/>
              <a:ahLst/>
              <a:cxnLst/>
              <a:rect l="l" t="t" r="r" b="b"/>
              <a:pathLst>
                <a:path w="607060" h="1567179">
                  <a:moveTo>
                    <a:pt x="274332" y="1429512"/>
                  </a:moveTo>
                  <a:lnTo>
                    <a:pt x="267322" y="1386166"/>
                  </a:lnTo>
                  <a:lnTo>
                    <a:pt x="247840" y="1348511"/>
                  </a:lnTo>
                  <a:lnTo>
                    <a:pt x="218147" y="1318818"/>
                  </a:lnTo>
                  <a:lnTo>
                    <a:pt x="180492" y="1299349"/>
                  </a:lnTo>
                  <a:lnTo>
                    <a:pt x="137172" y="1292352"/>
                  </a:lnTo>
                  <a:lnTo>
                    <a:pt x="93840" y="1299349"/>
                  </a:lnTo>
                  <a:lnTo>
                    <a:pt x="56184" y="1318818"/>
                  </a:lnTo>
                  <a:lnTo>
                    <a:pt x="26492" y="1348511"/>
                  </a:lnTo>
                  <a:lnTo>
                    <a:pt x="7010" y="1386166"/>
                  </a:lnTo>
                  <a:lnTo>
                    <a:pt x="0" y="1429512"/>
                  </a:lnTo>
                  <a:lnTo>
                    <a:pt x="7010" y="1472869"/>
                  </a:lnTo>
                  <a:lnTo>
                    <a:pt x="26492" y="1510525"/>
                  </a:lnTo>
                  <a:lnTo>
                    <a:pt x="56184" y="1540217"/>
                  </a:lnTo>
                  <a:lnTo>
                    <a:pt x="93840" y="1559687"/>
                  </a:lnTo>
                  <a:lnTo>
                    <a:pt x="137172" y="1566672"/>
                  </a:lnTo>
                  <a:lnTo>
                    <a:pt x="180492" y="1559687"/>
                  </a:lnTo>
                  <a:lnTo>
                    <a:pt x="218147" y="1540217"/>
                  </a:lnTo>
                  <a:lnTo>
                    <a:pt x="247840" y="1510525"/>
                  </a:lnTo>
                  <a:lnTo>
                    <a:pt x="267322" y="1472869"/>
                  </a:lnTo>
                  <a:lnTo>
                    <a:pt x="274332" y="1429512"/>
                  </a:lnTo>
                  <a:close/>
                </a:path>
                <a:path w="607060" h="1567179">
                  <a:moveTo>
                    <a:pt x="606564" y="182880"/>
                  </a:moveTo>
                  <a:lnTo>
                    <a:pt x="600024" y="134277"/>
                  </a:lnTo>
                  <a:lnTo>
                    <a:pt x="581583" y="90601"/>
                  </a:lnTo>
                  <a:lnTo>
                    <a:pt x="552983" y="53581"/>
                  </a:lnTo>
                  <a:lnTo>
                    <a:pt x="515962" y="24980"/>
                  </a:lnTo>
                  <a:lnTo>
                    <a:pt x="472287" y="6540"/>
                  </a:lnTo>
                  <a:lnTo>
                    <a:pt x="423684" y="0"/>
                  </a:lnTo>
                  <a:lnTo>
                    <a:pt x="375069" y="6540"/>
                  </a:lnTo>
                  <a:lnTo>
                    <a:pt x="331393" y="24980"/>
                  </a:lnTo>
                  <a:lnTo>
                    <a:pt x="294373" y="53581"/>
                  </a:lnTo>
                  <a:lnTo>
                    <a:pt x="265772" y="90601"/>
                  </a:lnTo>
                  <a:lnTo>
                    <a:pt x="247332" y="134277"/>
                  </a:lnTo>
                  <a:lnTo>
                    <a:pt x="240804" y="182880"/>
                  </a:lnTo>
                  <a:lnTo>
                    <a:pt x="247332" y="231495"/>
                  </a:lnTo>
                  <a:lnTo>
                    <a:pt x="265772" y="275170"/>
                  </a:lnTo>
                  <a:lnTo>
                    <a:pt x="294373" y="312191"/>
                  </a:lnTo>
                  <a:lnTo>
                    <a:pt x="331393" y="340791"/>
                  </a:lnTo>
                  <a:lnTo>
                    <a:pt x="375069" y="359232"/>
                  </a:lnTo>
                  <a:lnTo>
                    <a:pt x="423684" y="365760"/>
                  </a:lnTo>
                  <a:lnTo>
                    <a:pt x="472287" y="359232"/>
                  </a:lnTo>
                  <a:lnTo>
                    <a:pt x="515962" y="340791"/>
                  </a:lnTo>
                  <a:lnTo>
                    <a:pt x="552983" y="312191"/>
                  </a:lnTo>
                  <a:lnTo>
                    <a:pt x="581583" y="275170"/>
                  </a:lnTo>
                  <a:lnTo>
                    <a:pt x="600024" y="231495"/>
                  </a:lnTo>
                  <a:lnTo>
                    <a:pt x="606564" y="182880"/>
                  </a:lnTo>
                  <a:close/>
                </a:path>
              </a:pathLst>
            </a:custGeom>
            <a:solidFill>
              <a:srgbClr val="FD85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729990" y="1879521"/>
            <a:ext cx="2065020" cy="1482842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 algn="ctr">
              <a:lnSpc>
                <a:spcPct val="110400"/>
              </a:lnSpc>
              <a:spcBef>
                <a:spcPts val="475"/>
              </a:spcBef>
            </a:pPr>
            <a:r>
              <a:rPr sz="3000" b="1" spc="320" dirty="0">
                <a:latin typeface="Cambria"/>
                <a:cs typeface="Cambria"/>
              </a:rPr>
              <a:t>A</a:t>
            </a:r>
            <a:r>
              <a:rPr sz="2400" b="1" spc="280" dirty="0">
                <a:latin typeface="Cambria"/>
                <a:cs typeface="Cambria"/>
              </a:rPr>
              <a:t>CTIVITI</a:t>
            </a:r>
            <a:r>
              <a:rPr sz="2400" b="1" spc="325" dirty="0">
                <a:latin typeface="Cambria"/>
                <a:cs typeface="Cambria"/>
              </a:rPr>
              <a:t>E</a:t>
            </a:r>
            <a:r>
              <a:rPr sz="2400" b="1" spc="225" dirty="0">
                <a:latin typeface="Cambria"/>
                <a:cs typeface="Cambria"/>
              </a:rPr>
              <a:t>S  </a:t>
            </a:r>
            <a:r>
              <a:rPr sz="2400" b="1" spc="310" dirty="0">
                <a:latin typeface="Cambria"/>
                <a:cs typeface="Cambria"/>
              </a:rPr>
              <a:t>AND </a:t>
            </a:r>
            <a:r>
              <a:rPr sz="2400" b="1" spc="315" dirty="0">
                <a:latin typeface="Cambria"/>
                <a:cs typeface="Cambria"/>
              </a:rPr>
              <a:t> </a:t>
            </a:r>
            <a:r>
              <a:rPr sz="3000" b="1" spc="315" dirty="0">
                <a:latin typeface="Cambria"/>
                <a:cs typeface="Cambria"/>
              </a:rPr>
              <a:t>I</a:t>
            </a:r>
            <a:r>
              <a:rPr sz="2400" b="1" spc="315" dirty="0">
                <a:latin typeface="Cambria"/>
                <a:cs typeface="Cambria"/>
              </a:rPr>
              <a:t>NTENTS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23063"/>
            <a:ext cx="160655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45" dirty="0"/>
              <a:t>A</a:t>
            </a:r>
            <a:r>
              <a:rPr sz="2400" spc="245" dirty="0"/>
              <a:t>CTIVITY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383540" y="707326"/>
            <a:ext cx="8247380" cy="5460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1171575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235" dirty="0">
                <a:latin typeface="Cambria"/>
                <a:cs typeface="Cambria"/>
              </a:rPr>
              <a:t>A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30" dirty="0">
                <a:latin typeface="Cambria"/>
                <a:cs typeface="Cambria"/>
              </a:rPr>
              <a:t>window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 </a:t>
            </a:r>
            <a:r>
              <a:rPr sz="2400" spc="80" dirty="0">
                <a:latin typeface="Cambria"/>
                <a:cs typeface="Cambria"/>
              </a:rPr>
              <a:t>contains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user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interface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application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370840" indent="-35814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370205" algn="l"/>
                <a:tab pos="370840" algn="l"/>
              </a:tabLst>
            </a:pPr>
            <a:r>
              <a:rPr sz="2400" spc="80" dirty="0">
                <a:latin typeface="Cambria"/>
                <a:cs typeface="Cambria"/>
              </a:rPr>
              <a:t>Applications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have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one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or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35" dirty="0">
                <a:latin typeface="Cambria"/>
                <a:cs typeface="Cambria"/>
              </a:rPr>
              <a:t>more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activities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70" dirty="0">
                <a:latin typeface="Cambria"/>
                <a:cs typeface="Cambria"/>
              </a:rPr>
              <a:t>Main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40" dirty="0">
                <a:latin typeface="Cambria"/>
                <a:cs typeface="Cambria"/>
              </a:rPr>
              <a:t>purpose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of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 </a:t>
            </a:r>
            <a:r>
              <a:rPr sz="2400" spc="90" dirty="0">
                <a:latin typeface="Cambria"/>
                <a:cs typeface="Cambria"/>
              </a:rPr>
              <a:t>activity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is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interact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with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user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6385" marR="5080" indent="-274320">
              <a:lnSpc>
                <a:spcPct val="100299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spc="150" dirty="0">
                <a:latin typeface="Cambria"/>
                <a:cs typeface="Cambria"/>
              </a:rPr>
              <a:t>Activity’s</a:t>
            </a:r>
            <a:r>
              <a:rPr sz="2400" b="1" spc="160" dirty="0">
                <a:latin typeface="Cambria"/>
                <a:cs typeface="Cambria"/>
              </a:rPr>
              <a:t> </a:t>
            </a:r>
            <a:r>
              <a:rPr sz="2400" b="1" spc="114" dirty="0">
                <a:latin typeface="Cambria"/>
                <a:cs typeface="Cambria"/>
              </a:rPr>
              <a:t>life</a:t>
            </a:r>
            <a:r>
              <a:rPr sz="2400" b="1" spc="165" dirty="0">
                <a:latin typeface="Cambria"/>
                <a:cs typeface="Cambria"/>
              </a:rPr>
              <a:t> </a:t>
            </a:r>
            <a:r>
              <a:rPr sz="2400" b="1" spc="180" dirty="0">
                <a:latin typeface="Cambria"/>
                <a:cs typeface="Cambria"/>
              </a:rPr>
              <a:t>Cycle-</a:t>
            </a:r>
            <a:r>
              <a:rPr sz="2400" b="1" spc="160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From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moment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 </a:t>
            </a:r>
            <a:r>
              <a:rPr sz="2400" spc="9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appears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on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screen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moment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hidden,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30" dirty="0">
                <a:latin typeface="Cambria"/>
                <a:cs typeface="Cambria"/>
              </a:rPr>
              <a:t>goes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through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number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stages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20" dirty="0">
                <a:latin typeface="Cambria"/>
                <a:cs typeface="Cambria"/>
              </a:rPr>
              <a:t>Understand</a:t>
            </a:r>
            <a:r>
              <a:rPr sz="2400" spc="9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Activity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life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35" dirty="0">
                <a:latin typeface="Cambria"/>
                <a:cs typeface="Cambria"/>
              </a:rPr>
              <a:t>cycle-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ensure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app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works</a:t>
            </a:r>
            <a:endParaRPr sz="2400">
              <a:latin typeface="Cambria"/>
              <a:cs typeface="Cambria"/>
            </a:endParaRPr>
          </a:p>
          <a:p>
            <a:pPr marL="286385">
              <a:lnSpc>
                <a:spcPct val="100000"/>
              </a:lnSpc>
            </a:pPr>
            <a:r>
              <a:rPr sz="2400" spc="45" dirty="0">
                <a:latin typeface="Cambria"/>
                <a:cs typeface="Cambria"/>
              </a:rPr>
              <a:t>correctly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1" y="294475"/>
            <a:ext cx="307276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00" dirty="0"/>
              <a:t>C</a:t>
            </a:r>
            <a:r>
              <a:rPr sz="2400" spc="300" dirty="0"/>
              <a:t>REATE</a:t>
            </a:r>
            <a:r>
              <a:rPr sz="2400" spc="270" dirty="0"/>
              <a:t> </a:t>
            </a:r>
            <a:r>
              <a:rPr sz="3000" spc="245" dirty="0"/>
              <a:t>A</a:t>
            </a:r>
            <a:r>
              <a:rPr sz="2400" spc="245" dirty="0"/>
              <a:t>CTIVITY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5940" y="821627"/>
            <a:ext cx="776859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50" dirty="0">
                <a:latin typeface="Cambria"/>
                <a:cs typeface="Cambria"/>
              </a:rPr>
              <a:t>To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create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activity,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create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java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class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 </a:t>
            </a:r>
            <a:r>
              <a:rPr sz="2400" spc="80" dirty="0">
                <a:latin typeface="Cambria"/>
                <a:cs typeface="Cambria"/>
              </a:rPr>
              <a:t>extends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Activity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base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class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2090642"/>
            <a:ext cx="7688580" cy="1197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95" dirty="0">
                <a:latin typeface="Cambria"/>
                <a:cs typeface="Cambria"/>
              </a:rPr>
              <a:t>Activity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class</a:t>
            </a:r>
            <a:r>
              <a:rPr sz="2400" spc="15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loads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its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300" dirty="0">
                <a:latin typeface="Cambria"/>
                <a:cs typeface="Cambria"/>
              </a:rPr>
              <a:t>UI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using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305" dirty="0">
                <a:latin typeface="Cambria"/>
                <a:cs typeface="Cambria"/>
              </a:rPr>
              <a:t>XML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file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defined</a:t>
            </a:r>
            <a:r>
              <a:rPr sz="2400" spc="105" dirty="0">
                <a:latin typeface="Cambria"/>
                <a:cs typeface="Cambria"/>
              </a:rPr>
              <a:t> in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i="1" spc="110" dirty="0">
                <a:latin typeface="Cambria"/>
                <a:cs typeface="Cambria"/>
              </a:rPr>
              <a:t>res/layout</a:t>
            </a:r>
            <a:r>
              <a:rPr sz="2400" i="1" spc="114" dirty="0">
                <a:latin typeface="Cambria"/>
                <a:cs typeface="Cambria"/>
              </a:rPr>
              <a:t> </a:t>
            </a:r>
            <a:r>
              <a:rPr sz="2400" spc="40" dirty="0">
                <a:latin typeface="Cambria"/>
                <a:cs typeface="Cambria"/>
              </a:rPr>
              <a:t>folder</a:t>
            </a:r>
            <a:endParaRPr sz="2400">
              <a:latin typeface="Cambria"/>
              <a:cs typeface="Cambria"/>
            </a:endParaRPr>
          </a:p>
          <a:p>
            <a:pPr marL="433070">
              <a:lnSpc>
                <a:spcPct val="100000"/>
              </a:lnSpc>
              <a:spcBef>
                <a:spcPts val="600"/>
              </a:spcBef>
            </a:pPr>
            <a:r>
              <a:rPr sz="2400" spc="90" dirty="0">
                <a:latin typeface="Cambria"/>
                <a:cs typeface="Cambria"/>
              </a:rPr>
              <a:t>setContentView(R.layout.main);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3691319"/>
            <a:ext cx="7733030" cy="76944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86385" marR="5080" indent="-274320">
              <a:lnSpc>
                <a:spcPts val="2870"/>
              </a:lnSpc>
              <a:spcBef>
                <a:spcPts val="2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14" dirty="0">
                <a:latin typeface="Cambria"/>
                <a:cs typeface="Cambria"/>
              </a:rPr>
              <a:t>Every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Activity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application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must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be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declared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your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i="1" spc="145" dirty="0">
                <a:latin typeface="Cambria"/>
                <a:cs typeface="Cambria"/>
              </a:rPr>
              <a:t>AndroidManifest.xml</a:t>
            </a:r>
            <a:r>
              <a:rPr sz="2400" i="1" spc="10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file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2140" y="65913"/>
            <a:ext cx="546544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45" dirty="0"/>
              <a:t>A</a:t>
            </a:r>
            <a:r>
              <a:rPr sz="2400" spc="245" dirty="0"/>
              <a:t>CTIVITY</a:t>
            </a:r>
            <a:r>
              <a:rPr sz="2400" spc="315" dirty="0"/>
              <a:t> </a:t>
            </a:r>
            <a:r>
              <a:rPr sz="3000" spc="305" dirty="0"/>
              <a:t>L</a:t>
            </a:r>
            <a:r>
              <a:rPr sz="2400" spc="305" dirty="0"/>
              <a:t>IFE</a:t>
            </a:r>
            <a:r>
              <a:rPr sz="2400" spc="310" dirty="0"/>
              <a:t> </a:t>
            </a:r>
            <a:r>
              <a:rPr sz="3000" spc="365" dirty="0"/>
              <a:t>C</a:t>
            </a:r>
            <a:r>
              <a:rPr sz="2400" spc="365" dirty="0"/>
              <a:t>YCLE</a:t>
            </a:r>
            <a:r>
              <a:rPr sz="2400" spc="310" dirty="0"/>
              <a:t> </a:t>
            </a:r>
            <a:r>
              <a:rPr sz="3000" spc="240" dirty="0"/>
              <a:t>(C</a:t>
            </a:r>
            <a:r>
              <a:rPr sz="2400" spc="240" dirty="0"/>
              <a:t>NTD</a:t>
            </a:r>
            <a:r>
              <a:rPr sz="3000" spc="240" dirty="0"/>
              <a:t>…)</a:t>
            </a:r>
            <a:endParaRPr sz="3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457200"/>
            <a:ext cx="7772400" cy="468629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58496"/>
            <a:ext cx="338201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25" dirty="0"/>
              <a:t>A</a:t>
            </a:r>
            <a:r>
              <a:rPr spc="225" dirty="0"/>
              <a:t>CTIVITY</a:t>
            </a:r>
            <a:r>
              <a:rPr spc="260" dirty="0"/>
              <a:t> </a:t>
            </a:r>
            <a:r>
              <a:rPr sz="2700" spc="280" dirty="0"/>
              <a:t>L</a:t>
            </a:r>
            <a:r>
              <a:rPr spc="280" dirty="0"/>
              <a:t>IFE</a:t>
            </a:r>
            <a:r>
              <a:rPr spc="240" dirty="0"/>
              <a:t> </a:t>
            </a:r>
            <a:r>
              <a:rPr sz="2700" spc="330" dirty="0"/>
              <a:t>C</a:t>
            </a:r>
            <a:r>
              <a:rPr spc="330" dirty="0"/>
              <a:t>YCLE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535941" y="764477"/>
            <a:ext cx="8410575" cy="45448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370205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95" dirty="0">
                <a:latin typeface="Cambria"/>
                <a:cs typeface="Cambria"/>
              </a:rPr>
              <a:t>Activity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base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class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define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series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events</a:t>
            </a:r>
            <a:r>
              <a:rPr sz="2400" spc="150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govern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life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cycle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210" dirty="0">
                <a:latin typeface="Cambria"/>
                <a:cs typeface="Cambria"/>
              </a:rPr>
              <a:t>On</a:t>
            </a:r>
            <a:r>
              <a:rPr sz="2400" spc="7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Create()</a:t>
            </a:r>
            <a:endParaRPr sz="24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580"/>
              </a:spcBef>
              <a:buClr>
                <a:srgbClr val="FD8537"/>
              </a:buClr>
              <a:buSzPct val="79166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400" spc="130" dirty="0">
                <a:latin typeface="Cambria"/>
                <a:cs typeface="Cambria"/>
              </a:rPr>
              <a:t>Called </a:t>
            </a:r>
            <a:r>
              <a:rPr sz="2400" spc="75" dirty="0">
                <a:latin typeface="Cambria"/>
                <a:cs typeface="Cambria"/>
              </a:rPr>
              <a:t>when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first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created</a:t>
            </a:r>
            <a:endParaRPr sz="2400">
              <a:latin typeface="Cambria"/>
              <a:cs typeface="Cambria"/>
            </a:endParaRPr>
          </a:p>
          <a:p>
            <a:pPr marL="652780" marR="5080" lvl="1" indent="-274955">
              <a:lnSpc>
                <a:spcPct val="100000"/>
              </a:lnSpc>
              <a:spcBef>
                <a:spcPts val="575"/>
              </a:spcBef>
              <a:buClr>
                <a:srgbClr val="FD8537"/>
              </a:buClr>
              <a:buSzPct val="79166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400" spc="165" dirty="0">
                <a:latin typeface="Cambria"/>
                <a:cs typeface="Cambria"/>
              </a:rPr>
              <a:t>By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default,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created</a:t>
            </a:r>
            <a:r>
              <a:rPr sz="2400" spc="15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contains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onCreate()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event.</a:t>
            </a:r>
            <a:endParaRPr sz="2400">
              <a:latin typeface="Cambria"/>
              <a:cs typeface="Cambria"/>
            </a:endParaRPr>
          </a:p>
          <a:p>
            <a:pPr marL="652780" marR="737870" lvl="1" indent="-274955">
              <a:lnSpc>
                <a:spcPct val="100000"/>
              </a:lnSpc>
              <a:spcBef>
                <a:spcPts val="575"/>
              </a:spcBef>
              <a:buClr>
                <a:srgbClr val="FD8537"/>
              </a:buClr>
              <a:buSzPct val="79166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400" spc="114" dirty="0">
                <a:latin typeface="Cambria"/>
                <a:cs typeface="Cambria"/>
              </a:rPr>
              <a:t>Within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onCreate()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event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handler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write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code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5" dirty="0">
                <a:latin typeface="Cambria"/>
                <a:cs typeface="Cambria"/>
              </a:rPr>
              <a:t>to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display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300" dirty="0">
                <a:latin typeface="Cambria"/>
                <a:cs typeface="Cambria"/>
              </a:rPr>
              <a:t>UI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elements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screen.</a:t>
            </a:r>
            <a:endParaRPr sz="2400">
              <a:latin typeface="Cambria"/>
              <a:cs typeface="Cambria"/>
            </a:endParaRPr>
          </a:p>
          <a:p>
            <a:pPr marL="652780" marR="396875" lvl="1" indent="-274955">
              <a:lnSpc>
                <a:spcPct val="100000"/>
              </a:lnSpc>
              <a:spcBef>
                <a:spcPts val="580"/>
              </a:spcBef>
              <a:buClr>
                <a:srgbClr val="FD8537"/>
              </a:buClr>
              <a:buSzPct val="79166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400" spc="165" dirty="0">
                <a:latin typeface="Cambria"/>
                <a:cs typeface="Cambria"/>
              </a:rPr>
              <a:t>Use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onCreate()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method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create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instantiate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35" dirty="0">
                <a:latin typeface="Cambria"/>
                <a:cs typeface="Cambria"/>
              </a:rPr>
              <a:t>objects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be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used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application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44196"/>
            <a:ext cx="491871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25" dirty="0"/>
              <a:t>A</a:t>
            </a:r>
            <a:r>
              <a:rPr spc="225" dirty="0"/>
              <a:t>CTIVITY</a:t>
            </a:r>
            <a:r>
              <a:rPr spc="270" dirty="0"/>
              <a:t> </a:t>
            </a:r>
            <a:r>
              <a:rPr sz="2700" spc="280" dirty="0"/>
              <a:t>L</a:t>
            </a:r>
            <a:r>
              <a:rPr spc="280" dirty="0"/>
              <a:t>IFE</a:t>
            </a:r>
            <a:r>
              <a:rPr spc="250" dirty="0"/>
              <a:t> </a:t>
            </a:r>
            <a:r>
              <a:rPr sz="2700" spc="330" dirty="0"/>
              <a:t>C</a:t>
            </a:r>
            <a:r>
              <a:rPr spc="330" dirty="0"/>
              <a:t>YCLE</a:t>
            </a:r>
            <a:r>
              <a:rPr spc="285" dirty="0"/>
              <a:t> </a:t>
            </a:r>
            <a:r>
              <a:rPr sz="2700" spc="220" dirty="0"/>
              <a:t>(C</a:t>
            </a:r>
            <a:r>
              <a:rPr spc="220" dirty="0"/>
              <a:t>NTD</a:t>
            </a:r>
            <a:r>
              <a:rPr sz="2700" spc="220" dirty="0"/>
              <a:t>…)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78739" y="366475"/>
            <a:ext cx="9098280" cy="5880456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675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10" dirty="0">
                <a:latin typeface="Cambria"/>
                <a:cs typeface="Cambria"/>
              </a:rPr>
              <a:t>OnStart()</a:t>
            </a:r>
            <a:endParaRPr sz="2400">
              <a:latin typeface="Cambria"/>
              <a:cs typeface="Cambria"/>
            </a:endParaRPr>
          </a:p>
          <a:p>
            <a:pPr marL="652780" lvl="1" indent="-274320">
              <a:lnSpc>
                <a:spcPct val="100000"/>
              </a:lnSpc>
              <a:spcBef>
                <a:spcPts val="580"/>
              </a:spcBef>
              <a:buClr>
                <a:srgbClr val="FD8537"/>
              </a:buClr>
              <a:buSzPct val="79166"/>
              <a:buFont typeface="Segoe UI Symbol"/>
              <a:buChar char="⚫"/>
              <a:tabLst>
                <a:tab pos="652145" algn="l"/>
                <a:tab pos="652780" algn="l"/>
              </a:tabLst>
            </a:pPr>
            <a:r>
              <a:rPr sz="2400" spc="135" dirty="0">
                <a:latin typeface="Cambria"/>
                <a:cs typeface="Cambria"/>
              </a:rPr>
              <a:t>Called </a:t>
            </a:r>
            <a:r>
              <a:rPr sz="2400" spc="75" dirty="0">
                <a:latin typeface="Cambria"/>
                <a:cs typeface="Cambria"/>
              </a:rPr>
              <a:t>when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becomes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visible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user</a:t>
            </a:r>
            <a:endParaRPr sz="2400">
              <a:latin typeface="Cambria"/>
              <a:cs typeface="Cambria"/>
            </a:endParaRPr>
          </a:p>
          <a:p>
            <a:pPr marL="652780" marR="34290" lvl="1" indent="-274320">
              <a:lnSpc>
                <a:spcPct val="100000"/>
              </a:lnSpc>
              <a:spcBef>
                <a:spcPts val="575"/>
              </a:spcBef>
              <a:buClr>
                <a:srgbClr val="FD8537"/>
              </a:buClr>
              <a:buSzPct val="79166"/>
              <a:buFont typeface="Segoe UI Symbol"/>
              <a:buChar char="⚫"/>
              <a:tabLst>
                <a:tab pos="652145" algn="l"/>
                <a:tab pos="652780" algn="l"/>
              </a:tabLst>
            </a:pPr>
            <a:r>
              <a:rPr sz="2400" spc="5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initiate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-85" dirty="0">
                <a:latin typeface="Cambria"/>
                <a:cs typeface="Cambria"/>
              </a:rPr>
              <a:t>―visible‖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lifespan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application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(any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time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between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b="1" spc="180" dirty="0">
                <a:latin typeface="Cambria"/>
                <a:cs typeface="Cambria"/>
              </a:rPr>
              <a:t>onStart</a:t>
            </a:r>
            <a:r>
              <a:rPr sz="2400" b="1" spc="15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b="1" spc="140" dirty="0">
                <a:latin typeface="Cambria"/>
                <a:cs typeface="Cambria"/>
              </a:rPr>
              <a:t>onStop)</a:t>
            </a:r>
            <a:endParaRPr sz="240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Clr>
                <a:srgbClr val="FD8537"/>
              </a:buClr>
              <a:buFont typeface="Segoe UI Symbol"/>
              <a:buChar char="⚫"/>
            </a:pPr>
            <a:endParaRPr sz="3400">
              <a:latin typeface="Cambria"/>
              <a:cs typeface="Cambria"/>
            </a:endParaRPr>
          </a:p>
          <a:p>
            <a:pPr marL="652780" lvl="1" indent="-274320">
              <a:lnSpc>
                <a:spcPct val="100000"/>
              </a:lnSpc>
              <a:buClr>
                <a:srgbClr val="FD8537"/>
              </a:buClr>
              <a:buSzPct val="79166"/>
              <a:buFont typeface="Segoe UI Symbol"/>
              <a:buChar char="⚫"/>
              <a:tabLst>
                <a:tab pos="652145" algn="l"/>
                <a:tab pos="652780" algn="l"/>
              </a:tabLst>
            </a:pPr>
            <a:r>
              <a:rPr sz="2400" spc="130" dirty="0">
                <a:latin typeface="Cambria"/>
                <a:cs typeface="Cambria"/>
              </a:rPr>
              <a:t>Either </a:t>
            </a:r>
            <a:r>
              <a:rPr sz="2400" spc="20" dirty="0">
                <a:latin typeface="Cambria"/>
                <a:cs typeface="Cambria"/>
              </a:rPr>
              <a:t>be</a:t>
            </a:r>
            <a:r>
              <a:rPr sz="2400" spc="150" dirty="0">
                <a:latin typeface="Cambria"/>
                <a:cs typeface="Cambria"/>
              </a:rPr>
              <a:t> </a:t>
            </a:r>
            <a:r>
              <a:rPr sz="2400" b="1" spc="150" dirty="0">
                <a:latin typeface="Cambria"/>
                <a:cs typeface="Cambria"/>
              </a:rPr>
              <a:t>onResume’d</a:t>
            </a:r>
            <a:r>
              <a:rPr sz="2400" b="1" spc="15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b="1" spc="145" dirty="0">
                <a:latin typeface="Cambria"/>
                <a:cs typeface="Cambria"/>
              </a:rPr>
              <a:t>onStop’ped</a:t>
            </a:r>
            <a:r>
              <a:rPr sz="2400" b="1" spc="17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from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this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state.</a:t>
            </a:r>
            <a:endParaRPr sz="240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buClr>
                <a:srgbClr val="FD8537"/>
              </a:buClr>
              <a:buFont typeface="Segoe UI Symbol"/>
              <a:buChar char="⚫"/>
            </a:pPr>
            <a:endParaRPr sz="3450">
              <a:latin typeface="Cambria"/>
              <a:cs typeface="Cambria"/>
            </a:endParaRPr>
          </a:p>
          <a:p>
            <a:pPr marL="652780" marR="5080" lvl="1" indent="-274320">
              <a:lnSpc>
                <a:spcPct val="100000"/>
              </a:lnSpc>
              <a:buClr>
                <a:srgbClr val="FD8537"/>
              </a:buClr>
              <a:buSzPct val="79166"/>
              <a:buFont typeface="Segoe UI Symbol"/>
              <a:buChar char="⚫"/>
              <a:tabLst>
                <a:tab pos="652145" algn="l"/>
                <a:tab pos="652780" algn="l"/>
              </a:tabLst>
            </a:pPr>
            <a:r>
              <a:rPr sz="2400" spc="110" dirty="0">
                <a:latin typeface="Cambria"/>
                <a:cs typeface="Cambria"/>
              </a:rPr>
              <a:t>When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started</a:t>
            </a:r>
            <a:r>
              <a:rPr sz="2400" spc="15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onStart()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onResume() </a:t>
            </a:r>
            <a:r>
              <a:rPr sz="2400" spc="5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methods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are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called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whether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activity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restored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from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background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or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newly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created.</a:t>
            </a:r>
            <a:endParaRPr sz="240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Clr>
                <a:srgbClr val="FD8537"/>
              </a:buClr>
              <a:buFont typeface="Segoe UI Symbol"/>
              <a:buChar char="⚫"/>
            </a:pPr>
            <a:endParaRPr sz="3400">
              <a:latin typeface="Cambria"/>
              <a:cs typeface="Cambria"/>
            </a:endParaRPr>
          </a:p>
          <a:p>
            <a:pPr marL="652780" marR="289560" lvl="1" indent="-274320">
              <a:lnSpc>
                <a:spcPct val="100200"/>
              </a:lnSpc>
              <a:buClr>
                <a:srgbClr val="FD8537"/>
              </a:buClr>
              <a:buSzPct val="79166"/>
              <a:buFont typeface="Segoe UI Symbol"/>
              <a:buChar char="⚫"/>
              <a:tabLst>
                <a:tab pos="652145" algn="l"/>
                <a:tab pos="652780" algn="l"/>
              </a:tabLst>
            </a:pPr>
            <a:r>
              <a:rPr sz="2400" spc="175" dirty="0">
                <a:latin typeface="Cambria"/>
                <a:cs typeface="Cambria"/>
              </a:rPr>
              <a:t>An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event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for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b="1" spc="160" dirty="0">
                <a:latin typeface="Cambria"/>
                <a:cs typeface="Cambria"/>
              </a:rPr>
              <a:t>onRestart</a:t>
            </a:r>
            <a:r>
              <a:rPr sz="2400" spc="160" dirty="0">
                <a:latin typeface="Cambria"/>
                <a:cs typeface="Cambria"/>
              </a:rPr>
              <a:t>,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which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called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before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b="1" spc="180" dirty="0">
                <a:latin typeface="Cambria"/>
                <a:cs typeface="Cambria"/>
              </a:rPr>
              <a:t>onStart</a:t>
            </a:r>
            <a:r>
              <a:rPr sz="2400" b="1" spc="14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if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application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transitioning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from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b="1" spc="175" dirty="0">
                <a:latin typeface="Cambria"/>
                <a:cs typeface="Cambria"/>
              </a:rPr>
              <a:t>onStop</a:t>
            </a:r>
            <a:r>
              <a:rPr sz="2400" b="1" spc="17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b="1" spc="180" dirty="0">
                <a:latin typeface="Cambria"/>
                <a:cs typeface="Cambria"/>
              </a:rPr>
              <a:t>onStart </a:t>
            </a:r>
            <a:r>
              <a:rPr sz="2400" b="1" spc="18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instead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being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started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from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scratch.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0"/>
            <a:ext cx="491871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25" dirty="0"/>
              <a:t>A</a:t>
            </a:r>
            <a:r>
              <a:rPr spc="225" dirty="0"/>
              <a:t>CTIVITY</a:t>
            </a:r>
            <a:r>
              <a:rPr spc="270" dirty="0"/>
              <a:t> </a:t>
            </a:r>
            <a:r>
              <a:rPr sz="2700" spc="280" dirty="0"/>
              <a:t>L</a:t>
            </a:r>
            <a:r>
              <a:rPr spc="280" dirty="0"/>
              <a:t>IFE</a:t>
            </a:r>
            <a:r>
              <a:rPr spc="250" dirty="0"/>
              <a:t> </a:t>
            </a:r>
            <a:r>
              <a:rPr sz="2700" spc="330" dirty="0"/>
              <a:t>C</a:t>
            </a:r>
            <a:r>
              <a:rPr spc="330" dirty="0"/>
              <a:t>YCLE</a:t>
            </a:r>
            <a:r>
              <a:rPr spc="285" dirty="0"/>
              <a:t> </a:t>
            </a:r>
            <a:r>
              <a:rPr sz="2700" spc="220" dirty="0"/>
              <a:t>(C</a:t>
            </a:r>
            <a:r>
              <a:rPr spc="220" dirty="0"/>
              <a:t>NTD</a:t>
            </a:r>
            <a:r>
              <a:rPr sz="2700" spc="220" dirty="0"/>
              <a:t>…)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78739" y="1315451"/>
            <a:ext cx="8021320" cy="2902718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675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45" dirty="0">
                <a:latin typeface="Cambria"/>
                <a:cs typeface="Cambria"/>
              </a:rPr>
              <a:t>onResume()</a:t>
            </a:r>
            <a:endParaRPr sz="2400">
              <a:latin typeface="Cambria"/>
              <a:cs typeface="Cambria"/>
            </a:endParaRPr>
          </a:p>
          <a:p>
            <a:pPr marL="652780" marR="113030" lvl="1" indent="-274320">
              <a:lnSpc>
                <a:spcPct val="100000"/>
              </a:lnSpc>
              <a:spcBef>
                <a:spcPts val="580"/>
              </a:spcBef>
              <a:buClr>
                <a:srgbClr val="FD8537"/>
              </a:buClr>
              <a:buSzPct val="79166"/>
              <a:buFont typeface="Segoe UI Symbol"/>
              <a:buChar char="⚫"/>
              <a:tabLst>
                <a:tab pos="652145" algn="l"/>
                <a:tab pos="652780" algn="l"/>
              </a:tabLst>
            </a:pPr>
            <a:r>
              <a:rPr sz="2400" spc="135" dirty="0">
                <a:latin typeface="Cambria"/>
                <a:cs typeface="Cambria"/>
              </a:rPr>
              <a:t>Called </a:t>
            </a:r>
            <a:r>
              <a:rPr sz="2400" spc="75" dirty="0">
                <a:latin typeface="Cambria"/>
                <a:cs typeface="Cambria"/>
              </a:rPr>
              <a:t>when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starts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interacting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with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user</a:t>
            </a:r>
            <a:endParaRPr sz="240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FD8537"/>
              </a:buClr>
              <a:buFont typeface="Segoe UI Symbol"/>
              <a:buChar char="⚫"/>
            </a:pPr>
            <a:endParaRPr sz="3400">
              <a:latin typeface="Cambria"/>
              <a:cs typeface="Cambria"/>
            </a:endParaRPr>
          </a:p>
          <a:p>
            <a:pPr marL="652780" marR="5080" lvl="1" indent="-274320">
              <a:lnSpc>
                <a:spcPct val="100000"/>
              </a:lnSpc>
              <a:buClr>
                <a:srgbClr val="FD8537"/>
              </a:buClr>
              <a:buSzPct val="79166"/>
              <a:buFont typeface="Segoe UI Symbol"/>
              <a:buChar char="⚫"/>
              <a:tabLst>
                <a:tab pos="652145" algn="l"/>
                <a:tab pos="652780" algn="l"/>
                <a:tab pos="7720330" algn="l"/>
              </a:tabLst>
            </a:pPr>
            <a:r>
              <a:rPr sz="2400" spc="165" dirty="0">
                <a:latin typeface="Cambria"/>
                <a:cs typeface="Cambria"/>
              </a:rPr>
              <a:t>Use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th</a:t>
            </a:r>
            <a:r>
              <a:rPr sz="2400" spc="100" dirty="0">
                <a:latin typeface="Cambria"/>
                <a:cs typeface="Cambria"/>
              </a:rPr>
              <a:t>e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o</a:t>
            </a:r>
            <a:r>
              <a:rPr sz="2400" spc="20" dirty="0">
                <a:latin typeface="Cambria"/>
                <a:cs typeface="Cambria"/>
              </a:rPr>
              <a:t>n</a:t>
            </a:r>
            <a:r>
              <a:rPr sz="2400" spc="105" dirty="0">
                <a:latin typeface="Cambria"/>
                <a:cs typeface="Cambria"/>
              </a:rPr>
              <a:t>Resum</a:t>
            </a:r>
            <a:r>
              <a:rPr sz="2400" spc="90" dirty="0">
                <a:latin typeface="Cambria"/>
                <a:cs typeface="Cambria"/>
              </a:rPr>
              <a:t>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-120" dirty="0">
                <a:latin typeface="Cambria"/>
                <a:cs typeface="Cambria"/>
              </a:rPr>
              <a:t>()</a:t>
            </a:r>
            <a:r>
              <a:rPr sz="2400" spc="60" dirty="0">
                <a:latin typeface="Cambria"/>
                <a:cs typeface="Cambria"/>
              </a:rPr>
              <a:t>metho</a:t>
            </a:r>
            <a:r>
              <a:rPr sz="2400" spc="65" dirty="0">
                <a:latin typeface="Cambria"/>
                <a:cs typeface="Cambria"/>
              </a:rPr>
              <a:t>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" dirty="0">
                <a:latin typeface="Cambria"/>
                <a:cs typeface="Cambria"/>
              </a:rPr>
              <a:t>t</a:t>
            </a:r>
            <a:r>
              <a:rPr sz="2400" spc="25" dirty="0">
                <a:latin typeface="Cambria"/>
                <a:cs typeface="Cambria"/>
              </a:rPr>
              <a:t>o</a:t>
            </a:r>
            <a:r>
              <a:rPr sz="2400" spc="150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s</a:t>
            </a:r>
            <a:r>
              <a:rPr sz="2400" spc="90" dirty="0">
                <a:latin typeface="Cambria"/>
                <a:cs typeface="Cambria"/>
              </a:rPr>
              <a:t>t</a:t>
            </a:r>
            <a:r>
              <a:rPr sz="2400" spc="125" dirty="0">
                <a:latin typeface="Cambria"/>
                <a:cs typeface="Cambria"/>
              </a:rPr>
              <a:t>ar</a:t>
            </a:r>
            <a:r>
              <a:rPr sz="2400" spc="95" dirty="0">
                <a:latin typeface="Cambria"/>
                <a:cs typeface="Cambria"/>
              </a:rPr>
              <a:t>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an</a:t>
            </a:r>
            <a:r>
              <a:rPr sz="2400" spc="120" dirty="0">
                <a:latin typeface="Cambria"/>
                <a:cs typeface="Cambria"/>
              </a:rPr>
              <a:t>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s</a:t>
            </a:r>
            <a:r>
              <a:rPr sz="2400" spc="55" dirty="0">
                <a:latin typeface="Cambria"/>
                <a:cs typeface="Cambria"/>
              </a:rPr>
              <a:t>ervices</a:t>
            </a:r>
            <a:r>
              <a:rPr sz="2400" dirty="0">
                <a:latin typeface="Cambria"/>
                <a:cs typeface="Cambria"/>
              </a:rPr>
              <a:t>	</a:t>
            </a:r>
            <a:r>
              <a:rPr sz="2400" spc="-5" dirty="0">
                <a:latin typeface="Cambria"/>
                <a:cs typeface="Cambria"/>
              </a:rPr>
              <a:t>or  </a:t>
            </a:r>
            <a:r>
              <a:rPr sz="2400" dirty="0">
                <a:latin typeface="Cambria"/>
                <a:cs typeface="Cambria"/>
              </a:rPr>
              <a:t>code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needs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run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when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your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9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foreground.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1" y="0"/>
            <a:ext cx="486981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25" dirty="0"/>
              <a:t>A</a:t>
            </a:r>
            <a:r>
              <a:rPr spc="225" dirty="0"/>
              <a:t>CTIVITY</a:t>
            </a:r>
            <a:r>
              <a:rPr spc="270" dirty="0"/>
              <a:t> </a:t>
            </a:r>
            <a:r>
              <a:rPr sz="2700" spc="280" dirty="0"/>
              <a:t>L</a:t>
            </a:r>
            <a:r>
              <a:rPr spc="280" dirty="0"/>
              <a:t>IFE</a:t>
            </a:r>
            <a:r>
              <a:rPr spc="250" dirty="0"/>
              <a:t> </a:t>
            </a:r>
            <a:r>
              <a:rPr sz="2700" spc="330" dirty="0"/>
              <a:t>C</a:t>
            </a:r>
            <a:r>
              <a:rPr spc="330" dirty="0"/>
              <a:t>YCLE</a:t>
            </a:r>
            <a:r>
              <a:rPr spc="280" dirty="0"/>
              <a:t> </a:t>
            </a:r>
            <a:r>
              <a:rPr sz="2700" spc="210" dirty="0"/>
              <a:t>(</a:t>
            </a:r>
            <a:r>
              <a:rPr spc="210" dirty="0"/>
              <a:t>CNTD</a:t>
            </a:r>
            <a:r>
              <a:rPr sz="2700" spc="210" dirty="0"/>
              <a:t>…)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78739" y="421348"/>
            <a:ext cx="9027160" cy="63299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50" dirty="0">
                <a:latin typeface="Cambria"/>
                <a:cs typeface="Cambria"/>
              </a:rPr>
              <a:t>onPause()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652780" marR="234315" lvl="1" indent="-274320">
              <a:lnSpc>
                <a:spcPct val="100000"/>
              </a:lnSpc>
              <a:buClr>
                <a:srgbClr val="FD8537"/>
              </a:buClr>
              <a:buSzPct val="79166"/>
              <a:buFont typeface="Segoe UI Symbol"/>
              <a:buChar char="⚫"/>
              <a:tabLst>
                <a:tab pos="652145" algn="l"/>
                <a:tab pos="652780" algn="l"/>
              </a:tabLst>
            </a:pPr>
            <a:r>
              <a:rPr sz="2400" spc="135" dirty="0">
                <a:latin typeface="Cambria"/>
                <a:cs typeface="Cambria"/>
              </a:rPr>
              <a:t>Called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when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being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paused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previous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being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resumed.</a:t>
            </a:r>
            <a:endParaRPr sz="2400">
              <a:latin typeface="Cambria"/>
              <a:cs typeface="Cambria"/>
            </a:endParaRPr>
          </a:p>
          <a:p>
            <a:pPr marL="652780" lvl="1" indent="-274320">
              <a:lnSpc>
                <a:spcPct val="100000"/>
              </a:lnSpc>
              <a:spcBef>
                <a:spcPts val="580"/>
              </a:spcBef>
              <a:buClr>
                <a:srgbClr val="FD8537"/>
              </a:buClr>
              <a:buSzPct val="79166"/>
              <a:buFont typeface="Segoe UI Symbol"/>
              <a:buChar char="⚫"/>
              <a:tabLst>
                <a:tab pos="652145" algn="l"/>
                <a:tab pos="652780" algn="l"/>
              </a:tabLst>
            </a:pPr>
            <a:r>
              <a:rPr sz="2400" spc="135" dirty="0">
                <a:latin typeface="Cambria"/>
                <a:cs typeface="Cambria"/>
              </a:rPr>
              <a:t>Called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15" dirty="0">
                <a:latin typeface="Cambria"/>
                <a:cs typeface="Cambria"/>
              </a:rPr>
              <a:t>two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scenarios-</a:t>
            </a:r>
            <a:endParaRPr sz="2400">
              <a:latin typeface="Cambria"/>
              <a:cs typeface="Cambria"/>
            </a:endParaRPr>
          </a:p>
          <a:p>
            <a:pPr marL="927100" lvl="2" indent="-184150">
              <a:lnSpc>
                <a:spcPct val="100000"/>
              </a:lnSpc>
              <a:spcBef>
                <a:spcPts val="575"/>
              </a:spcBef>
              <a:buClr>
                <a:srgbClr val="DF752E"/>
              </a:buClr>
              <a:buSzPct val="60416"/>
              <a:buFont typeface="Wingdings"/>
              <a:buChar char=""/>
              <a:tabLst>
                <a:tab pos="927735" algn="l"/>
              </a:tabLst>
            </a:pPr>
            <a:r>
              <a:rPr sz="2400" spc="75" dirty="0">
                <a:latin typeface="Cambria"/>
                <a:cs typeface="Cambria"/>
              </a:rPr>
              <a:t>when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sent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back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ground</a:t>
            </a:r>
            <a:endParaRPr sz="2400">
              <a:latin typeface="Cambria"/>
              <a:cs typeface="Cambria"/>
            </a:endParaRPr>
          </a:p>
          <a:p>
            <a:pPr marL="927100" marR="501650" lvl="2" indent="-183515">
              <a:lnSpc>
                <a:spcPct val="100000"/>
              </a:lnSpc>
              <a:spcBef>
                <a:spcPts val="580"/>
              </a:spcBef>
              <a:buClr>
                <a:srgbClr val="DF752E"/>
              </a:buClr>
              <a:buSzPct val="60416"/>
              <a:buFont typeface="Wingdings"/>
              <a:buChar char=""/>
              <a:tabLst>
                <a:tab pos="927735" algn="l"/>
              </a:tabLst>
            </a:pPr>
            <a:r>
              <a:rPr sz="2400" spc="75" dirty="0">
                <a:latin typeface="Cambria"/>
                <a:cs typeface="Cambria"/>
              </a:rPr>
              <a:t>when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killed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when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user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presses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back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button</a:t>
            </a:r>
            <a:endParaRPr sz="2400">
              <a:latin typeface="Cambria"/>
              <a:cs typeface="Cambria"/>
            </a:endParaRPr>
          </a:p>
          <a:p>
            <a:pPr marL="652780" marR="5080" lvl="1" indent="-274320">
              <a:lnSpc>
                <a:spcPct val="100000"/>
              </a:lnSpc>
              <a:spcBef>
                <a:spcPts val="575"/>
              </a:spcBef>
              <a:buClr>
                <a:srgbClr val="FD8537"/>
              </a:buClr>
              <a:buSzPct val="79166"/>
              <a:buFont typeface="Segoe UI Symbol"/>
              <a:buChar char="⚫"/>
              <a:tabLst>
                <a:tab pos="652145" algn="l"/>
                <a:tab pos="652780" algn="l"/>
                <a:tab pos="7352030" algn="l"/>
              </a:tabLst>
            </a:pPr>
            <a:r>
              <a:rPr sz="2400" spc="165" dirty="0">
                <a:latin typeface="Cambria"/>
                <a:cs typeface="Cambria"/>
              </a:rPr>
              <a:t>Use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6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onPause()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method</a:t>
            </a:r>
            <a:r>
              <a:rPr sz="2400" spc="15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50" dirty="0">
                <a:latin typeface="Cambria"/>
                <a:cs typeface="Cambria"/>
              </a:rPr>
              <a:t> </a:t>
            </a:r>
            <a:r>
              <a:rPr sz="2400" spc="40" dirty="0">
                <a:latin typeface="Cambria"/>
                <a:cs typeface="Cambria"/>
              </a:rPr>
              <a:t>stop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any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services	</a:t>
            </a:r>
            <a:r>
              <a:rPr sz="2400" spc="-5" dirty="0">
                <a:latin typeface="Cambria"/>
                <a:cs typeface="Cambria"/>
              </a:rPr>
              <a:t>or</a:t>
            </a:r>
            <a:r>
              <a:rPr sz="2400" spc="8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code</a:t>
            </a:r>
            <a:r>
              <a:rPr sz="2400" spc="90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15" dirty="0">
                <a:latin typeface="Cambria"/>
                <a:cs typeface="Cambria"/>
              </a:rPr>
              <a:t>does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not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need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run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when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your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not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9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foreground.</a:t>
            </a:r>
            <a:endParaRPr sz="240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Clr>
                <a:srgbClr val="FD8537"/>
              </a:buClr>
              <a:buFont typeface="Segoe UI Symbol"/>
              <a:buChar char="⚫"/>
            </a:pPr>
            <a:endParaRPr sz="3400">
              <a:latin typeface="Cambria"/>
              <a:cs typeface="Cambria"/>
            </a:endParaRPr>
          </a:p>
          <a:p>
            <a:pPr marL="652780" lvl="1" indent="-274320">
              <a:lnSpc>
                <a:spcPct val="100000"/>
              </a:lnSpc>
              <a:buClr>
                <a:srgbClr val="FD8537"/>
              </a:buClr>
              <a:buSzPct val="79166"/>
              <a:buFont typeface="Segoe UI Symbol"/>
              <a:buChar char="⚫"/>
              <a:tabLst>
                <a:tab pos="652145" algn="l"/>
                <a:tab pos="652780" algn="l"/>
              </a:tabLst>
            </a:pPr>
            <a:r>
              <a:rPr sz="2400" spc="130" dirty="0">
                <a:latin typeface="Cambria"/>
                <a:cs typeface="Cambria"/>
              </a:rPr>
              <a:t>Either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be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b="1" spc="150" dirty="0">
                <a:latin typeface="Cambria"/>
                <a:cs typeface="Cambria"/>
              </a:rPr>
              <a:t>onResume’d</a:t>
            </a:r>
            <a:r>
              <a:rPr sz="2400" b="1" spc="114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or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b="1" spc="150" dirty="0">
                <a:latin typeface="Cambria"/>
                <a:cs typeface="Cambria"/>
              </a:rPr>
              <a:t>onStop’ped</a:t>
            </a:r>
            <a:r>
              <a:rPr sz="2400" b="1" spc="16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from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this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state</a:t>
            </a:r>
            <a:endParaRPr sz="2400">
              <a:latin typeface="Cambria"/>
              <a:cs typeface="Cambria"/>
            </a:endParaRPr>
          </a:p>
          <a:p>
            <a:pPr marL="927100" lvl="2" indent="-184150">
              <a:lnSpc>
                <a:spcPct val="100000"/>
              </a:lnSpc>
              <a:spcBef>
                <a:spcPts val="575"/>
              </a:spcBef>
              <a:buClr>
                <a:srgbClr val="DF752E"/>
              </a:buClr>
              <a:buSzPct val="60416"/>
              <a:buFont typeface="Wingdings"/>
              <a:buChar char=""/>
              <a:tabLst>
                <a:tab pos="927735" algn="l"/>
                <a:tab pos="2929890" algn="l"/>
              </a:tabLst>
            </a:pPr>
            <a:r>
              <a:rPr sz="2400" b="1" spc="165" dirty="0">
                <a:latin typeface="Cambria"/>
                <a:cs typeface="Cambria"/>
              </a:rPr>
              <a:t>onResume</a:t>
            </a:r>
            <a:r>
              <a:rPr sz="2400" b="1" spc="15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-	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35" dirty="0">
                <a:latin typeface="Cambria"/>
                <a:cs typeface="Cambria"/>
              </a:rPr>
              <a:t>comes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foreground</a:t>
            </a:r>
            <a:endParaRPr sz="2400">
              <a:latin typeface="Cambria"/>
              <a:cs typeface="Cambria"/>
            </a:endParaRPr>
          </a:p>
          <a:p>
            <a:pPr marL="927100" lvl="2" indent="-184150">
              <a:lnSpc>
                <a:spcPct val="100000"/>
              </a:lnSpc>
              <a:spcBef>
                <a:spcPts val="575"/>
              </a:spcBef>
              <a:buClr>
                <a:srgbClr val="DF752E"/>
              </a:buClr>
              <a:buSzPct val="60416"/>
              <a:buFont typeface="Wingdings"/>
              <a:buChar char=""/>
              <a:tabLst>
                <a:tab pos="927735" algn="l"/>
              </a:tabLst>
            </a:pPr>
            <a:r>
              <a:rPr sz="2400" b="1" spc="145" dirty="0">
                <a:latin typeface="Cambria"/>
                <a:cs typeface="Cambria"/>
              </a:rPr>
              <a:t>onStop-</a:t>
            </a:r>
            <a:r>
              <a:rPr sz="2400" b="1" spc="16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activity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no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loner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visible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15608"/>
            <a:ext cx="486918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25" dirty="0"/>
              <a:t>A</a:t>
            </a:r>
            <a:r>
              <a:rPr spc="225" dirty="0"/>
              <a:t>CTIVITY</a:t>
            </a:r>
            <a:r>
              <a:rPr spc="270" dirty="0"/>
              <a:t> </a:t>
            </a:r>
            <a:r>
              <a:rPr sz="2700" spc="280" dirty="0"/>
              <a:t>L</a:t>
            </a:r>
            <a:r>
              <a:rPr spc="280" dirty="0"/>
              <a:t>IFE</a:t>
            </a:r>
            <a:r>
              <a:rPr spc="250" dirty="0"/>
              <a:t> </a:t>
            </a:r>
            <a:r>
              <a:rPr sz="2700" spc="330" dirty="0"/>
              <a:t>C</a:t>
            </a:r>
            <a:r>
              <a:rPr spc="330" dirty="0"/>
              <a:t>YCLE</a:t>
            </a:r>
            <a:r>
              <a:rPr spc="280" dirty="0"/>
              <a:t> </a:t>
            </a:r>
            <a:r>
              <a:rPr sz="2700" spc="210" dirty="0"/>
              <a:t>(</a:t>
            </a:r>
            <a:r>
              <a:rPr spc="210" dirty="0"/>
              <a:t>CNTD</a:t>
            </a:r>
            <a:r>
              <a:rPr sz="2700" spc="210" dirty="0"/>
              <a:t>…)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307341" y="764477"/>
            <a:ext cx="8408035" cy="47833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25" dirty="0">
                <a:latin typeface="Cambria"/>
                <a:cs typeface="Cambria"/>
              </a:rPr>
              <a:t>onStop()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652780" lvl="1" indent="-274955">
              <a:lnSpc>
                <a:spcPct val="100000"/>
              </a:lnSpc>
              <a:spcBef>
                <a:spcPts val="5"/>
              </a:spcBef>
              <a:buClr>
                <a:srgbClr val="FD8537"/>
              </a:buClr>
              <a:buSzPct val="79166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400" spc="135" dirty="0">
                <a:latin typeface="Cambria"/>
                <a:cs typeface="Cambria"/>
              </a:rPr>
              <a:t>Called </a:t>
            </a:r>
            <a:r>
              <a:rPr sz="2400" spc="75" dirty="0">
                <a:latin typeface="Cambria"/>
                <a:cs typeface="Cambria"/>
              </a:rPr>
              <a:t>when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no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longer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visible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user</a:t>
            </a:r>
            <a:endParaRPr sz="2400">
              <a:latin typeface="Cambria"/>
              <a:cs typeface="Cambria"/>
            </a:endParaRPr>
          </a:p>
          <a:p>
            <a:pPr marL="652780" lvl="1" indent="-274955">
              <a:lnSpc>
                <a:spcPct val="100000"/>
              </a:lnSpc>
              <a:spcBef>
                <a:spcPts val="575"/>
              </a:spcBef>
              <a:buClr>
                <a:srgbClr val="FD8537"/>
              </a:buClr>
              <a:buSzPct val="79166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400" spc="170" dirty="0">
                <a:latin typeface="Cambria"/>
                <a:cs typeface="Cambria"/>
              </a:rPr>
              <a:t>End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current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visible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lifespan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</a:t>
            </a:r>
            <a:endParaRPr sz="2400">
              <a:latin typeface="Cambria"/>
              <a:cs typeface="Cambria"/>
            </a:endParaRPr>
          </a:p>
          <a:p>
            <a:pPr marL="652780" lvl="1" indent="-274955">
              <a:lnSpc>
                <a:spcPct val="100000"/>
              </a:lnSpc>
              <a:spcBef>
                <a:spcPts val="565"/>
              </a:spcBef>
              <a:buClr>
                <a:srgbClr val="FD8537"/>
              </a:buClr>
              <a:buSzPct val="79166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400" spc="130" dirty="0">
                <a:latin typeface="Cambria"/>
                <a:cs typeface="Cambria"/>
              </a:rPr>
              <a:t>Either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be</a:t>
            </a:r>
            <a:r>
              <a:rPr sz="2400" spc="150" dirty="0">
                <a:latin typeface="Cambria"/>
                <a:cs typeface="Cambria"/>
              </a:rPr>
              <a:t> </a:t>
            </a:r>
            <a:r>
              <a:rPr sz="2400" b="1" spc="150" dirty="0">
                <a:latin typeface="Cambria"/>
                <a:cs typeface="Cambria"/>
              </a:rPr>
              <a:t>onResume’d</a:t>
            </a:r>
            <a:r>
              <a:rPr sz="2400" b="1" spc="114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or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b="1" spc="145" dirty="0">
                <a:latin typeface="Cambria"/>
                <a:cs typeface="Cambria"/>
              </a:rPr>
              <a:t>onStop’ped</a:t>
            </a:r>
            <a:r>
              <a:rPr sz="2400" b="1" spc="17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from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this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state</a:t>
            </a:r>
            <a:endParaRPr sz="2400">
              <a:latin typeface="Cambria"/>
              <a:cs typeface="Cambria"/>
            </a:endParaRPr>
          </a:p>
          <a:p>
            <a:pPr marL="927100" lvl="2" indent="-183515">
              <a:lnSpc>
                <a:spcPct val="100000"/>
              </a:lnSpc>
              <a:spcBef>
                <a:spcPts val="575"/>
              </a:spcBef>
              <a:buClr>
                <a:srgbClr val="DF752E"/>
              </a:buClr>
              <a:buSzPct val="60416"/>
              <a:buFont typeface="Wingdings"/>
              <a:buChar char=""/>
              <a:tabLst>
                <a:tab pos="927735" algn="l"/>
                <a:tab pos="2856865" algn="l"/>
              </a:tabLst>
            </a:pPr>
            <a:r>
              <a:rPr sz="2400" b="1" spc="160" dirty="0">
                <a:latin typeface="Cambria"/>
                <a:cs typeface="Cambria"/>
              </a:rPr>
              <a:t>onRestart</a:t>
            </a:r>
            <a:r>
              <a:rPr sz="2400" b="1" spc="17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-	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become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visible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20" dirty="0">
                <a:latin typeface="Cambria"/>
                <a:cs typeface="Cambria"/>
              </a:rPr>
              <a:t>again</a:t>
            </a:r>
            <a:endParaRPr sz="2400">
              <a:latin typeface="Cambria"/>
              <a:cs typeface="Cambria"/>
            </a:endParaRPr>
          </a:p>
          <a:p>
            <a:pPr marL="927100" lvl="2" indent="-183515">
              <a:lnSpc>
                <a:spcPct val="100000"/>
              </a:lnSpc>
              <a:spcBef>
                <a:spcPts val="575"/>
              </a:spcBef>
              <a:buClr>
                <a:srgbClr val="DF752E"/>
              </a:buClr>
              <a:buSzPct val="60416"/>
              <a:buFont typeface="Wingdings"/>
              <a:buChar char=""/>
              <a:tabLst>
                <a:tab pos="927735" algn="l"/>
              </a:tabLst>
            </a:pPr>
            <a:r>
              <a:rPr sz="2400" b="1" spc="150" dirty="0">
                <a:latin typeface="Cambria"/>
                <a:cs typeface="Cambria"/>
              </a:rPr>
              <a:t>onDestroy</a:t>
            </a:r>
            <a:r>
              <a:rPr sz="2400" b="1" spc="155" dirty="0">
                <a:latin typeface="Cambria"/>
                <a:cs typeface="Cambria"/>
              </a:rPr>
              <a:t> </a:t>
            </a:r>
            <a:r>
              <a:rPr sz="2400" b="1" dirty="0">
                <a:latin typeface="Cambria"/>
                <a:cs typeface="Cambria"/>
              </a:rPr>
              <a:t>–</a:t>
            </a:r>
            <a:r>
              <a:rPr sz="2400" b="1" spc="16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for</a:t>
            </a:r>
            <a:r>
              <a:rPr sz="2400" spc="150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shutting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down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activity.</a:t>
            </a:r>
            <a:endParaRPr sz="2400">
              <a:latin typeface="Cambria"/>
              <a:cs typeface="Cambria"/>
            </a:endParaRPr>
          </a:p>
          <a:p>
            <a:pPr lvl="2">
              <a:lnSpc>
                <a:spcPct val="100000"/>
              </a:lnSpc>
              <a:spcBef>
                <a:spcPts val="25"/>
              </a:spcBef>
              <a:buClr>
                <a:srgbClr val="DF752E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5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55" dirty="0">
                <a:latin typeface="Cambria"/>
                <a:cs typeface="Cambria"/>
              </a:rPr>
              <a:t>onRestart()</a:t>
            </a:r>
            <a:endParaRPr sz="2400">
              <a:latin typeface="Cambria"/>
              <a:cs typeface="Cambria"/>
            </a:endParaRPr>
          </a:p>
          <a:p>
            <a:pPr marL="652780" marR="875030" lvl="1" indent="-274955">
              <a:lnSpc>
                <a:spcPct val="100000"/>
              </a:lnSpc>
              <a:spcBef>
                <a:spcPts val="575"/>
              </a:spcBef>
              <a:buClr>
                <a:srgbClr val="FD8537"/>
              </a:buClr>
              <a:buSzPct val="79166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400" spc="135" dirty="0">
                <a:latin typeface="Cambria"/>
                <a:cs typeface="Cambria"/>
              </a:rPr>
              <a:t>Called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when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25" dirty="0">
                <a:latin typeface="Cambria"/>
                <a:cs typeface="Cambria"/>
              </a:rPr>
              <a:t> has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been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40" dirty="0">
                <a:latin typeface="Cambria"/>
                <a:cs typeface="Cambria"/>
              </a:rPr>
              <a:t>stopped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restarting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120" dirty="0">
                <a:latin typeface="Cambria"/>
                <a:cs typeface="Cambria"/>
              </a:rPr>
              <a:t>again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1" y="215608"/>
            <a:ext cx="491807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25" dirty="0"/>
              <a:t>A</a:t>
            </a:r>
            <a:r>
              <a:rPr spc="225" dirty="0"/>
              <a:t>CTIVITY</a:t>
            </a:r>
            <a:r>
              <a:rPr spc="270" dirty="0"/>
              <a:t> </a:t>
            </a:r>
            <a:r>
              <a:rPr sz="2700" spc="280" dirty="0"/>
              <a:t>L</a:t>
            </a:r>
            <a:r>
              <a:rPr spc="280" dirty="0"/>
              <a:t>IFE</a:t>
            </a:r>
            <a:r>
              <a:rPr spc="250" dirty="0"/>
              <a:t> </a:t>
            </a:r>
            <a:r>
              <a:rPr sz="2700" spc="330" dirty="0"/>
              <a:t>C</a:t>
            </a:r>
            <a:r>
              <a:rPr spc="330" dirty="0"/>
              <a:t>YCLE</a:t>
            </a:r>
            <a:r>
              <a:rPr spc="285" dirty="0"/>
              <a:t> </a:t>
            </a:r>
            <a:r>
              <a:rPr sz="2700" spc="220" dirty="0"/>
              <a:t>(C</a:t>
            </a:r>
            <a:r>
              <a:rPr spc="220" dirty="0"/>
              <a:t>NTD</a:t>
            </a:r>
            <a:r>
              <a:rPr sz="2700" spc="220" dirty="0"/>
              <a:t>…)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535940" y="821626"/>
            <a:ext cx="8079740" cy="54707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35" dirty="0">
                <a:latin typeface="Cambria"/>
                <a:cs typeface="Cambria"/>
              </a:rPr>
              <a:t>onDestroy()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652780" marR="5080" lvl="1" indent="-274955">
              <a:lnSpc>
                <a:spcPct val="100000"/>
              </a:lnSpc>
              <a:spcBef>
                <a:spcPts val="5"/>
              </a:spcBef>
              <a:buClr>
                <a:srgbClr val="FD8537"/>
              </a:buClr>
              <a:buSzPct val="79166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400" spc="135" dirty="0">
                <a:latin typeface="Cambria"/>
                <a:cs typeface="Cambria"/>
              </a:rPr>
              <a:t>Called </a:t>
            </a:r>
            <a:r>
              <a:rPr sz="2400" spc="20" dirty="0">
                <a:latin typeface="Cambria"/>
                <a:cs typeface="Cambria"/>
              </a:rPr>
              <a:t>before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destroyed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by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9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system(either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20" dirty="0">
                <a:latin typeface="Cambria"/>
                <a:cs typeface="Cambria"/>
              </a:rPr>
              <a:t>manually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or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by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system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40" dirty="0">
                <a:latin typeface="Cambria"/>
                <a:cs typeface="Cambria"/>
              </a:rPr>
              <a:t>conserve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memory.</a:t>
            </a:r>
            <a:endParaRPr sz="240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FD8537"/>
              </a:buClr>
              <a:buFont typeface="Segoe UI Symbol"/>
              <a:buChar char="⚫"/>
            </a:pPr>
            <a:endParaRPr sz="3400">
              <a:latin typeface="Cambria"/>
              <a:cs typeface="Cambria"/>
            </a:endParaRPr>
          </a:p>
          <a:p>
            <a:pPr marL="652780" marR="831215" lvl="1" indent="-274955">
              <a:lnSpc>
                <a:spcPct val="100000"/>
              </a:lnSpc>
              <a:buClr>
                <a:srgbClr val="FD8537"/>
              </a:buClr>
              <a:buSzPct val="79166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400" spc="165" dirty="0">
                <a:latin typeface="Cambria"/>
                <a:cs typeface="Cambria"/>
              </a:rPr>
              <a:t>Use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onDestroy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method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free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up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resources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before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destroyed.</a:t>
            </a:r>
            <a:endParaRPr sz="240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Clr>
                <a:srgbClr val="FD8537"/>
              </a:buClr>
              <a:buFont typeface="Segoe UI Symbol"/>
              <a:buChar char="⚫"/>
            </a:pPr>
            <a:endParaRPr sz="34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buClr>
                <a:srgbClr val="FD8537"/>
              </a:buClr>
              <a:buSzPct val="79166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400" spc="135" dirty="0">
                <a:latin typeface="Cambria"/>
                <a:cs typeface="Cambria"/>
              </a:rPr>
              <a:t>Called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when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245" dirty="0">
                <a:latin typeface="Cambria"/>
                <a:cs typeface="Cambria"/>
              </a:rPr>
              <a:t>Java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class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about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be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destroyed.</a:t>
            </a:r>
            <a:endParaRPr sz="240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Clr>
                <a:srgbClr val="FD8537"/>
              </a:buClr>
              <a:buFont typeface="Segoe UI Symbol"/>
              <a:buChar char="⚫"/>
            </a:pPr>
            <a:endParaRPr sz="3500">
              <a:latin typeface="Cambria"/>
              <a:cs typeface="Cambria"/>
            </a:endParaRPr>
          </a:p>
          <a:p>
            <a:pPr marL="652780" marR="159385" lvl="1" indent="-274955">
              <a:lnSpc>
                <a:spcPts val="2870"/>
              </a:lnSpc>
              <a:buClr>
                <a:srgbClr val="FD8537"/>
              </a:buClr>
              <a:buSzPct val="79166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400" spc="114" dirty="0">
                <a:latin typeface="Cambria"/>
                <a:cs typeface="Cambria"/>
              </a:rPr>
              <a:t>Once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this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function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called,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there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only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one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35" dirty="0">
                <a:latin typeface="Cambria"/>
                <a:cs typeface="Cambria"/>
              </a:rPr>
              <a:t>option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for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transition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(other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being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killed):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b="1" spc="180" dirty="0">
                <a:latin typeface="Cambria"/>
                <a:cs typeface="Cambria"/>
              </a:rPr>
              <a:t>onCreate</a:t>
            </a:r>
            <a:r>
              <a:rPr sz="2400" spc="180" dirty="0">
                <a:latin typeface="Cambria"/>
                <a:cs typeface="Cambria"/>
              </a:rPr>
              <a:t>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16629" y="44005"/>
            <a:ext cx="135064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20" dirty="0"/>
              <a:t>I</a:t>
            </a:r>
            <a:r>
              <a:rPr spc="270" dirty="0"/>
              <a:t>NTEN</a:t>
            </a:r>
            <a:r>
              <a:rPr spc="229" dirty="0"/>
              <a:t>TS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307340" y="535876"/>
            <a:ext cx="8204200" cy="52988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715645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80" dirty="0">
                <a:latin typeface="Cambria"/>
                <a:cs typeface="Cambria"/>
              </a:rPr>
              <a:t>Applications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have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one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or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35" dirty="0">
                <a:latin typeface="Cambria"/>
                <a:cs typeface="Cambria"/>
              </a:rPr>
              <a:t>more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activities,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so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need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5" dirty="0">
                <a:latin typeface="Cambria"/>
                <a:cs typeface="Cambria"/>
              </a:rPr>
              <a:t>to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navigate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from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one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another.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6385" marR="45339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60" dirty="0">
                <a:latin typeface="Cambria"/>
                <a:cs typeface="Cambria"/>
              </a:rPr>
              <a:t>In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Android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-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navigation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between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activities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through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Intent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  <a:tab pos="2188845" algn="l"/>
              </a:tabLst>
            </a:pPr>
            <a:r>
              <a:rPr sz="2400" spc="95" dirty="0">
                <a:latin typeface="Cambria"/>
                <a:cs typeface="Cambria"/>
              </a:rPr>
              <a:t>Intents-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-145" dirty="0">
                <a:latin typeface="Cambria"/>
                <a:cs typeface="Cambria"/>
              </a:rPr>
              <a:t>―glue‖</a:t>
            </a:r>
            <a:r>
              <a:rPr sz="2400" spc="130" dirty="0">
                <a:latin typeface="Cambria"/>
                <a:cs typeface="Cambria"/>
              </a:rPr>
              <a:t> that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enables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different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activities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from </a:t>
            </a:r>
            <a:r>
              <a:rPr sz="2400" spc="5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different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applications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work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together,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ensuring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 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tasks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can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be	</a:t>
            </a:r>
            <a:r>
              <a:rPr sz="2400" spc="40" dirty="0">
                <a:latin typeface="Cambria"/>
                <a:cs typeface="Cambria"/>
              </a:rPr>
              <a:t>performed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as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though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they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20" dirty="0">
                <a:latin typeface="Cambria"/>
                <a:cs typeface="Cambria"/>
              </a:rPr>
              <a:t>all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belong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one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single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application.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6385" marR="248285" indent="-274320">
              <a:lnSpc>
                <a:spcPct val="100499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370205" algn="l"/>
                <a:tab pos="370840" algn="l"/>
                <a:tab pos="1649095" algn="l"/>
              </a:tabLst>
            </a:pPr>
            <a:r>
              <a:rPr dirty="0"/>
              <a:t>	</a:t>
            </a:r>
            <a:r>
              <a:rPr sz="2400" b="1" i="1" u="heavy" spc="15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Intents</a:t>
            </a:r>
            <a:r>
              <a:rPr sz="2400" b="1" i="1" spc="150" dirty="0">
                <a:solidFill>
                  <a:srgbClr val="D2601C"/>
                </a:solidFill>
                <a:latin typeface="Cambria"/>
                <a:cs typeface="Cambria"/>
              </a:rPr>
              <a:t>	</a:t>
            </a:r>
            <a:r>
              <a:rPr sz="2400" spc="80" dirty="0">
                <a:latin typeface="Cambria"/>
                <a:cs typeface="Cambria"/>
              </a:rPr>
              <a:t>are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used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share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content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trigger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actions</a:t>
            </a:r>
            <a:r>
              <a:rPr sz="2400" spc="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within 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among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applications.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0"/>
            <a:ext cx="331597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75" dirty="0"/>
              <a:t>B</a:t>
            </a:r>
            <a:r>
              <a:rPr spc="275" dirty="0"/>
              <a:t>UILDING</a:t>
            </a:r>
            <a:r>
              <a:rPr spc="240" dirty="0"/>
              <a:t> </a:t>
            </a:r>
            <a:r>
              <a:rPr spc="254" dirty="0"/>
              <a:t>AN</a:t>
            </a:r>
            <a:r>
              <a:rPr spc="245" dirty="0"/>
              <a:t> </a:t>
            </a:r>
            <a:r>
              <a:rPr sz="2700" spc="245" dirty="0"/>
              <a:t>I</a:t>
            </a:r>
            <a:r>
              <a:rPr spc="245" dirty="0"/>
              <a:t>NTENT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383540" y="535877"/>
            <a:ext cx="8206740" cy="36522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396875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75" dirty="0">
                <a:latin typeface="Cambria"/>
                <a:cs typeface="Cambria"/>
              </a:rPr>
              <a:t>An</a:t>
            </a:r>
            <a:r>
              <a:rPr sz="2400" spc="135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114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Intent</a:t>
            </a:r>
            <a:r>
              <a:rPr sz="2400" spc="135" dirty="0">
                <a:solidFill>
                  <a:srgbClr val="D2601C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2400" spc="25" dirty="0">
                <a:latin typeface="Cambria"/>
                <a:cs typeface="Cambria"/>
              </a:rPr>
              <a:t>object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carries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information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Android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system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uses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determine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652780" marR="388620" lvl="1" indent="-274955">
              <a:lnSpc>
                <a:spcPct val="100000"/>
              </a:lnSpc>
              <a:spcBef>
                <a:spcPts val="5"/>
              </a:spcBef>
              <a:buClr>
                <a:srgbClr val="FD8537"/>
              </a:buClr>
              <a:buSzPct val="79166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400" spc="75" dirty="0">
                <a:latin typeface="Cambria"/>
                <a:cs typeface="Cambria"/>
              </a:rPr>
              <a:t>which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start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30" dirty="0">
                <a:latin typeface="Cambria"/>
                <a:cs typeface="Cambria"/>
              </a:rPr>
              <a:t>(component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name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or </a:t>
            </a:r>
            <a:r>
              <a:rPr sz="240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category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should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receive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intent)</a:t>
            </a:r>
            <a:endParaRPr sz="240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FD8537"/>
              </a:buClr>
              <a:buFont typeface="Segoe UI Symbol"/>
              <a:buChar char="⚫"/>
            </a:pPr>
            <a:endParaRPr sz="3400">
              <a:latin typeface="Cambria"/>
              <a:cs typeface="Cambria"/>
            </a:endParaRPr>
          </a:p>
          <a:p>
            <a:pPr marL="652780" marR="5080" lvl="1" indent="-274955" algn="just">
              <a:lnSpc>
                <a:spcPct val="100000"/>
              </a:lnSpc>
              <a:buClr>
                <a:srgbClr val="FD8537"/>
              </a:buClr>
              <a:buSzPct val="79166"/>
              <a:buFont typeface="Segoe UI Symbol"/>
              <a:buChar char="⚫"/>
              <a:tabLst>
                <a:tab pos="653415" algn="l"/>
              </a:tabLst>
            </a:pPr>
            <a:r>
              <a:rPr sz="2400" spc="75" dirty="0">
                <a:latin typeface="Cambria"/>
                <a:cs typeface="Cambria"/>
              </a:rPr>
              <a:t>information </a:t>
            </a:r>
            <a:r>
              <a:rPr sz="2400" spc="130" dirty="0">
                <a:latin typeface="Cambria"/>
                <a:cs typeface="Cambria"/>
              </a:rPr>
              <a:t>that </a:t>
            </a:r>
            <a:r>
              <a:rPr sz="2400" spc="65" dirty="0">
                <a:latin typeface="Cambria"/>
                <a:cs typeface="Cambria"/>
              </a:rPr>
              <a:t>recipient </a:t>
            </a:r>
            <a:r>
              <a:rPr sz="2400" spc="45" dirty="0">
                <a:latin typeface="Cambria"/>
                <a:cs typeface="Cambria"/>
              </a:rPr>
              <a:t>component </a:t>
            </a:r>
            <a:r>
              <a:rPr sz="2400" spc="80" dirty="0">
                <a:latin typeface="Cambria"/>
                <a:cs typeface="Cambria"/>
              </a:rPr>
              <a:t>uses </a:t>
            </a:r>
            <a:r>
              <a:rPr sz="2400" spc="105" dirty="0">
                <a:latin typeface="Cambria"/>
                <a:cs typeface="Cambria"/>
              </a:rPr>
              <a:t>in </a:t>
            </a:r>
            <a:r>
              <a:rPr sz="2400" spc="25" dirty="0">
                <a:latin typeface="Cambria"/>
                <a:cs typeface="Cambria"/>
              </a:rPr>
              <a:t>order </a:t>
            </a:r>
            <a:r>
              <a:rPr sz="2400" spc="15" dirty="0">
                <a:latin typeface="Cambria"/>
                <a:cs typeface="Cambria"/>
              </a:rPr>
              <a:t>to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perform </a:t>
            </a: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65" dirty="0">
                <a:latin typeface="Cambria"/>
                <a:cs typeface="Cambria"/>
              </a:rPr>
              <a:t>action </a:t>
            </a:r>
            <a:r>
              <a:rPr sz="2400" spc="50" dirty="0">
                <a:latin typeface="Cambria"/>
                <a:cs typeface="Cambria"/>
              </a:rPr>
              <a:t>(such </a:t>
            </a:r>
            <a:r>
              <a:rPr sz="2400" spc="114" dirty="0">
                <a:latin typeface="Cambria"/>
                <a:cs typeface="Cambria"/>
              </a:rPr>
              <a:t>as </a:t>
            </a:r>
            <a:r>
              <a:rPr sz="2400" spc="95" dirty="0">
                <a:latin typeface="Cambria"/>
                <a:cs typeface="Cambria"/>
              </a:rPr>
              <a:t>the </a:t>
            </a:r>
            <a:r>
              <a:rPr sz="2400" spc="65" dirty="0">
                <a:latin typeface="Cambria"/>
                <a:cs typeface="Cambria"/>
              </a:rPr>
              <a:t>action </a:t>
            </a:r>
            <a:r>
              <a:rPr sz="2400" spc="20" dirty="0">
                <a:latin typeface="Cambria"/>
                <a:cs typeface="Cambria"/>
              </a:rPr>
              <a:t>to </a:t>
            </a:r>
            <a:r>
              <a:rPr sz="2400" spc="114" dirty="0">
                <a:latin typeface="Cambria"/>
                <a:cs typeface="Cambria"/>
              </a:rPr>
              <a:t>take </a:t>
            </a:r>
            <a:r>
              <a:rPr sz="2400" spc="105" dirty="0">
                <a:latin typeface="Cambria"/>
                <a:cs typeface="Cambria"/>
              </a:rPr>
              <a:t>and </a:t>
            </a: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95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data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act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upon).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78485"/>
            <a:ext cx="331597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75" dirty="0"/>
              <a:t>B</a:t>
            </a:r>
            <a:r>
              <a:rPr spc="275" dirty="0"/>
              <a:t>UILDING</a:t>
            </a:r>
            <a:r>
              <a:rPr spc="240" dirty="0"/>
              <a:t> </a:t>
            </a:r>
            <a:r>
              <a:rPr spc="254" dirty="0"/>
              <a:t>AN</a:t>
            </a:r>
            <a:r>
              <a:rPr spc="245" dirty="0"/>
              <a:t> </a:t>
            </a:r>
            <a:r>
              <a:rPr sz="2700" spc="245" dirty="0"/>
              <a:t>I</a:t>
            </a:r>
            <a:r>
              <a:rPr spc="245" dirty="0"/>
              <a:t>NTENT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307341" y="707327"/>
            <a:ext cx="8131175" cy="5247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14" dirty="0">
                <a:latin typeface="Cambria"/>
                <a:cs typeface="Cambria"/>
              </a:rPr>
              <a:t>The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primary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information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contained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45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114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Intent</a:t>
            </a:r>
            <a:r>
              <a:rPr sz="2400" spc="130" dirty="0">
                <a:solidFill>
                  <a:srgbClr val="D2601C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2400" spc="80" dirty="0">
                <a:latin typeface="Cambria"/>
                <a:cs typeface="Cambria"/>
              </a:rPr>
              <a:t>are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following: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652780" lvl="1" indent="-274955">
              <a:lnSpc>
                <a:spcPct val="100000"/>
              </a:lnSpc>
              <a:spcBef>
                <a:spcPts val="5"/>
              </a:spcBef>
              <a:buClr>
                <a:srgbClr val="FD8537"/>
              </a:buClr>
              <a:buSzPct val="79166"/>
              <a:buFont typeface="Wingdings"/>
              <a:buChar char=""/>
              <a:tabLst>
                <a:tab pos="653415" algn="l"/>
              </a:tabLst>
            </a:pPr>
            <a:r>
              <a:rPr sz="2400" spc="85" dirty="0">
                <a:latin typeface="Cambria"/>
                <a:cs typeface="Cambria"/>
              </a:rPr>
              <a:t>Component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name</a:t>
            </a:r>
            <a:endParaRPr sz="240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FD8537"/>
              </a:buClr>
              <a:buFont typeface="Wingdings"/>
              <a:buChar char=""/>
            </a:pPr>
            <a:endParaRPr sz="3400">
              <a:latin typeface="Cambria"/>
              <a:cs typeface="Cambria"/>
            </a:endParaRPr>
          </a:p>
          <a:p>
            <a:pPr marL="652780" lvl="1" indent="-274955">
              <a:lnSpc>
                <a:spcPct val="100000"/>
              </a:lnSpc>
              <a:buClr>
                <a:srgbClr val="FD8537"/>
              </a:buClr>
              <a:buSzPct val="79166"/>
              <a:buFont typeface="Wingdings"/>
              <a:buChar char=""/>
              <a:tabLst>
                <a:tab pos="653415" algn="l"/>
              </a:tabLst>
            </a:pPr>
            <a:r>
              <a:rPr sz="2400" spc="80" dirty="0">
                <a:latin typeface="Cambria"/>
                <a:cs typeface="Cambria"/>
              </a:rPr>
              <a:t>Action</a:t>
            </a:r>
            <a:endParaRPr sz="240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FD8537"/>
              </a:buClr>
              <a:buFont typeface="Wingdings"/>
              <a:buChar char=""/>
            </a:pPr>
            <a:endParaRPr sz="3400">
              <a:latin typeface="Cambria"/>
              <a:cs typeface="Cambria"/>
            </a:endParaRPr>
          </a:p>
          <a:p>
            <a:pPr marL="652780" lvl="1" indent="-274955">
              <a:lnSpc>
                <a:spcPct val="100000"/>
              </a:lnSpc>
              <a:buClr>
                <a:srgbClr val="FD8537"/>
              </a:buClr>
              <a:buSzPct val="79166"/>
              <a:buFont typeface="Wingdings"/>
              <a:buChar char=""/>
              <a:tabLst>
                <a:tab pos="653415" algn="l"/>
              </a:tabLst>
            </a:pPr>
            <a:r>
              <a:rPr sz="2400" spc="180" dirty="0">
                <a:latin typeface="Cambria"/>
                <a:cs typeface="Cambria"/>
              </a:rPr>
              <a:t>Data</a:t>
            </a:r>
            <a:endParaRPr sz="240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Clr>
                <a:srgbClr val="FD8537"/>
              </a:buClr>
              <a:buFont typeface="Wingdings"/>
              <a:buChar char=""/>
            </a:pPr>
            <a:endParaRPr sz="3400">
              <a:latin typeface="Cambria"/>
              <a:cs typeface="Cambria"/>
            </a:endParaRPr>
          </a:p>
          <a:p>
            <a:pPr marL="652780" lvl="1" indent="-274955">
              <a:lnSpc>
                <a:spcPct val="100000"/>
              </a:lnSpc>
              <a:buClr>
                <a:srgbClr val="FD8537"/>
              </a:buClr>
              <a:buSzPct val="79166"/>
              <a:buFont typeface="Wingdings"/>
              <a:buChar char=""/>
              <a:tabLst>
                <a:tab pos="653415" algn="l"/>
              </a:tabLst>
            </a:pPr>
            <a:r>
              <a:rPr sz="2400" spc="100" dirty="0">
                <a:latin typeface="Cambria"/>
                <a:cs typeface="Cambria"/>
              </a:rPr>
              <a:t>Category</a:t>
            </a:r>
            <a:endParaRPr sz="240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Clr>
                <a:srgbClr val="FD8537"/>
              </a:buClr>
              <a:buFont typeface="Wingdings"/>
              <a:buChar char=""/>
            </a:pPr>
            <a:endParaRPr sz="3400">
              <a:latin typeface="Cambria"/>
              <a:cs typeface="Cambria"/>
            </a:endParaRPr>
          </a:p>
          <a:p>
            <a:pPr marL="652780" lvl="1" indent="-274955">
              <a:lnSpc>
                <a:spcPct val="100000"/>
              </a:lnSpc>
              <a:buClr>
                <a:srgbClr val="FD8537"/>
              </a:buClr>
              <a:buSzPct val="79166"/>
              <a:buFont typeface="Wingdings"/>
              <a:buChar char=""/>
              <a:tabLst>
                <a:tab pos="653415" algn="l"/>
              </a:tabLst>
            </a:pPr>
            <a:r>
              <a:rPr sz="2400" spc="145" dirty="0">
                <a:latin typeface="Cambria"/>
                <a:cs typeface="Cambria"/>
              </a:rPr>
              <a:t>Extras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9715"/>
            <a:ext cx="294386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80" dirty="0"/>
              <a:t>C</a:t>
            </a:r>
            <a:r>
              <a:rPr spc="280" dirty="0"/>
              <a:t>OMPONENT</a:t>
            </a:r>
            <a:r>
              <a:rPr spc="220" dirty="0"/>
              <a:t> </a:t>
            </a:r>
            <a:r>
              <a:rPr spc="280" dirty="0"/>
              <a:t>NAME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78740" y="593026"/>
            <a:ext cx="8557895" cy="40293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85" dirty="0">
                <a:latin typeface="Cambria"/>
                <a:cs typeface="Cambria"/>
              </a:rPr>
              <a:t>Component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name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(optional)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7020" marR="52069" indent="-274320">
              <a:lnSpc>
                <a:spcPct val="1002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85" dirty="0">
                <a:latin typeface="Cambria"/>
                <a:cs typeface="Cambria"/>
              </a:rPr>
              <a:t>Component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name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makes</a:t>
            </a:r>
            <a:r>
              <a:rPr sz="2400" spc="140" dirty="0">
                <a:latin typeface="Cambria"/>
                <a:cs typeface="Cambria"/>
              </a:rPr>
              <a:t> an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b="1" spc="145" dirty="0">
                <a:latin typeface="Cambria"/>
                <a:cs typeface="Cambria"/>
              </a:rPr>
              <a:t>explicit</a:t>
            </a:r>
            <a:r>
              <a:rPr sz="2400" spc="145" dirty="0">
                <a:latin typeface="Cambria"/>
                <a:cs typeface="Cambria"/>
              </a:rPr>
              <a:t>, </a:t>
            </a:r>
            <a:r>
              <a:rPr sz="2400" spc="105" dirty="0">
                <a:latin typeface="Cambria"/>
                <a:cs typeface="Cambria"/>
              </a:rPr>
              <a:t>meaning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should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be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delivered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only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 </a:t>
            </a:r>
            <a:r>
              <a:rPr sz="2400" spc="5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defined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by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25" dirty="0">
                <a:latin typeface="Cambria"/>
                <a:cs typeface="Cambria"/>
              </a:rPr>
              <a:t>name.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7020" marR="5080" indent="-274320">
              <a:lnSpc>
                <a:spcPct val="1002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95" dirty="0">
                <a:latin typeface="Cambria"/>
                <a:cs typeface="Cambria"/>
              </a:rPr>
              <a:t>Without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25" dirty="0">
                <a:latin typeface="Cambria"/>
                <a:cs typeface="Cambria"/>
              </a:rPr>
              <a:t>name,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b="1" spc="145" dirty="0">
                <a:latin typeface="Cambria"/>
                <a:cs typeface="Cambria"/>
              </a:rPr>
              <a:t>implicit</a:t>
            </a:r>
            <a:r>
              <a:rPr sz="2400" b="1" spc="16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system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40" dirty="0">
                <a:latin typeface="Cambria"/>
                <a:cs typeface="Cambria"/>
              </a:rPr>
              <a:t>decides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which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should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receive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based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on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other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information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(such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as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action, </a:t>
            </a:r>
            <a:r>
              <a:rPr sz="2400" spc="85" dirty="0">
                <a:latin typeface="Cambria"/>
                <a:cs typeface="Cambria"/>
              </a:rPr>
              <a:t> data).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9715"/>
            <a:ext cx="294386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80" dirty="0"/>
              <a:t>C</a:t>
            </a:r>
            <a:r>
              <a:rPr spc="280" dirty="0"/>
              <a:t>OMPONENT</a:t>
            </a:r>
            <a:r>
              <a:rPr spc="220" dirty="0"/>
              <a:t> </a:t>
            </a:r>
            <a:r>
              <a:rPr spc="280" dirty="0"/>
              <a:t>NAME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78740" y="593027"/>
            <a:ext cx="8970645" cy="55297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31623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50" dirty="0">
                <a:latin typeface="Cambria"/>
                <a:cs typeface="Cambria"/>
              </a:rPr>
              <a:t>To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start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specific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app,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specify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125" dirty="0">
                <a:latin typeface="Cambria"/>
                <a:cs typeface="Cambria"/>
              </a:rPr>
              <a:t>name.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7020" marR="508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370205" algn="l"/>
                <a:tab pos="370840" algn="l"/>
              </a:tabLst>
            </a:pPr>
            <a:r>
              <a:rPr dirty="0"/>
              <a:t>	</a:t>
            </a:r>
            <a:r>
              <a:rPr sz="2400" u="heavy" spc="10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ComponentName</a:t>
            </a:r>
            <a:r>
              <a:rPr sz="2400" spc="150" dirty="0">
                <a:solidFill>
                  <a:srgbClr val="D2601C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2400" spc="20" dirty="0">
                <a:latin typeface="Cambria"/>
                <a:cs typeface="Cambria"/>
              </a:rPr>
              <a:t>object-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specify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using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fully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qualified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class </a:t>
            </a:r>
            <a:r>
              <a:rPr sz="2400" spc="90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name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target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component,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including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package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name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app.</a:t>
            </a:r>
            <a:endParaRPr sz="2400">
              <a:latin typeface="Cambria"/>
              <a:cs typeface="Cambria"/>
            </a:endParaRPr>
          </a:p>
          <a:p>
            <a:pPr marL="181610">
              <a:lnSpc>
                <a:spcPct val="100000"/>
              </a:lnSpc>
              <a:spcBef>
                <a:spcPts val="580"/>
              </a:spcBef>
            </a:pPr>
            <a:r>
              <a:rPr sz="2400" dirty="0">
                <a:latin typeface="Wingdings"/>
                <a:cs typeface="Wingdings"/>
              </a:rPr>
              <a:t>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100" dirty="0">
                <a:latin typeface="Cambria"/>
                <a:cs typeface="Cambria"/>
              </a:rPr>
              <a:t>com.example.ExampleActivity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55" dirty="0">
                <a:latin typeface="Cambria"/>
                <a:cs typeface="Cambria"/>
              </a:rPr>
              <a:t>Set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name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with</a:t>
            </a:r>
            <a:endParaRPr sz="2400">
              <a:latin typeface="Cambria"/>
              <a:cs typeface="Cambria"/>
            </a:endParaRPr>
          </a:p>
          <a:p>
            <a:pPr marL="991235" lvl="1" indent="-248285">
              <a:lnSpc>
                <a:spcPct val="100000"/>
              </a:lnSpc>
              <a:spcBef>
                <a:spcPts val="575"/>
              </a:spcBef>
              <a:buClr>
                <a:srgbClr val="DF752E"/>
              </a:buClr>
              <a:buSzPct val="43750"/>
              <a:buFont typeface="Wingdings"/>
              <a:buChar char=""/>
              <a:tabLst>
                <a:tab pos="991235" algn="l"/>
                <a:tab pos="991869" algn="l"/>
              </a:tabLst>
            </a:pPr>
            <a:r>
              <a:rPr sz="2400" u="heavy" spc="5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3"/>
              </a:rPr>
              <a:t>setComponent()</a:t>
            </a:r>
            <a:endParaRPr sz="2400">
              <a:latin typeface="Cambria"/>
              <a:cs typeface="Cambria"/>
            </a:endParaRPr>
          </a:p>
          <a:p>
            <a:pPr marL="1010919" lvl="1" indent="-267970">
              <a:lnSpc>
                <a:spcPct val="100000"/>
              </a:lnSpc>
              <a:spcBef>
                <a:spcPts val="575"/>
              </a:spcBef>
              <a:buClr>
                <a:srgbClr val="DF752E"/>
              </a:buClr>
              <a:buSzPct val="60416"/>
              <a:buFont typeface="Wingdings"/>
              <a:buChar char=""/>
              <a:tabLst>
                <a:tab pos="1011555" algn="l"/>
              </a:tabLst>
            </a:pPr>
            <a:r>
              <a:rPr sz="2400" u="heavy" spc="7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3"/>
              </a:rPr>
              <a:t>setClass()</a:t>
            </a:r>
            <a:endParaRPr sz="2400">
              <a:latin typeface="Cambria"/>
              <a:cs typeface="Cambria"/>
            </a:endParaRPr>
          </a:p>
          <a:p>
            <a:pPr marL="1010919" lvl="1" indent="-267970">
              <a:lnSpc>
                <a:spcPct val="100000"/>
              </a:lnSpc>
              <a:spcBef>
                <a:spcPts val="580"/>
              </a:spcBef>
              <a:buClr>
                <a:srgbClr val="DF752E"/>
              </a:buClr>
              <a:buSzPct val="60416"/>
              <a:buFont typeface="Wingdings"/>
              <a:buChar char=""/>
              <a:tabLst>
                <a:tab pos="1011555" algn="l"/>
              </a:tabLst>
            </a:pPr>
            <a:r>
              <a:rPr sz="2400" u="heavy" spc="10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3"/>
              </a:rPr>
              <a:t>setClassName()</a:t>
            </a:r>
            <a:endParaRPr sz="2400">
              <a:latin typeface="Cambria"/>
              <a:cs typeface="Cambria"/>
            </a:endParaRPr>
          </a:p>
          <a:p>
            <a:pPr marL="927100" lvl="1" indent="-184150">
              <a:lnSpc>
                <a:spcPct val="100000"/>
              </a:lnSpc>
              <a:spcBef>
                <a:spcPts val="575"/>
              </a:spcBef>
              <a:buClr>
                <a:srgbClr val="DF752E"/>
              </a:buClr>
              <a:buSzPct val="60416"/>
              <a:buFont typeface="Wingdings"/>
              <a:buChar char=""/>
              <a:tabLst>
                <a:tab pos="927735" algn="l"/>
              </a:tabLst>
            </a:pPr>
            <a:r>
              <a:rPr sz="2400" spc="90" dirty="0">
                <a:latin typeface="Cambria"/>
                <a:cs typeface="Cambria"/>
              </a:rPr>
              <a:t>with</a:t>
            </a:r>
            <a:r>
              <a:rPr sz="2400" spc="9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14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114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3"/>
              </a:rPr>
              <a:t>Intent</a:t>
            </a:r>
            <a:r>
              <a:rPr sz="2400" spc="130" dirty="0">
                <a:solidFill>
                  <a:srgbClr val="D2601C"/>
                </a:solidFill>
                <a:latin typeface="Cambria"/>
                <a:cs typeface="Cambria"/>
                <a:hlinkClick r:id="rId3"/>
              </a:rPr>
              <a:t> </a:t>
            </a:r>
            <a:r>
              <a:rPr sz="2400" spc="65" dirty="0">
                <a:latin typeface="Cambria"/>
                <a:cs typeface="Cambria"/>
              </a:rPr>
              <a:t>constructor.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1" y="191605"/>
            <a:ext cx="127698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290" dirty="0">
                <a:latin typeface="Cambria"/>
                <a:cs typeface="Cambria"/>
              </a:rPr>
              <a:t>A</a:t>
            </a:r>
            <a:r>
              <a:rPr b="1" spc="295" dirty="0">
                <a:latin typeface="Cambria"/>
                <a:cs typeface="Cambria"/>
              </a:rPr>
              <a:t>CTION</a:t>
            </a:r>
            <a:endParaRPr sz="27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764477"/>
            <a:ext cx="8375650" cy="584583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86385" marR="5080" indent="-274320">
              <a:lnSpc>
                <a:spcPts val="2870"/>
              </a:lnSpc>
              <a:spcBef>
                <a:spcPts val="204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235" dirty="0">
                <a:latin typeface="Cambria"/>
                <a:cs typeface="Cambria"/>
              </a:rPr>
              <a:t>A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string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specifies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generic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action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perform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(such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as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i="1" spc="90" dirty="0">
                <a:latin typeface="Cambria"/>
                <a:cs typeface="Cambria"/>
              </a:rPr>
              <a:t>view</a:t>
            </a:r>
            <a:r>
              <a:rPr sz="2400" i="1" spc="12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or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i="1" spc="80" dirty="0">
                <a:latin typeface="Cambria"/>
                <a:cs typeface="Cambria"/>
              </a:rPr>
              <a:t>pick</a:t>
            </a:r>
            <a:r>
              <a:rPr sz="2400" spc="80" dirty="0">
                <a:latin typeface="Cambria"/>
                <a:cs typeface="Cambria"/>
              </a:rPr>
              <a:t>).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D8537"/>
              </a:buClr>
              <a:buFont typeface="Wingdings"/>
              <a:buChar char=""/>
            </a:pPr>
            <a:endParaRPr sz="3400">
              <a:latin typeface="Cambria"/>
              <a:cs typeface="Cambria"/>
            </a:endParaRPr>
          </a:p>
          <a:p>
            <a:pPr marL="286385" marR="102235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370205" algn="l"/>
                <a:tab pos="370840" algn="l"/>
              </a:tabLst>
            </a:pPr>
            <a:r>
              <a:rPr dirty="0"/>
              <a:t>	</a:t>
            </a:r>
            <a:r>
              <a:rPr sz="2400" spc="80" dirty="0">
                <a:latin typeface="Cambria"/>
                <a:cs typeface="Cambria"/>
              </a:rPr>
              <a:t>Action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determines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how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rest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 </a:t>
            </a:r>
            <a:r>
              <a:rPr sz="2400" spc="8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structured—ie;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what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contained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data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extras.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5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00" dirty="0">
                <a:latin typeface="Cambria"/>
                <a:cs typeface="Cambria"/>
              </a:rPr>
              <a:t>Common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actions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for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starting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activity: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652780" marR="466725" lvl="1" indent="-274955">
              <a:lnSpc>
                <a:spcPct val="100000"/>
              </a:lnSpc>
              <a:buClr>
                <a:srgbClr val="FD8537"/>
              </a:buClr>
              <a:buSzPct val="79166"/>
              <a:buFont typeface="Segoe UI Symbol"/>
              <a:buChar char="⚫"/>
              <a:tabLst>
                <a:tab pos="652780" algn="l"/>
                <a:tab pos="653415" algn="l"/>
                <a:tab pos="3175000" algn="l"/>
              </a:tabLst>
            </a:pPr>
            <a:r>
              <a:rPr sz="2400" u="heavy" spc="26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ACTION_VIEW</a:t>
            </a:r>
            <a:r>
              <a:rPr sz="2400" spc="260" dirty="0">
                <a:solidFill>
                  <a:srgbClr val="D2601C"/>
                </a:solidFill>
                <a:latin typeface="Cambria"/>
                <a:cs typeface="Cambria"/>
              </a:rPr>
              <a:t>	</a:t>
            </a:r>
            <a:r>
              <a:rPr sz="2400" spc="40" dirty="0">
                <a:latin typeface="Cambria"/>
                <a:cs typeface="Cambria"/>
              </a:rPr>
              <a:t>some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information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can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35" dirty="0">
                <a:latin typeface="Cambria"/>
                <a:cs typeface="Cambria"/>
              </a:rPr>
              <a:t>show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user,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such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as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photo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view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 </a:t>
            </a:r>
            <a:r>
              <a:rPr sz="2400" spc="16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gallery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app,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or</a:t>
            </a:r>
            <a:r>
              <a:rPr sz="2400" spc="135" dirty="0">
                <a:latin typeface="Cambria"/>
                <a:cs typeface="Cambria"/>
              </a:rPr>
              <a:t> an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address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view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map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app.</a:t>
            </a:r>
            <a:endParaRPr sz="240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Clr>
                <a:srgbClr val="FD8537"/>
              </a:buClr>
              <a:buFont typeface="Segoe UI Symbol"/>
              <a:buChar char="⚫"/>
            </a:pPr>
            <a:endParaRPr sz="3400">
              <a:latin typeface="Cambria"/>
              <a:cs typeface="Cambria"/>
            </a:endParaRPr>
          </a:p>
          <a:p>
            <a:pPr marL="652780" marR="102870" lvl="1" indent="-274955">
              <a:lnSpc>
                <a:spcPct val="100000"/>
              </a:lnSpc>
              <a:buClr>
                <a:srgbClr val="FD8537"/>
              </a:buClr>
              <a:buSzPct val="79166"/>
              <a:buFont typeface="Segoe UI Symbol"/>
              <a:buChar char="⚫"/>
              <a:tabLst>
                <a:tab pos="652780" algn="l"/>
                <a:tab pos="653415" algn="l"/>
                <a:tab pos="3123565" algn="l"/>
              </a:tabLst>
            </a:pPr>
            <a:r>
              <a:rPr sz="2400" u="heavy" spc="28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ACTION_SEND</a:t>
            </a:r>
            <a:r>
              <a:rPr sz="2400" spc="285" dirty="0">
                <a:solidFill>
                  <a:srgbClr val="D2601C"/>
                </a:solidFill>
                <a:latin typeface="Cambria"/>
                <a:cs typeface="Cambria"/>
              </a:rPr>
              <a:t>	</a:t>
            </a:r>
            <a:r>
              <a:rPr sz="2400" spc="80" dirty="0">
                <a:latin typeface="Cambria"/>
                <a:cs typeface="Cambria"/>
              </a:rPr>
              <a:t>user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can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share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through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another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app,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such</a:t>
            </a:r>
            <a:r>
              <a:rPr sz="2400" spc="114" dirty="0">
                <a:latin typeface="Cambria"/>
                <a:cs typeface="Cambria"/>
              </a:rPr>
              <a:t> as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email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social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sharing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app.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1" y="0"/>
            <a:ext cx="127698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285" dirty="0">
                <a:latin typeface="Cambria"/>
                <a:cs typeface="Cambria"/>
              </a:rPr>
              <a:t>A</a:t>
            </a:r>
            <a:r>
              <a:rPr b="1" spc="295" dirty="0">
                <a:latin typeface="Cambria"/>
                <a:cs typeface="Cambria"/>
              </a:rPr>
              <a:t>CTION</a:t>
            </a:r>
            <a:endParaRPr sz="27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652462"/>
            <a:ext cx="8643620" cy="5403402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675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85" dirty="0">
                <a:latin typeface="Cambria"/>
                <a:cs typeface="Cambria"/>
              </a:rPr>
              <a:t>Specify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action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for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with</a:t>
            </a:r>
            <a:endParaRPr sz="2400">
              <a:latin typeface="Cambria"/>
              <a:cs typeface="Cambria"/>
            </a:endParaRPr>
          </a:p>
          <a:p>
            <a:pPr marL="1201420" lvl="1" indent="-183515">
              <a:lnSpc>
                <a:spcPct val="100000"/>
              </a:lnSpc>
              <a:spcBef>
                <a:spcPts val="575"/>
              </a:spcBef>
              <a:buClr>
                <a:srgbClr val="FDC3AD"/>
              </a:buClr>
              <a:buSzPct val="60416"/>
              <a:buFont typeface="Wingdings"/>
              <a:buChar char=""/>
              <a:tabLst>
                <a:tab pos="1202055" algn="l"/>
              </a:tabLst>
            </a:pPr>
            <a:r>
              <a:rPr sz="2400" u="heavy" spc="4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setAction()</a:t>
            </a:r>
            <a:endParaRPr sz="2400">
              <a:latin typeface="Cambria"/>
              <a:cs typeface="Cambria"/>
            </a:endParaRPr>
          </a:p>
          <a:p>
            <a:pPr marL="1201420" lvl="1" indent="-183515">
              <a:lnSpc>
                <a:spcPct val="100000"/>
              </a:lnSpc>
              <a:spcBef>
                <a:spcPts val="580"/>
              </a:spcBef>
              <a:buClr>
                <a:srgbClr val="FDC3AD"/>
              </a:buClr>
              <a:buSzPct val="60416"/>
              <a:buFont typeface="Wingdings"/>
              <a:buChar char=""/>
              <a:tabLst>
                <a:tab pos="1202055" algn="l"/>
              </a:tabLst>
            </a:pPr>
            <a:r>
              <a:rPr sz="2400" spc="90" dirty="0">
                <a:latin typeface="Cambria"/>
                <a:cs typeface="Cambria"/>
              </a:rPr>
              <a:t>with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10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114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Intent</a:t>
            </a:r>
            <a:r>
              <a:rPr sz="2400" spc="130" dirty="0">
                <a:solidFill>
                  <a:srgbClr val="D2601C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2400" spc="60" dirty="0">
                <a:latin typeface="Cambria"/>
                <a:cs typeface="Cambria"/>
              </a:rPr>
              <a:t>constructor</a:t>
            </a:r>
            <a:r>
              <a:rPr sz="1800" spc="60" dirty="0">
                <a:latin typeface="Cambria"/>
                <a:cs typeface="Cambria"/>
              </a:rPr>
              <a:t>.</a:t>
            </a:r>
            <a:endParaRPr sz="180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Clr>
                <a:srgbClr val="FDC3AD"/>
              </a:buClr>
              <a:buFont typeface="Wingdings"/>
              <a:buChar char=""/>
            </a:pPr>
            <a:endParaRPr sz="2700">
              <a:latin typeface="Cambria"/>
              <a:cs typeface="Cambria"/>
            </a:endParaRPr>
          </a:p>
          <a:p>
            <a:pPr marL="287020" marR="508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215" dirty="0">
                <a:latin typeface="Cambria"/>
                <a:cs typeface="Cambria"/>
              </a:rPr>
              <a:t>Can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specify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your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own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actions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for</a:t>
            </a:r>
            <a:r>
              <a:rPr sz="2400" spc="15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use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by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intents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within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your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app.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7020" marR="512445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50" dirty="0">
                <a:latin typeface="Cambria"/>
                <a:cs typeface="Cambria"/>
              </a:rPr>
              <a:t>To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define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your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own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actions,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include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application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package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name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20" dirty="0">
                <a:latin typeface="Cambria"/>
                <a:cs typeface="Cambria"/>
              </a:rPr>
              <a:t>as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prefix</a:t>
            </a:r>
            <a:endParaRPr sz="2400">
              <a:latin typeface="Cambria"/>
              <a:cs typeface="Cambria"/>
            </a:endParaRPr>
          </a:p>
          <a:p>
            <a:pPr marL="370205" marR="1895475" indent="-370205">
              <a:lnSpc>
                <a:spcPct val="200100"/>
              </a:lnSpc>
              <a:spcBef>
                <a:spcPts val="12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370205" algn="l"/>
                <a:tab pos="370840" algn="l"/>
              </a:tabLst>
            </a:pPr>
            <a:r>
              <a:rPr sz="2400" spc="95" dirty="0">
                <a:latin typeface="Cambria"/>
                <a:cs typeface="Cambria"/>
              </a:rPr>
              <a:t>static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final</a:t>
            </a:r>
            <a:r>
              <a:rPr sz="2400" spc="95" dirty="0">
                <a:latin typeface="Cambria"/>
                <a:cs typeface="Cambria"/>
              </a:rPr>
              <a:t> </a:t>
            </a:r>
            <a:r>
              <a:rPr sz="2400" spc="135" dirty="0">
                <a:latin typeface="Cambria"/>
                <a:cs typeface="Cambria"/>
              </a:rPr>
              <a:t>String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265" dirty="0">
                <a:latin typeface="Cambria"/>
                <a:cs typeface="Cambria"/>
              </a:rPr>
              <a:t>ACTION_TIMETRAVEL</a:t>
            </a:r>
            <a:r>
              <a:rPr sz="2400" spc="175" dirty="0">
                <a:latin typeface="Cambria"/>
                <a:cs typeface="Cambria"/>
              </a:rPr>
              <a:t> </a:t>
            </a:r>
            <a:r>
              <a:rPr sz="2400" spc="125" dirty="0">
                <a:latin typeface="Cambria"/>
                <a:cs typeface="Cambria"/>
              </a:rPr>
              <a:t>=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"com.example.action.TIMETRAVEL";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1" y="113443"/>
            <a:ext cx="102552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380" dirty="0">
                <a:latin typeface="Cambria"/>
                <a:cs typeface="Cambria"/>
              </a:rPr>
              <a:t>D</a:t>
            </a:r>
            <a:r>
              <a:rPr sz="2400" b="1" spc="235" dirty="0">
                <a:latin typeface="Cambria"/>
                <a:cs typeface="Cambria"/>
              </a:rPr>
              <a:t>ATA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650176"/>
            <a:ext cx="8199755" cy="55374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80" dirty="0">
                <a:latin typeface="Cambria"/>
                <a:cs typeface="Cambria"/>
              </a:rPr>
              <a:t>Äction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describes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what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be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performed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such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as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editing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item,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viewing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content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item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so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on.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6385" marR="436245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14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type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50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data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supplied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generally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dictated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by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intent's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action.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6385" marR="366395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00" dirty="0">
                <a:latin typeface="Cambria"/>
                <a:cs typeface="Cambria"/>
              </a:rPr>
              <a:t>For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example,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action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30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254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ACTION_EDIT</a:t>
            </a:r>
            <a:r>
              <a:rPr sz="2400" spc="254" dirty="0">
                <a:latin typeface="Cambria"/>
                <a:cs typeface="Cambria"/>
              </a:rPr>
              <a:t>,</a:t>
            </a:r>
            <a:r>
              <a:rPr sz="2400" spc="15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data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should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contain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80" dirty="0">
                <a:latin typeface="Cambria"/>
                <a:cs typeface="Cambria"/>
              </a:rPr>
              <a:t>URI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document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edit.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5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80" dirty="0">
                <a:latin typeface="Cambria"/>
                <a:cs typeface="Cambria"/>
              </a:rPr>
              <a:t>Data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specified</a:t>
            </a:r>
            <a:r>
              <a:rPr sz="2400" spc="90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as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85" dirty="0">
                <a:latin typeface="Cambria"/>
                <a:cs typeface="Cambria"/>
              </a:rPr>
              <a:t>Uri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object.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u="heavy" spc="18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3"/>
              </a:rPr>
              <a:t>Uri</a:t>
            </a:r>
            <a:r>
              <a:rPr sz="2400" spc="114" dirty="0">
                <a:solidFill>
                  <a:srgbClr val="D2601C"/>
                </a:solidFill>
                <a:latin typeface="Cambria"/>
                <a:cs typeface="Cambria"/>
                <a:hlinkClick r:id="rId3"/>
              </a:rPr>
              <a:t> </a:t>
            </a:r>
            <a:r>
              <a:rPr sz="2400" spc="25" dirty="0">
                <a:latin typeface="Cambria"/>
                <a:cs typeface="Cambria"/>
              </a:rPr>
              <a:t>object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-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references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20" dirty="0">
                <a:latin typeface="Cambria"/>
                <a:cs typeface="Cambria"/>
              </a:rPr>
              <a:t>data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be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acted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on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-35" dirty="0">
                <a:latin typeface="Cambria"/>
                <a:cs typeface="Cambria"/>
              </a:rPr>
              <a:t>and/or</a:t>
            </a:r>
            <a:endParaRPr sz="2400">
              <a:latin typeface="Cambria"/>
              <a:cs typeface="Cambria"/>
            </a:endParaRPr>
          </a:p>
          <a:p>
            <a:pPr marL="3429635">
              <a:lnSpc>
                <a:spcPct val="100000"/>
              </a:lnSpc>
              <a:spcBef>
                <a:spcPts val="600"/>
              </a:spcBef>
            </a:pP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90" dirty="0">
                <a:latin typeface="Cambria"/>
                <a:cs typeface="Cambria"/>
              </a:rPr>
              <a:t>MIME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type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 </a:t>
            </a:r>
            <a:r>
              <a:rPr sz="2400" spc="125" dirty="0">
                <a:latin typeface="Cambria"/>
                <a:cs typeface="Cambria"/>
              </a:rPr>
              <a:t>data.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2000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1" y="121919"/>
            <a:ext cx="102552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380" dirty="0">
                <a:latin typeface="Cambria"/>
                <a:cs typeface="Cambria"/>
              </a:rPr>
              <a:t>D</a:t>
            </a:r>
            <a:r>
              <a:rPr sz="2400" b="1" spc="235" dirty="0">
                <a:latin typeface="Cambria"/>
                <a:cs typeface="Cambria"/>
              </a:rPr>
              <a:t>ATA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650177"/>
            <a:ext cx="8356600" cy="520014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409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290" dirty="0">
                <a:latin typeface="Cambria"/>
                <a:cs typeface="Cambria"/>
              </a:rPr>
              <a:t>MIME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something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like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315" dirty="0">
                <a:latin typeface="Cambria"/>
                <a:cs typeface="Cambria"/>
              </a:rPr>
              <a:t>URL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on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Internet.</a:t>
            </a:r>
            <a:endParaRPr sz="2400">
              <a:latin typeface="Cambria"/>
              <a:cs typeface="Cambria"/>
            </a:endParaRPr>
          </a:p>
          <a:p>
            <a:pPr marL="370840" indent="-358140">
              <a:lnSpc>
                <a:spcPct val="100000"/>
              </a:lnSpc>
              <a:spcBef>
                <a:spcPts val="31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370205" algn="l"/>
                <a:tab pos="370840" algn="l"/>
              </a:tabLst>
            </a:pPr>
            <a:r>
              <a:rPr sz="2400" spc="290" dirty="0">
                <a:latin typeface="Cambria"/>
                <a:cs typeface="Cambria"/>
              </a:rPr>
              <a:t>MIME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types</a:t>
            </a:r>
            <a:r>
              <a:rPr sz="2400" spc="95" dirty="0">
                <a:latin typeface="Cambria"/>
                <a:cs typeface="Cambria"/>
              </a:rPr>
              <a:t> like</a:t>
            </a:r>
            <a:endParaRPr sz="2400">
              <a:latin typeface="Cambria"/>
              <a:cs typeface="Cambria"/>
            </a:endParaRPr>
          </a:p>
          <a:p>
            <a:pPr marL="1288415" lvl="1" indent="-270510">
              <a:lnSpc>
                <a:spcPct val="100000"/>
              </a:lnSpc>
              <a:spcBef>
                <a:spcPts val="280"/>
              </a:spcBef>
              <a:buClr>
                <a:srgbClr val="FDC3AD"/>
              </a:buClr>
              <a:buSzPct val="60416"/>
              <a:buFont typeface="Wingdings"/>
              <a:buChar char=""/>
              <a:tabLst>
                <a:tab pos="1289050" algn="l"/>
              </a:tabLst>
            </a:pPr>
            <a:r>
              <a:rPr sz="2400" b="1" spc="75" dirty="0">
                <a:latin typeface="Cambria"/>
                <a:cs typeface="Cambria"/>
              </a:rPr>
              <a:t>text/html</a:t>
            </a:r>
            <a:r>
              <a:rPr sz="2400" b="1" spc="13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for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web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pages</a:t>
            </a:r>
            <a:endParaRPr sz="2400">
              <a:latin typeface="Cambria"/>
              <a:cs typeface="Cambria"/>
            </a:endParaRPr>
          </a:p>
          <a:p>
            <a:pPr marL="1285240" lvl="1" indent="-267335">
              <a:lnSpc>
                <a:spcPct val="100000"/>
              </a:lnSpc>
              <a:spcBef>
                <a:spcPts val="290"/>
              </a:spcBef>
              <a:buClr>
                <a:srgbClr val="FDC3AD"/>
              </a:buClr>
              <a:buSzPct val="60416"/>
              <a:buFont typeface="Wingdings"/>
              <a:buChar char=""/>
              <a:tabLst>
                <a:tab pos="1285875" algn="l"/>
              </a:tabLst>
            </a:pPr>
            <a:r>
              <a:rPr sz="2400" b="1" spc="80" dirty="0">
                <a:latin typeface="Cambria"/>
                <a:cs typeface="Cambria"/>
              </a:rPr>
              <a:t>image/jpeg</a:t>
            </a:r>
            <a:r>
              <a:rPr sz="2400" b="1" spc="11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for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.jpg</a:t>
            </a:r>
            <a:r>
              <a:rPr sz="2400" spc="100" dirty="0">
                <a:latin typeface="Cambria"/>
                <a:cs typeface="Cambria"/>
              </a:rPr>
              <a:t> images</a:t>
            </a:r>
            <a:endParaRPr sz="240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buClr>
                <a:srgbClr val="FDC3AD"/>
              </a:buClr>
              <a:buFont typeface="Wingdings"/>
              <a:buChar char=""/>
            </a:pPr>
            <a:endParaRPr sz="30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50" dirty="0">
                <a:latin typeface="Cambria"/>
                <a:cs typeface="Cambria"/>
              </a:rPr>
              <a:t>To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set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only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20" dirty="0">
                <a:latin typeface="Cambria"/>
                <a:cs typeface="Cambria"/>
              </a:rPr>
              <a:t>data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250" dirty="0">
                <a:latin typeface="Cambria"/>
                <a:cs typeface="Cambria"/>
              </a:rPr>
              <a:t>URI,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call</a:t>
            </a:r>
            <a:r>
              <a:rPr sz="2400" spc="135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9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setData()</a:t>
            </a:r>
            <a:r>
              <a:rPr sz="2400" spc="90" dirty="0">
                <a:latin typeface="Cambria"/>
                <a:cs typeface="Cambria"/>
              </a:rPr>
              <a:t>.</a:t>
            </a:r>
            <a:endParaRPr sz="2400">
              <a:latin typeface="Cambria"/>
              <a:cs typeface="Cambria"/>
            </a:endParaRPr>
          </a:p>
          <a:p>
            <a:pPr marL="370840" indent="-358140">
              <a:lnSpc>
                <a:spcPct val="100000"/>
              </a:lnSpc>
              <a:spcBef>
                <a:spcPts val="31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370205" algn="l"/>
                <a:tab pos="370840" algn="l"/>
              </a:tabLst>
            </a:pPr>
            <a:r>
              <a:rPr sz="2400" spc="5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set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only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290" dirty="0">
                <a:latin typeface="Cambria"/>
                <a:cs typeface="Cambria"/>
              </a:rPr>
              <a:t>MIME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type,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call</a:t>
            </a:r>
            <a:r>
              <a:rPr sz="2400" spc="120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4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setType()</a:t>
            </a:r>
            <a:r>
              <a:rPr sz="2400" spc="45" dirty="0">
                <a:latin typeface="Cambria"/>
                <a:cs typeface="Cambria"/>
              </a:rPr>
              <a:t>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D8537"/>
              </a:buClr>
              <a:buFont typeface="Wingdings"/>
              <a:buChar char=""/>
            </a:pPr>
            <a:endParaRPr sz="2950">
              <a:latin typeface="Cambria"/>
              <a:cs typeface="Cambria"/>
            </a:endParaRPr>
          </a:p>
          <a:p>
            <a:pPr marL="287020" indent="-274320">
              <a:lnSpc>
                <a:spcPts val="2735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50" dirty="0">
                <a:latin typeface="Cambria"/>
                <a:cs typeface="Cambria"/>
              </a:rPr>
              <a:t>To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set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both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275" dirty="0">
                <a:latin typeface="Cambria"/>
                <a:cs typeface="Cambria"/>
              </a:rPr>
              <a:t>URI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290" dirty="0">
                <a:latin typeface="Cambria"/>
                <a:cs typeface="Cambria"/>
              </a:rPr>
              <a:t>MIME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type,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b="1" spc="135" dirty="0">
                <a:latin typeface="Cambria"/>
                <a:cs typeface="Cambria"/>
              </a:rPr>
              <a:t>do</a:t>
            </a:r>
            <a:endParaRPr sz="2400">
              <a:latin typeface="Cambria"/>
              <a:cs typeface="Cambria"/>
            </a:endParaRPr>
          </a:p>
          <a:p>
            <a:pPr marL="286385" marR="5080">
              <a:lnSpc>
                <a:spcPts val="2600"/>
              </a:lnSpc>
              <a:spcBef>
                <a:spcPts val="175"/>
              </a:spcBef>
            </a:pPr>
            <a:r>
              <a:rPr sz="2400" b="1" spc="140" dirty="0">
                <a:latin typeface="Cambria"/>
                <a:cs typeface="Cambria"/>
              </a:rPr>
              <a:t>not </a:t>
            </a:r>
            <a:r>
              <a:rPr sz="2400" spc="90" dirty="0">
                <a:latin typeface="Cambria"/>
                <a:cs typeface="Cambria"/>
              </a:rPr>
              <a:t>call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u="heavy" spc="8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setData()</a:t>
            </a:r>
            <a:r>
              <a:rPr sz="2400" spc="135" dirty="0">
                <a:solidFill>
                  <a:srgbClr val="D2601C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u="heavy" spc="4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setType()</a:t>
            </a:r>
            <a:r>
              <a:rPr sz="2400" spc="45" dirty="0">
                <a:latin typeface="Cambria"/>
                <a:cs typeface="Cambria"/>
              </a:rPr>
              <a:t>because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they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each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nullify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value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other.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95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65" dirty="0">
                <a:latin typeface="Cambria"/>
                <a:cs typeface="Cambria"/>
              </a:rPr>
              <a:t>Use</a:t>
            </a:r>
            <a:r>
              <a:rPr sz="2400" spc="125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9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setDataAndType()</a:t>
            </a:r>
            <a:r>
              <a:rPr sz="2400" spc="140" dirty="0">
                <a:solidFill>
                  <a:srgbClr val="D2601C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set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both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80" dirty="0">
                <a:latin typeface="Cambria"/>
                <a:cs typeface="Cambria"/>
              </a:rPr>
              <a:t>URI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85" dirty="0">
                <a:latin typeface="Cambria"/>
                <a:cs typeface="Cambria"/>
              </a:rPr>
              <a:t>MIME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type.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1" y="87439"/>
            <a:ext cx="198183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600" dirty="0">
                <a:latin typeface="Cambria"/>
                <a:cs typeface="Cambria"/>
              </a:rPr>
              <a:t>C</a:t>
            </a:r>
            <a:r>
              <a:rPr sz="2400" b="1" spc="325" dirty="0">
                <a:latin typeface="Cambria"/>
                <a:cs typeface="Cambria"/>
              </a:rPr>
              <a:t>ATEG</a:t>
            </a:r>
            <a:r>
              <a:rPr sz="2400" b="1" spc="365" dirty="0">
                <a:latin typeface="Cambria"/>
                <a:cs typeface="Cambria"/>
              </a:rPr>
              <a:t>O</a:t>
            </a:r>
            <a:r>
              <a:rPr sz="2400" b="1" spc="325" dirty="0">
                <a:latin typeface="Cambria"/>
                <a:cs typeface="Cambria"/>
              </a:rPr>
              <a:t>RY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764477"/>
            <a:ext cx="8423910" cy="5652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235" dirty="0">
                <a:latin typeface="Cambria"/>
                <a:cs typeface="Cambria"/>
              </a:rPr>
              <a:t>A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string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containing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additional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information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about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kind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should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handle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intent.</a:t>
            </a:r>
            <a:endParaRPr sz="2400">
              <a:latin typeface="Cambria"/>
              <a:cs typeface="Cambria"/>
            </a:endParaRPr>
          </a:p>
          <a:p>
            <a:pPr marL="370840" indent="-358140">
              <a:lnSpc>
                <a:spcPct val="100000"/>
              </a:lnSpc>
              <a:spcBef>
                <a:spcPts val="6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370205" algn="l"/>
                <a:tab pos="370840" algn="l"/>
              </a:tabLst>
            </a:pPr>
            <a:r>
              <a:rPr sz="2400" spc="140" dirty="0">
                <a:latin typeface="Cambria"/>
                <a:cs typeface="Cambria"/>
              </a:rPr>
              <a:t>Any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number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of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category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descriptions</a:t>
            </a:r>
            <a:r>
              <a:rPr sz="2400" spc="100" dirty="0">
                <a:latin typeface="Cambria"/>
                <a:cs typeface="Cambria"/>
              </a:rPr>
              <a:t> can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be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placed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endParaRPr sz="2400">
              <a:latin typeface="Cambria"/>
              <a:cs typeface="Cambria"/>
            </a:endParaRPr>
          </a:p>
          <a:p>
            <a:pPr marL="286385">
              <a:lnSpc>
                <a:spcPct val="100000"/>
              </a:lnSpc>
            </a:pPr>
            <a:r>
              <a:rPr sz="2400" spc="110" dirty="0">
                <a:latin typeface="Cambria"/>
                <a:cs typeface="Cambria"/>
              </a:rPr>
              <a:t>intent,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but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most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intents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-20" dirty="0">
                <a:latin typeface="Cambria"/>
                <a:cs typeface="Cambria"/>
              </a:rPr>
              <a:t>do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not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require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category.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5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05" dirty="0">
                <a:latin typeface="Cambria"/>
                <a:cs typeface="Cambria"/>
              </a:rPr>
              <a:t>Common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categories:</a:t>
            </a:r>
            <a:endParaRPr sz="2400">
              <a:latin typeface="Cambria"/>
              <a:cs typeface="Cambria"/>
            </a:endParaRPr>
          </a:p>
          <a:p>
            <a:pPr marL="652780" marR="466090" lvl="1" indent="-274955" algn="just">
              <a:lnSpc>
                <a:spcPct val="100000"/>
              </a:lnSpc>
              <a:spcBef>
                <a:spcPts val="575"/>
              </a:spcBef>
              <a:buClr>
                <a:srgbClr val="FD8537"/>
              </a:buClr>
              <a:buSzPct val="79166"/>
              <a:buFont typeface="Segoe UI Symbol"/>
              <a:buChar char="⚫"/>
              <a:tabLst>
                <a:tab pos="653415" algn="l"/>
              </a:tabLst>
            </a:pPr>
            <a:r>
              <a:rPr sz="2400" u="heavy" spc="28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CATEGORY_BROWSABLE</a:t>
            </a:r>
            <a:r>
              <a:rPr sz="2400" spc="280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- </a:t>
            </a:r>
            <a:r>
              <a:rPr sz="2400" spc="95" dirty="0">
                <a:latin typeface="Cambria"/>
                <a:cs typeface="Cambria"/>
              </a:rPr>
              <a:t>target </a:t>
            </a:r>
            <a:r>
              <a:rPr sz="2400" spc="90" dirty="0">
                <a:latin typeface="Cambria"/>
                <a:cs typeface="Cambria"/>
              </a:rPr>
              <a:t>activity </a:t>
            </a:r>
            <a:r>
              <a:rPr sz="2400" spc="60" dirty="0">
                <a:latin typeface="Cambria"/>
                <a:cs typeface="Cambria"/>
              </a:rPr>
              <a:t>allows </a:t>
            </a:r>
            <a:r>
              <a:rPr sz="2400" spc="6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itself </a:t>
            </a:r>
            <a:r>
              <a:rPr sz="2400" spc="20" dirty="0">
                <a:latin typeface="Cambria"/>
                <a:cs typeface="Cambria"/>
              </a:rPr>
              <a:t>to be </a:t>
            </a:r>
            <a:r>
              <a:rPr sz="2400" spc="85" dirty="0">
                <a:latin typeface="Cambria"/>
                <a:cs typeface="Cambria"/>
              </a:rPr>
              <a:t>started </a:t>
            </a:r>
            <a:r>
              <a:rPr sz="2400" spc="45" dirty="0">
                <a:latin typeface="Cambria"/>
                <a:cs typeface="Cambria"/>
              </a:rPr>
              <a:t>by </a:t>
            </a:r>
            <a:r>
              <a:rPr sz="2400" spc="160" dirty="0">
                <a:latin typeface="Cambria"/>
                <a:cs typeface="Cambria"/>
              </a:rPr>
              <a:t>a </a:t>
            </a:r>
            <a:r>
              <a:rPr sz="2400" spc="15" dirty="0">
                <a:latin typeface="Cambria"/>
                <a:cs typeface="Cambria"/>
              </a:rPr>
              <a:t>web </a:t>
            </a:r>
            <a:r>
              <a:rPr sz="2400" spc="25" dirty="0">
                <a:latin typeface="Cambria"/>
                <a:cs typeface="Cambria"/>
              </a:rPr>
              <a:t>browser </a:t>
            </a:r>
            <a:r>
              <a:rPr sz="2400" spc="20" dirty="0">
                <a:latin typeface="Cambria"/>
                <a:cs typeface="Cambria"/>
              </a:rPr>
              <a:t>to </a:t>
            </a:r>
            <a:r>
              <a:rPr sz="2400" spc="80" dirty="0">
                <a:latin typeface="Cambria"/>
                <a:cs typeface="Cambria"/>
              </a:rPr>
              <a:t>display </a:t>
            </a:r>
            <a:r>
              <a:rPr sz="2400" spc="114" dirty="0">
                <a:latin typeface="Cambria"/>
                <a:cs typeface="Cambria"/>
              </a:rPr>
              <a:t>data 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referenced </a:t>
            </a:r>
            <a:r>
              <a:rPr sz="2400" spc="45" dirty="0">
                <a:latin typeface="Cambria"/>
                <a:cs typeface="Cambria"/>
              </a:rPr>
              <a:t>by </a:t>
            </a:r>
            <a:r>
              <a:rPr sz="2400" spc="160" dirty="0">
                <a:latin typeface="Cambria"/>
                <a:cs typeface="Cambria"/>
              </a:rPr>
              <a:t>a </a:t>
            </a:r>
            <a:r>
              <a:rPr sz="2400" spc="95" dirty="0">
                <a:latin typeface="Cambria"/>
                <a:cs typeface="Cambria"/>
              </a:rPr>
              <a:t>link—such </a:t>
            </a:r>
            <a:r>
              <a:rPr sz="2400" spc="120" dirty="0">
                <a:latin typeface="Cambria"/>
                <a:cs typeface="Cambria"/>
              </a:rPr>
              <a:t>as </a:t>
            </a:r>
            <a:r>
              <a:rPr sz="2400" spc="140" dirty="0">
                <a:latin typeface="Cambria"/>
                <a:cs typeface="Cambria"/>
              </a:rPr>
              <a:t>an </a:t>
            </a:r>
            <a:r>
              <a:rPr sz="2400" spc="100" dirty="0">
                <a:latin typeface="Cambria"/>
                <a:cs typeface="Cambria"/>
              </a:rPr>
              <a:t>image </a:t>
            </a:r>
            <a:r>
              <a:rPr sz="2400" dirty="0">
                <a:latin typeface="Cambria"/>
                <a:cs typeface="Cambria"/>
              </a:rPr>
              <a:t>or </a:t>
            </a:r>
            <a:r>
              <a:rPr sz="2400" spc="140" dirty="0">
                <a:latin typeface="Cambria"/>
                <a:cs typeface="Cambria"/>
              </a:rPr>
              <a:t>an </a:t>
            </a:r>
            <a:r>
              <a:rPr sz="2400" spc="85" dirty="0">
                <a:latin typeface="Cambria"/>
                <a:cs typeface="Cambria"/>
              </a:rPr>
              <a:t>e-mail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message.</a:t>
            </a:r>
            <a:endParaRPr sz="2400">
              <a:latin typeface="Cambria"/>
              <a:cs typeface="Cambria"/>
            </a:endParaRPr>
          </a:p>
          <a:p>
            <a:pPr marL="652780" marR="782955" lvl="1" indent="-274955">
              <a:lnSpc>
                <a:spcPct val="100000"/>
              </a:lnSpc>
              <a:spcBef>
                <a:spcPts val="580"/>
              </a:spcBef>
              <a:buClr>
                <a:srgbClr val="FD8537"/>
              </a:buClr>
              <a:buSzPct val="79166"/>
              <a:buFont typeface="Segoe UI Symbol"/>
              <a:buChar char="⚫"/>
              <a:tabLst>
                <a:tab pos="652780" algn="l"/>
                <a:tab pos="653415" algn="l"/>
                <a:tab pos="4582160" algn="l"/>
              </a:tabLst>
            </a:pPr>
            <a:r>
              <a:rPr sz="2400" u="heavy" spc="31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CATEGORY_LAUNCHER</a:t>
            </a:r>
            <a:r>
              <a:rPr sz="2400" spc="310" dirty="0">
                <a:solidFill>
                  <a:srgbClr val="D2601C"/>
                </a:solidFill>
                <a:latin typeface="Cambria"/>
                <a:cs typeface="Cambria"/>
              </a:rPr>
              <a:t>	</a:t>
            </a:r>
            <a:r>
              <a:rPr sz="2400" dirty="0">
                <a:latin typeface="Cambria"/>
                <a:cs typeface="Cambria"/>
              </a:rPr>
              <a:t>-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initial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activity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of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25" dirty="0">
                <a:latin typeface="Cambria"/>
                <a:cs typeface="Cambria"/>
              </a:rPr>
              <a:t> task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listed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system's </a:t>
            </a:r>
            <a:r>
              <a:rPr sz="2400" spc="7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application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launcher.</a:t>
            </a:r>
            <a:endParaRPr sz="24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25" dirty="0">
                <a:latin typeface="Cambria"/>
                <a:cs typeface="Cambria"/>
              </a:rPr>
              <a:t>You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can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specify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category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with</a:t>
            </a:r>
            <a:r>
              <a:rPr sz="2400" spc="120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7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addCategory()</a:t>
            </a:r>
            <a:r>
              <a:rPr sz="2400" spc="70" dirty="0">
                <a:latin typeface="Cambria"/>
                <a:cs typeface="Cambria"/>
              </a:rPr>
              <a:t>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14465"/>
            <a:ext cx="129794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490" dirty="0">
                <a:latin typeface="Cambria"/>
                <a:cs typeface="Cambria"/>
              </a:rPr>
              <a:t>E</a:t>
            </a:r>
            <a:r>
              <a:rPr b="1" spc="240" dirty="0">
                <a:latin typeface="Cambria"/>
                <a:cs typeface="Cambria"/>
              </a:rPr>
              <a:t>XTR</a:t>
            </a:r>
            <a:r>
              <a:rPr b="1" spc="254" dirty="0">
                <a:latin typeface="Cambria"/>
                <a:cs typeface="Cambria"/>
              </a:rPr>
              <a:t>A</a:t>
            </a:r>
            <a:r>
              <a:rPr b="1" spc="335" dirty="0">
                <a:latin typeface="Cambria"/>
                <a:cs typeface="Cambria"/>
              </a:rPr>
              <a:t>S</a:t>
            </a:r>
            <a:endParaRPr sz="27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981646"/>
            <a:ext cx="8173084" cy="3290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89154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05" dirty="0">
                <a:latin typeface="Cambria"/>
                <a:cs typeface="Cambria"/>
              </a:rPr>
              <a:t>Key-value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pairs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carry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additional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information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required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accomplish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requested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action.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6385" marR="8890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05" dirty="0">
                <a:latin typeface="Cambria"/>
                <a:cs typeface="Cambria"/>
              </a:rPr>
              <a:t>Add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extra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data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with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various</a:t>
            </a:r>
            <a:r>
              <a:rPr sz="2400" spc="140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8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putExtra()</a:t>
            </a:r>
            <a:r>
              <a:rPr sz="2400" spc="135" dirty="0">
                <a:solidFill>
                  <a:srgbClr val="D2601C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2400" spc="75" dirty="0">
                <a:latin typeface="Cambria"/>
                <a:cs typeface="Cambria"/>
              </a:rPr>
              <a:t>methods,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each </a:t>
            </a:r>
            <a:r>
              <a:rPr sz="2400" spc="9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accepting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15" dirty="0">
                <a:latin typeface="Cambria"/>
                <a:cs typeface="Cambria"/>
              </a:rPr>
              <a:t>two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parameters: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key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name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and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value.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80" dirty="0">
                <a:latin typeface="Cambria"/>
                <a:cs typeface="Cambria"/>
              </a:rPr>
              <a:t>Also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create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45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11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3"/>
              </a:rPr>
              <a:t>Bundle</a:t>
            </a:r>
            <a:r>
              <a:rPr sz="2400" spc="140" dirty="0">
                <a:solidFill>
                  <a:srgbClr val="D2601C"/>
                </a:solidFill>
                <a:latin typeface="Cambria"/>
                <a:cs typeface="Cambria"/>
                <a:hlinkClick r:id="rId3"/>
              </a:rPr>
              <a:t> </a:t>
            </a:r>
            <a:r>
              <a:rPr sz="2400" spc="25" dirty="0">
                <a:latin typeface="Cambria"/>
                <a:cs typeface="Cambria"/>
              </a:rPr>
              <a:t>object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with</a:t>
            </a:r>
            <a:r>
              <a:rPr sz="2400" spc="120" dirty="0">
                <a:latin typeface="Cambria"/>
                <a:cs typeface="Cambria"/>
              </a:rPr>
              <a:t> all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extra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125" dirty="0">
                <a:latin typeface="Cambria"/>
                <a:cs typeface="Cambria"/>
              </a:rPr>
              <a:t>data,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then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insert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25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114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3"/>
              </a:rPr>
              <a:t>Bundle</a:t>
            </a:r>
            <a:r>
              <a:rPr sz="2400" spc="125" dirty="0">
                <a:solidFill>
                  <a:srgbClr val="D2601C"/>
                </a:solidFill>
                <a:latin typeface="Cambria"/>
                <a:cs typeface="Cambria"/>
                <a:hlinkClick r:id="rId3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25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114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Intent</a:t>
            </a:r>
            <a:r>
              <a:rPr sz="2400" spc="130" dirty="0">
                <a:solidFill>
                  <a:srgbClr val="D2601C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2400" spc="90" dirty="0">
                <a:latin typeface="Cambria"/>
                <a:cs typeface="Cambria"/>
              </a:rPr>
              <a:t>with</a:t>
            </a:r>
            <a:r>
              <a:rPr sz="2400" spc="114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9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putExtras()</a:t>
            </a:r>
            <a:r>
              <a:rPr sz="2400" spc="90" dirty="0">
                <a:latin typeface="Cambria"/>
                <a:cs typeface="Cambria"/>
              </a:rPr>
              <a:t>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1" y="407632"/>
            <a:ext cx="143827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325" dirty="0">
                <a:latin typeface="Cambria"/>
                <a:cs typeface="Cambria"/>
              </a:rPr>
              <a:t>E</a:t>
            </a:r>
            <a:r>
              <a:rPr sz="2400" b="1" spc="325" dirty="0">
                <a:latin typeface="Cambria"/>
                <a:cs typeface="Cambria"/>
              </a:rPr>
              <a:t>XTRAS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1221734"/>
            <a:ext cx="8731250" cy="3290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10" dirty="0">
                <a:latin typeface="Cambria"/>
                <a:cs typeface="Cambria"/>
              </a:rPr>
              <a:t>The</a:t>
            </a:r>
            <a:r>
              <a:rPr sz="2400" spc="135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114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Intent</a:t>
            </a:r>
            <a:r>
              <a:rPr sz="2400" spc="150" dirty="0">
                <a:solidFill>
                  <a:srgbClr val="D2601C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2400" spc="85" dirty="0">
                <a:latin typeface="Cambria"/>
                <a:cs typeface="Cambria"/>
              </a:rPr>
              <a:t>class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specifies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120" dirty="0">
                <a:latin typeface="Cambria"/>
                <a:cs typeface="Cambria"/>
              </a:rPr>
              <a:t>many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250" dirty="0">
                <a:latin typeface="Cambria"/>
                <a:cs typeface="Cambria"/>
              </a:rPr>
              <a:t>EXTRA_*</a:t>
            </a:r>
            <a:r>
              <a:rPr sz="2400" spc="17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constants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for</a:t>
            </a:r>
            <a:endParaRPr sz="2400">
              <a:latin typeface="Cambria"/>
              <a:cs typeface="Cambria"/>
            </a:endParaRPr>
          </a:p>
          <a:p>
            <a:pPr marL="287020">
              <a:lnSpc>
                <a:spcPct val="100000"/>
              </a:lnSpc>
            </a:pPr>
            <a:r>
              <a:rPr sz="2400" spc="80" dirty="0">
                <a:latin typeface="Cambria"/>
                <a:cs typeface="Cambria"/>
              </a:rPr>
              <a:t>standardized</a:t>
            </a:r>
            <a:r>
              <a:rPr sz="2400" spc="95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data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types.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450">
              <a:latin typeface="Cambria"/>
              <a:cs typeface="Cambria"/>
            </a:endParaRPr>
          </a:p>
          <a:p>
            <a:pPr marL="287020" marR="5080" indent="-274320">
              <a:lnSpc>
                <a:spcPct val="100000"/>
              </a:lnSpc>
              <a:spcBef>
                <a:spcPts val="5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50" dirty="0">
                <a:latin typeface="Cambria"/>
                <a:cs typeface="Cambria"/>
              </a:rPr>
              <a:t>To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declare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your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own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extra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keys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-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include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your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app's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package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name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as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prefix.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927100" marR="1044575" lvl="1" indent="-927735">
              <a:lnSpc>
                <a:spcPct val="100000"/>
              </a:lnSpc>
              <a:spcBef>
                <a:spcPts val="5"/>
              </a:spcBef>
              <a:buClr>
                <a:srgbClr val="DF752E"/>
              </a:buClr>
              <a:buSzPct val="60416"/>
              <a:buFont typeface="Wingdings"/>
              <a:buChar char=""/>
              <a:tabLst>
                <a:tab pos="927735" algn="l"/>
              </a:tabLst>
            </a:pPr>
            <a:r>
              <a:rPr sz="2400" spc="95" dirty="0">
                <a:latin typeface="Cambria"/>
                <a:cs typeface="Cambria"/>
              </a:rPr>
              <a:t>static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final </a:t>
            </a:r>
            <a:r>
              <a:rPr sz="2400" spc="140" dirty="0">
                <a:latin typeface="Cambria"/>
                <a:cs typeface="Cambria"/>
              </a:rPr>
              <a:t>String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254" dirty="0">
                <a:latin typeface="Cambria"/>
                <a:cs typeface="Cambria"/>
              </a:rPr>
              <a:t>EXTRA_GIGAWATTS</a:t>
            </a:r>
            <a:r>
              <a:rPr sz="2400" spc="170" dirty="0">
                <a:latin typeface="Cambria"/>
                <a:cs typeface="Cambria"/>
              </a:rPr>
              <a:t> </a:t>
            </a:r>
            <a:r>
              <a:rPr sz="2400" spc="125" dirty="0">
                <a:latin typeface="Cambria"/>
                <a:cs typeface="Cambria"/>
              </a:rPr>
              <a:t>=</a:t>
            </a:r>
            <a:endParaRPr sz="2400">
              <a:latin typeface="Cambria"/>
              <a:cs typeface="Cambria"/>
            </a:endParaRPr>
          </a:p>
          <a:p>
            <a:pPr marL="347980" algn="ctr">
              <a:lnSpc>
                <a:spcPct val="100000"/>
              </a:lnSpc>
            </a:pPr>
            <a:r>
              <a:rPr sz="2400" spc="160" dirty="0">
                <a:latin typeface="Cambria"/>
                <a:cs typeface="Cambria"/>
              </a:rPr>
              <a:t>"com.example.EXTRA_GIGAWATTS";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8242" y="466154"/>
            <a:ext cx="298831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25" dirty="0"/>
              <a:t>INTENT</a:t>
            </a:r>
            <a:r>
              <a:rPr sz="3000" spc="110" dirty="0"/>
              <a:t> </a:t>
            </a:r>
            <a:r>
              <a:rPr sz="3000" spc="350" dirty="0"/>
              <a:t>TYPES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307341" y="1168004"/>
            <a:ext cx="8352155" cy="388632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665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85" dirty="0">
                <a:latin typeface="Cambria"/>
                <a:cs typeface="Cambria"/>
              </a:rPr>
              <a:t>There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are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5" dirty="0">
                <a:latin typeface="Cambria"/>
                <a:cs typeface="Cambria"/>
              </a:rPr>
              <a:t>two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basic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kinds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of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intents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 </a:t>
            </a:r>
            <a:r>
              <a:rPr sz="2400" spc="65" dirty="0">
                <a:latin typeface="Cambria"/>
                <a:cs typeface="Cambria"/>
              </a:rPr>
              <a:t>Android:</a:t>
            </a:r>
            <a:endParaRPr sz="2400">
              <a:latin typeface="Cambria"/>
              <a:cs typeface="Cambria"/>
            </a:endParaRPr>
          </a:p>
          <a:p>
            <a:pPr marL="927100" lvl="1" indent="-183515">
              <a:lnSpc>
                <a:spcPct val="100000"/>
              </a:lnSpc>
              <a:spcBef>
                <a:spcPts val="565"/>
              </a:spcBef>
              <a:buClr>
                <a:srgbClr val="DF752E"/>
              </a:buClr>
              <a:buSzPct val="60416"/>
              <a:buFont typeface="Wingdings"/>
              <a:buChar char=""/>
              <a:tabLst>
                <a:tab pos="927735" algn="l"/>
              </a:tabLst>
            </a:pPr>
            <a:r>
              <a:rPr sz="2400" b="1" i="1" spc="215" dirty="0">
                <a:latin typeface="Cambria"/>
                <a:cs typeface="Cambria"/>
              </a:rPr>
              <a:t>Explicit</a:t>
            </a:r>
            <a:r>
              <a:rPr sz="2400" b="1" i="1" spc="105" dirty="0">
                <a:latin typeface="Cambria"/>
                <a:cs typeface="Cambria"/>
              </a:rPr>
              <a:t> </a:t>
            </a:r>
            <a:r>
              <a:rPr sz="2400" b="1" i="1" spc="140" dirty="0">
                <a:latin typeface="Cambria"/>
                <a:cs typeface="Cambria"/>
              </a:rPr>
              <a:t>intents</a:t>
            </a:r>
            <a:endParaRPr sz="2400">
              <a:latin typeface="Cambria"/>
              <a:cs typeface="Cambria"/>
            </a:endParaRPr>
          </a:p>
          <a:p>
            <a:pPr marL="927100" lvl="1" indent="-183515">
              <a:lnSpc>
                <a:spcPct val="100000"/>
              </a:lnSpc>
              <a:spcBef>
                <a:spcPts val="585"/>
              </a:spcBef>
              <a:buClr>
                <a:srgbClr val="DF752E"/>
              </a:buClr>
              <a:buSzPct val="60416"/>
              <a:buFont typeface="Wingdings"/>
              <a:buChar char=""/>
              <a:tabLst>
                <a:tab pos="927735" algn="l"/>
              </a:tabLst>
            </a:pPr>
            <a:r>
              <a:rPr sz="2400" b="1" i="1" spc="195" dirty="0">
                <a:latin typeface="Cambria"/>
                <a:cs typeface="Cambria"/>
              </a:rPr>
              <a:t>Implicit</a:t>
            </a:r>
            <a:r>
              <a:rPr sz="2400" b="1" i="1" spc="65" dirty="0">
                <a:latin typeface="Cambria"/>
                <a:cs typeface="Cambria"/>
              </a:rPr>
              <a:t> </a:t>
            </a:r>
            <a:r>
              <a:rPr sz="2400" b="1" i="1" spc="140" dirty="0">
                <a:latin typeface="Cambria"/>
                <a:cs typeface="Cambria"/>
              </a:rPr>
              <a:t>intents</a:t>
            </a:r>
            <a:endParaRPr sz="240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DF752E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6385" marR="63373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10" dirty="0">
                <a:latin typeface="Cambria"/>
                <a:cs typeface="Cambria"/>
              </a:rPr>
              <a:t>Explicit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intents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are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used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for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communication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between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components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single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application.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90" dirty="0">
                <a:latin typeface="Cambria"/>
                <a:cs typeface="Cambria"/>
              </a:rPr>
              <a:t>Implicit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intents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enable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interoperability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between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different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applications.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2141" y="121919"/>
            <a:ext cx="337629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330" dirty="0">
                <a:latin typeface="Cambria"/>
                <a:cs typeface="Cambria"/>
              </a:rPr>
              <a:t>E</a:t>
            </a:r>
            <a:r>
              <a:rPr sz="2400" b="1" spc="330" dirty="0">
                <a:latin typeface="Cambria"/>
                <a:cs typeface="Cambria"/>
              </a:rPr>
              <a:t>XPLICIT</a:t>
            </a:r>
            <a:r>
              <a:rPr sz="2400" b="1" spc="285" dirty="0">
                <a:latin typeface="Cambria"/>
                <a:cs typeface="Cambria"/>
              </a:rPr>
              <a:t> </a:t>
            </a:r>
            <a:r>
              <a:rPr sz="3000" b="1" spc="315" dirty="0">
                <a:latin typeface="Cambria"/>
                <a:cs typeface="Cambria"/>
              </a:rPr>
              <a:t>I</a:t>
            </a:r>
            <a:r>
              <a:rPr sz="2400" b="1" spc="315" dirty="0">
                <a:latin typeface="Cambria"/>
                <a:cs typeface="Cambria"/>
              </a:rPr>
              <a:t>NTENTS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1095946"/>
            <a:ext cx="8423910" cy="40293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69596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10" dirty="0">
                <a:latin typeface="Cambria"/>
                <a:cs typeface="Cambria"/>
              </a:rPr>
              <a:t>Explicit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intents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–used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launch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specific</a:t>
            </a:r>
            <a:r>
              <a:rPr sz="2400" spc="9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 </a:t>
            </a:r>
            <a:r>
              <a:rPr sz="2400" spc="8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component,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such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as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particular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or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service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your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app.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10" dirty="0">
                <a:latin typeface="Cambria"/>
                <a:cs typeface="Cambria"/>
              </a:rPr>
              <a:t>Explicit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intents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require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specific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named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class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endParaRPr sz="2400">
              <a:latin typeface="Cambria"/>
              <a:cs typeface="Cambria"/>
            </a:endParaRPr>
          </a:p>
          <a:p>
            <a:pPr marL="286385">
              <a:lnSpc>
                <a:spcPct val="100000"/>
              </a:lnSpc>
            </a:pPr>
            <a:r>
              <a:rPr sz="2400" spc="90" dirty="0">
                <a:latin typeface="Cambria"/>
                <a:cs typeface="Cambria"/>
              </a:rPr>
              <a:t>implement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desired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action.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50">
              <a:latin typeface="Cambria"/>
              <a:cs typeface="Cambria"/>
            </a:endParaRPr>
          </a:p>
          <a:p>
            <a:pPr marL="286385" marR="5080" indent="-274320">
              <a:lnSpc>
                <a:spcPct val="99800"/>
              </a:lnSpc>
              <a:spcBef>
                <a:spcPts val="5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60" dirty="0">
                <a:latin typeface="Cambria"/>
                <a:cs typeface="Cambria"/>
              </a:rPr>
              <a:t>Class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structure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of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application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is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not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known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outside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application,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so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explicit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intents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are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used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for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actions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 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30" dirty="0">
                <a:latin typeface="Cambria"/>
                <a:cs typeface="Cambria"/>
              </a:rPr>
              <a:t>occur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b="1" spc="165" dirty="0">
                <a:latin typeface="Cambria"/>
                <a:cs typeface="Cambria"/>
              </a:rPr>
              <a:t>within</a:t>
            </a:r>
            <a:r>
              <a:rPr sz="2400" b="1" spc="155" dirty="0">
                <a:latin typeface="Cambria"/>
                <a:cs typeface="Cambria"/>
              </a:rPr>
              <a:t> </a:t>
            </a:r>
            <a:r>
              <a:rPr sz="2400" b="1" spc="180" dirty="0">
                <a:latin typeface="Cambria"/>
                <a:cs typeface="Cambria"/>
              </a:rPr>
              <a:t>a</a:t>
            </a:r>
            <a:r>
              <a:rPr sz="2400" b="1" spc="170" dirty="0">
                <a:latin typeface="Cambria"/>
                <a:cs typeface="Cambria"/>
              </a:rPr>
              <a:t> </a:t>
            </a:r>
            <a:r>
              <a:rPr sz="2400" b="1" spc="140" dirty="0">
                <a:latin typeface="Cambria"/>
                <a:cs typeface="Cambria"/>
              </a:rPr>
              <a:t>single</a:t>
            </a:r>
            <a:r>
              <a:rPr sz="2400" b="1" spc="165" dirty="0">
                <a:latin typeface="Cambria"/>
                <a:cs typeface="Cambria"/>
              </a:rPr>
              <a:t> </a:t>
            </a:r>
            <a:r>
              <a:rPr sz="2400" b="1" spc="150" dirty="0">
                <a:latin typeface="Cambria"/>
                <a:cs typeface="Cambria"/>
              </a:rPr>
              <a:t>application</a:t>
            </a:r>
            <a:r>
              <a:rPr sz="2400" spc="150" dirty="0">
                <a:latin typeface="Cambria"/>
                <a:cs typeface="Cambria"/>
              </a:rPr>
              <a:t>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1" y="329050"/>
            <a:ext cx="462216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10" dirty="0"/>
              <a:t>E</a:t>
            </a:r>
            <a:r>
              <a:rPr sz="2400" spc="310" dirty="0"/>
              <a:t>XAMPLE</a:t>
            </a:r>
            <a:r>
              <a:rPr sz="2400" spc="270" dirty="0"/>
              <a:t> </a:t>
            </a:r>
            <a:r>
              <a:rPr sz="2400" spc="265" dirty="0"/>
              <a:t>EXPLICIT</a:t>
            </a:r>
            <a:r>
              <a:rPr sz="2400" spc="310" dirty="0"/>
              <a:t> </a:t>
            </a:r>
            <a:r>
              <a:rPr sz="2400" spc="254" dirty="0"/>
              <a:t>INTENT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5940" y="1381754"/>
            <a:ext cx="8147050" cy="23134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50" dirty="0">
                <a:latin typeface="Cambria"/>
                <a:cs typeface="Cambria"/>
              </a:rPr>
              <a:t>To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create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explicit</a:t>
            </a:r>
            <a:r>
              <a:rPr sz="2400" spc="110" dirty="0">
                <a:latin typeface="Cambria"/>
                <a:cs typeface="Cambria"/>
              </a:rPr>
              <a:t> intent,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define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name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for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45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114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Intent</a:t>
            </a:r>
            <a:r>
              <a:rPr sz="2400" spc="140" dirty="0">
                <a:solidFill>
                  <a:srgbClr val="D2601C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2400" spc="50" dirty="0">
                <a:latin typeface="Cambria"/>
                <a:cs typeface="Cambria"/>
              </a:rPr>
              <a:t>object—all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other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intent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properties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are </a:t>
            </a:r>
            <a:r>
              <a:rPr sz="2400" spc="8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optional.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50">
              <a:latin typeface="Cambria"/>
              <a:cs typeface="Cambria"/>
            </a:endParaRPr>
          </a:p>
          <a:p>
            <a:pPr marL="770255" marR="532765">
              <a:lnSpc>
                <a:spcPct val="100000"/>
              </a:lnSpc>
            </a:pPr>
            <a:r>
              <a:rPr sz="2400" spc="114" dirty="0">
                <a:solidFill>
                  <a:srgbClr val="9A3C00"/>
                </a:solidFill>
                <a:latin typeface="Cambria"/>
                <a:cs typeface="Cambria"/>
              </a:rPr>
              <a:t>Intent</a:t>
            </a:r>
            <a:r>
              <a:rPr sz="2400" spc="130" dirty="0">
                <a:solidFill>
                  <a:srgbClr val="9A3C00"/>
                </a:solidFill>
                <a:latin typeface="Cambria"/>
                <a:cs typeface="Cambria"/>
              </a:rPr>
              <a:t> </a:t>
            </a:r>
            <a:r>
              <a:rPr sz="2400" spc="85" dirty="0">
                <a:solidFill>
                  <a:srgbClr val="9A3C00"/>
                </a:solidFill>
                <a:latin typeface="Cambria"/>
                <a:cs typeface="Cambria"/>
              </a:rPr>
              <a:t>i</a:t>
            </a:r>
            <a:r>
              <a:rPr sz="2400" spc="130" dirty="0">
                <a:solidFill>
                  <a:srgbClr val="9A3C00"/>
                </a:solidFill>
                <a:latin typeface="Cambria"/>
                <a:cs typeface="Cambria"/>
              </a:rPr>
              <a:t> </a:t>
            </a:r>
            <a:r>
              <a:rPr sz="2400" spc="125" dirty="0">
                <a:solidFill>
                  <a:srgbClr val="9A3C00"/>
                </a:solidFill>
                <a:latin typeface="Cambria"/>
                <a:cs typeface="Cambria"/>
              </a:rPr>
              <a:t>= </a:t>
            </a:r>
            <a:r>
              <a:rPr sz="2400" spc="50" dirty="0">
                <a:solidFill>
                  <a:srgbClr val="9A3C00"/>
                </a:solidFill>
                <a:latin typeface="Cambria"/>
                <a:cs typeface="Cambria"/>
              </a:rPr>
              <a:t>new</a:t>
            </a:r>
            <a:r>
              <a:rPr sz="2400" spc="120" dirty="0">
                <a:solidFill>
                  <a:srgbClr val="9A3C00"/>
                </a:solidFill>
                <a:latin typeface="Cambria"/>
                <a:cs typeface="Cambria"/>
              </a:rPr>
              <a:t> </a:t>
            </a:r>
            <a:r>
              <a:rPr sz="2400" spc="95" dirty="0">
                <a:solidFill>
                  <a:srgbClr val="9A3C00"/>
                </a:solidFill>
                <a:latin typeface="Cambria"/>
                <a:cs typeface="Cambria"/>
              </a:rPr>
              <a:t>Intent(this,</a:t>
            </a:r>
            <a:r>
              <a:rPr sz="2400" spc="135" dirty="0">
                <a:solidFill>
                  <a:srgbClr val="9A3C00"/>
                </a:solidFill>
                <a:latin typeface="Cambria"/>
                <a:cs typeface="Cambria"/>
              </a:rPr>
              <a:t> </a:t>
            </a:r>
            <a:r>
              <a:rPr sz="2400" spc="80" dirty="0">
                <a:solidFill>
                  <a:srgbClr val="9A3C00"/>
                </a:solidFill>
                <a:latin typeface="Cambria"/>
                <a:cs typeface="Cambria"/>
              </a:rPr>
              <a:t>SecondActivity.class); </a:t>
            </a:r>
            <a:r>
              <a:rPr sz="2400" spc="-515" dirty="0">
                <a:solidFill>
                  <a:srgbClr val="9A3C00"/>
                </a:solidFill>
                <a:latin typeface="Cambria"/>
                <a:cs typeface="Cambria"/>
              </a:rPr>
              <a:t> </a:t>
            </a:r>
            <a:r>
              <a:rPr sz="2400" spc="70" dirty="0">
                <a:solidFill>
                  <a:srgbClr val="9A3C00"/>
                </a:solidFill>
                <a:latin typeface="Cambria"/>
                <a:cs typeface="Cambria"/>
              </a:rPr>
              <a:t>startActivity(i);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1" y="0"/>
            <a:ext cx="304355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305" dirty="0">
                <a:latin typeface="Cambria"/>
                <a:cs typeface="Cambria"/>
              </a:rPr>
              <a:t>E</a:t>
            </a:r>
            <a:r>
              <a:rPr b="1" spc="305" dirty="0">
                <a:latin typeface="Cambria"/>
                <a:cs typeface="Cambria"/>
              </a:rPr>
              <a:t>XPLICIT</a:t>
            </a:r>
            <a:r>
              <a:rPr b="1" spc="235" dirty="0">
                <a:latin typeface="Cambria"/>
                <a:cs typeface="Cambria"/>
              </a:rPr>
              <a:t> </a:t>
            </a:r>
            <a:r>
              <a:rPr sz="2700" b="1" spc="290" dirty="0">
                <a:latin typeface="Cambria"/>
                <a:cs typeface="Cambria"/>
              </a:rPr>
              <a:t>I</a:t>
            </a:r>
            <a:r>
              <a:rPr b="1" spc="290" dirty="0">
                <a:latin typeface="Cambria"/>
                <a:cs typeface="Cambria"/>
              </a:rPr>
              <a:t>NTENTS</a:t>
            </a:r>
            <a:endParaRPr sz="27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593483"/>
            <a:ext cx="7550784" cy="5722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 marR="4110990" indent="-349250">
              <a:lnSpc>
                <a:spcPct val="125000"/>
              </a:lnSpc>
              <a:spcBef>
                <a:spcPts val="100"/>
              </a:spcBef>
            </a:pPr>
            <a:r>
              <a:rPr sz="2000" spc="55" dirty="0">
                <a:latin typeface="Cambria"/>
                <a:cs typeface="Cambria"/>
              </a:rPr>
              <a:t>public</a:t>
            </a:r>
            <a:r>
              <a:rPr sz="2000" spc="65" dirty="0">
                <a:latin typeface="Cambria"/>
                <a:cs typeface="Cambria"/>
              </a:rPr>
              <a:t> </a:t>
            </a:r>
            <a:r>
              <a:rPr sz="2000" spc="30" dirty="0">
                <a:latin typeface="Cambria"/>
                <a:cs typeface="Cambria"/>
              </a:rPr>
              <a:t>void</a:t>
            </a:r>
            <a:r>
              <a:rPr sz="2000" spc="95" dirty="0">
                <a:latin typeface="Cambria"/>
                <a:cs typeface="Cambria"/>
              </a:rPr>
              <a:t> </a:t>
            </a:r>
            <a:r>
              <a:rPr sz="2000" spc="75" dirty="0">
                <a:latin typeface="Cambria"/>
                <a:cs typeface="Cambria"/>
              </a:rPr>
              <a:t>onClick(View</a:t>
            </a:r>
            <a:r>
              <a:rPr sz="2000" spc="50" dirty="0">
                <a:latin typeface="Cambria"/>
                <a:cs typeface="Cambria"/>
              </a:rPr>
              <a:t> </a:t>
            </a:r>
            <a:r>
              <a:rPr sz="2000" spc="-20" dirty="0">
                <a:latin typeface="Cambria"/>
                <a:cs typeface="Cambria"/>
              </a:rPr>
              <a:t>v)</a:t>
            </a:r>
            <a:r>
              <a:rPr sz="2000" spc="95" dirty="0">
                <a:latin typeface="Cambria"/>
                <a:cs typeface="Cambria"/>
              </a:rPr>
              <a:t> </a:t>
            </a:r>
            <a:r>
              <a:rPr sz="2000" spc="-110" dirty="0">
                <a:latin typeface="Cambria"/>
                <a:cs typeface="Cambria"/>
              </a:rPr>
              <a:t>{ </a:t>
            </a:r>
            <a:r>
              <a:rPr sz="2000" spc="-425" dirty="0">
                <a:latin typeface="Cambria"/>
                <a:cs typeface="Cambria"/>
              </a:rPr>
              <a:t> </a:t>
            </a:r>
            <a:r>
              <a:rPr sz="2000" spc="25" dirty="0">
                <a:latin typeface="Cambria"/>
                <a:cs typeface="Cambria"/>
              </a:rPr>
              <a:t>switch(v.getId()){</a:t>
            </a:r>
            <a:endParaRPr sz="2000">
              <a:latin typeface="Cambria"/>
              <a:cs typeface="Cambria"/>
            </a:endParaRPr>
          </a:p>
          <a:p>
            <a:pPr marL="640715">
              <a:lnSpc>
                <a:spcPct val="100000"/>
              </a:lnSpc>
              <a:spcBef>
                <a:spcPts val="600"/>
              </a:spcBef>
            </a:pPr>
            <a:r>
              <a:rPr sz="2000" spc="60" dirty="0">
                <a:latin typeface="Cambria"/>
                <a:cs typeface="Cambria"/>
              </a:rPr>
              <a:t>case</a:t>
            </a:r>
            <a:r>
              <a:rPr sz="2000" spc="80" dirty="0">
                <a:latin typeface="Cambria"/>
                <a:cs typeface="Cambria"/>
              </a:rPr>
              <a:t> </a:t>
            </a:r>
            <a:r>
              <a:rPr sz="2000" spc="75" dirty="0">
                <a:latin typeface="Cambria"/>
                <a:cs typeface="Cambria"/>
              </a:rPr>
              <a:t>R.id.button1:</a:t>
            </a:r>
            <a:endParaRPr sz="2000">
              <a:latin typeface="Cambria"/>
              <a:cs typeface="Cambria"/>
            </a:endParaRPr>
          </a:p>
          <a:p>
            <a:pPr marL="850900">
              <a:lnSpc>
                <a:spcPct val="100000"/>
              </a:lnSpc>
              <a:spcBef>
                <a:spcPts val="600"/>
              </a:spcBef>
            </a:pPr>
            <a:r>
              <a:rPr sz="2000" b="1" spc="140" dirty="0">
                <a:solidFill>
                  <a:srgbClr val="EB6D5A"/>
                </a:solidFill>
                <a:latin typeface="Cambria"/>
                <a:cs typeface="Cambria"/>
              </a:rPr>
              <a:t>Intent</a:t>
            </a:r>
            <a:r>
              <a:rPr sz="2000" b="1" spc="135" dirty="0">
                <a:solidFill>
                  <a:srgbClr val="EB6D5A"/>
                </a:solidFill>
                <a:latin typeface="Cambria"/>
                <a:cs typeface="Cambria"/>
              </a:rPr>
              <a:t> </a:t>
            </a:r>
            <a:r>
              <a:rPr sz="2000" b="1" spc="100" dirty="0">
                <a:solidFill>
                  <a:srgbClr val="EB6D5A"/>
                </a:solidFill>
                <a:latin typeface="Cambria"/>
                <a:cs typeface="Cambria"/>
              </a:rPr>
              <a:t>j</a:t>
            </a:r>
            <a:r>
              <a:rPr sz="2000" b="1" spc="130" dirty="0">
                <a:solidFill>
                  <a:srgbClr val="EB6D5A"/>
                </a:solidFill>
                <a:latin typeface="Cambria"/>
                <a:cs typeface="Cambria"/>
              </a:rPr>
              <a:t> </a:t>
            </a:r>
            <a:r>
              <a:rPr sz="2000" b="1" spc="25" dirty="0">
                <a:solidFill>
                  <a:srgbClr val="EB6D5A"/>
                </a:solidFill>
                <a:latin typeface="Cambria"/>
                <a:cs typeface="Cambria"/>
              </a:rPr>
              <a:t>=</a:t>
            </a:r>
            <a:r>
              <a:rPr sz="2000" b="1" spc="135" dirty="0">
                <a:solidFill>
                  <a:srgbClr val="EB6D5A"/>
                </a:solidFill>
                <a:latin typeface="Cambria"/>
                <a:cs typeface="Cambria"/>
              </a:rPr>
              <a:t> </a:t>
            </a:r>
            <a:r>
              <a:rPr sz="2000" b="1" spc="140" dirty="0">
                <a:solidFill>
                  <a:srgbClr val="EB6D5A"/>
                </a:solidFill>
                <a:latin typeface="Cambria"/>
                <a:cs typeface="Cambria"/>
              </a:rPr>
              <a:t>new</a:t>
            </a:r>
            <a:r>
              <a:rPr sz="2000" b="1" spc="130" dirty="0">
                <a:solidFill>
                  <a:srgbClr val="EB6D5A"/>
                </a:solidFill>
                <a:latin typeface="Cambria"/>
                <a:cs typeface="Cambria"/>
              </a:rPr>
              <a:t> </a:t>
            </a:r>
            <a:r>
              <a:rPr sz="2000" b="1" spc="110" dirty="0">
                <a:solidFill>
                  <a:srgbClr val="EB6D5A"/>
                </a:solidFill>
                <a:latin typeface="Cambria"/>
                <a:cs typeface="Cambria"/>
              </a:rPr>
              <a:t>Intent(this,</a:t>
            </a:r>
            <a:r>
              <a:rPr sz="2000" b="1" spc="130" dirty="0">
                <a:solidFill>
                  <a:srgbClr val="EB6D5A"/>
                </a:solidFill>
                <a:latin typeface="Cambria"/>
                <a:cs typeface="Cambria"/>
              </a:rPr>
              <a:t> </a:t>
            </a:r>
            <a:r>
              <a:rPr sz="2000" b="1" spc="90" dirty="0">
                <a:solidFill>
                  <a:srgbClr val="EB6D5A"/>
                </a:solidFill>
                <a:latin typeface="Cambria"/>
                <a:cs typeface="Cambria"/>
              </a:rPr>
              <a:t>Webscreen.class);</a:t>
            </a:r>
            <a:endParaRPr sz="20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50">
              <a:latin typeface="Cambria"/>
              <a:cs typeface="Cambria"/>
            </a:endParaRPr>
          </a:p>
          <a:p>
            <a:pPr marL="1059815" marR="48260" indent="-208915">
              <a:lnSpc>
                <a:spcPct val="125099"/>
              </a:lnSpc>
            </a:pPr>
            <a:r>
              <a:rPr sz="2000" spc="125" dirty="0">
                <a:latin typeface="Cambria"/>
                <a:cs typeface="Cambria"/>
              </a:rPr>
              <a:t>j.putExtra(Web_URL, </a:t>
            </a:r>
            <a:r>
              <a:rPr sz="2000" spc="130" dirty="0">
                <a:latin typeface="Cambria"/>
                <a:cs typeface="Cambria"/>
              </a:rPr>
              <a:t> </a:t>
            </a:r>
            <a:r>
              <a:rPr sz="2000" spc="20" dirty="0">
                <a:latin typeface="Cambria"/>
                <a:cs typeface="Cambria"/>
                <a:hlinkClick r:id="rId2"/>
              </a:rPr>
              <a:t>"http://eag</a:t>
            </a:r>
            <a:r>
              <a:rPr sz="2000" spc="20" dirty="0">
                <a:latin typeface="Cambria"/>
                <a:cs typeface="Cambria"/>
              </a:rPr>
              <a:t>l</a:t>
            </a:r>
            <a:r>
              <a:rPr sz="2000" spc="20" dirty="0">
                <a:latin typeface="Cambria"/>
                <a:cs typeface="Cambria"/>
                <a:hlinkClick r:id="rId2"/>
              </a:rPr>
              <a:t>e.phys.utk.edu/guidry/recipes/mojito.html</a:t>
            </a:r>
            <a:r>
              <a:rPr sz="2000" spc="20" dirty="0">
                <a:latin typeface="Cambria"/>
                <a:cs typeface="Cambria"/>
              </a:rPr>
              <a:t>");</a:t>
            </a:r>
            <a:endParaRPr sz="20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050">
              <a:latin typeface="Cambria"/>
              <a:cs typeface="Cambria"/>
            </a:endParaRPr>
          </a:p>
          <a:p>
            <a:pPr marL="889000">
              <a:lnSpc>
                <a:spcPct val="100000"/>
              </a:lnSpc>
              <a:spcBef>
                <a:spcPts val="5"/>
              </a:spcBef>
            </a:pPr>
            <a:r>
              <a:rPr sz="2000" b="1" spc="105" dirty="0">
                <a:solidFill>
                  <a:srgbClr val="EB6D5A"/>
                </a:solidFill>
                <a:latin typeface="Cambria"/>
                <a:cs typeface="Cambria"/>
              </a:rPr>
              <a:t>startActivity(j);</a:t>
            </a:r>
            <a:endParaRPr sz="2000">
              <a:latin typeface="Cambria"/>
              <a:cs typeface="Cambria"/>
            </a:endParaRPr>
          </a:p>
          <a:p>
            <a:pPr marL="640715">
              <a:lnSpc>
                <a:spcPct val="100000"/>
              </a:lnSpc>
              <a:spcBef>
                <a:spcPts val="600"/>
              </a:spcBef>
            </a:pPr>
            <a:r>
              <a:rPr sz="2000" spc="65" dirty="0">
                <a:latin typeface="Cambria"/>
                <a:cs typeface="Cambria"/>
              </a:rPr>
              <a:t>break;</a:t>
            </a:r>
            <a:endParaRPr sz="2000">
              <a:latin typeface="Cambria"/>
              <a:cs typeface="Cambria"/>
            </a:endParaRPr>
          </a:p>
          <a:p>
            <a:pPr marL="220979">
              <a:lnSpc>
                <a:spcPct val="100000"/>
              </a:lnSpc>
              <a:spcBef>
                <a:spcPts val="600"/>
              </a:spcBef>
            </a:pPr>
            <a:r>
              <a:rPr sz="2000" spc="-110" dirty="0">
                <a:latin typeface="Cambria"/>
                <a:cs typeface="Cambria"/>
              </a:rPr>
              <a:t>}</a:t>
            </a:r>
            <a:endParaRPr sz="20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spc="-110" dirty="0">
                <a:latin typeface="Cambria"/>
                <a:cs typeface="Cambria"/>
              </a:rPr>
              <a:t>}</a:t>
            </a:r>
            <a:endParaRPr sz="20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Clr>
                <a:srgbClr val="FD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spc="95" dirty="0">
                <a:latin typeface="Cambria"/>
                <a:cs typeface="Cambria"/>
              </a:rPr>
              <a:t>Explicit</a:t>
            </a:r>
            <a:r>
              <a:rPr sz="2000" spc="80" dirty="0">
                <a:latin typeface="Cambria"/>
                <a:cs typeface="Cambria"/>
              </a:rPr>
              <a:t> </a:t>
            </a:r>
            <a:r>
              <a:rPr sz="2000" spc="90" dirty="0">
                <a:latin typeface="Cambria"/>
                <a:cs typeface="Cambria"/>
              </a:rPr>
              <a:t>Intents</a:t>
            </a:r>
            <a:r>
              <a:rPr sz="2000" spc="85" dirty="0">
                <a:latin typeface="Cambria"/>
                <a:cs typeface="Cambria"/>
              </a:rPr>
              <a:t> </a:t>
            </a:r>
            <a:r>
              <a:rPr sz="2000" spc="20" dirty="0">
                <a:latin typeface="Cambria"/>
                <a:cs typeface="Cambria"/>
              </a:rPr>
              <a:t>to</a:t>
            </a:r>
            <a:r>
              <a:rPr sz="2000" spc="110" dirty="0">
                <a:latin typeface="Cambria"/>
                <a:cs typeface="Cambria"/>
              </a:rPr>
              <a:t> </a:t>
            </a:r>
            <a:r>
              <a:rPr sz="2000" spc="95" dirty="0">
                <a:latin typeface="Cambria"/>
                <a:cs typeface="Cambria"/>
              </a:rPr>
              <a:t>launch</a:t>
            </a:r>
            <a:r>
              <a:rPr sz="2000" spc="100" dirty="0">
                <a:latin typeface="Cambria"/>
                <a:cs typeface="Cambria"/>
              </a:rPr>
              <a:t> </a:t>
            </a:r>
            <a:r>
              <a:rPr sz="2000" spc="135" dirty="0">
                <a:latin typeface="Cambria"/>
                <a:cs typeface="Cambria"/>
              </a:rPr>
              <a:t>a</a:t>
            </a:r>
            <a:r>
              <a:rPr sz="2000" spc="105" dirty="0">
                <a:latin typeface="Cambria"/>
                <a:cs typeface="Cambria"/>
              </a:rPr>
              <a:t> </a:t>
            </a:r>
            <a:r>
              <a:rPr sz="2000" spc="45" dirty="0">
                <a:latin typeface="Cambria"/>
                <a:cs typeface="Cambria"/>
              </a:rPr>
              <a:t>new</a:t>
            </a:r>
            <a:r>
              <a:rPr sz="2000" spc="110" dirty="0">
                <a:latin typeface="Cambria"/>
                <a:cs typeface="Cambria"/>
              </a:rPr>
              <a:t> </a:t>
            </a:r>
            <a:r>
              <a:rPr sz="2000" i="1" spc="85" dirty="0">
                <a:latin typeface="Cambria"/>
                <a:cs typeface="Cambria"/>
              </a:rPr>
              <a:t>Activity </a:t>
            </a:r>
            <a:r>
              <a:rPr sz="2000" spc="45" dirty="0">
                <a:latin typeface="Cambria"/>
                <a:cs typeface="Cambria"/>
              </a:rPr>
              <a:t>(associated</a:t>
            </a:r>
            <a:r>
              <a:rPr sz="2000" spc="75" dirty="0">
                <a:latin typeface="Cambria"/>
                <a:cs typeface="Cambria"/>
              </a:rPr>
              <a:t> with</a:t>
            </a:r>
            <a:r>
              <a:rPr sz="2000" spc="95" dirty="0">
                <a:latin typeface="Cambria"/>
                <a:cs typeface="Cambria"/>
              </a:rPr>
              <a:t> </a:t>
            </a:r>
            <a:r>
              <a:rPr sz="2000" spc="75" dirty="0">
                <a:latin typeface="Cambria"/>
                <a:cs typeface="Cambria"/>
              </a:rPr>
              <a:t>the</a:t>
            </a:r>
            <a:endParaRPr sz="2000">
              <a:latin typeface="Cambria"/>
              <a:cs typeface="Cambria"/>
            </a:endParaRPr>
          </a:p>
          <a:p>
            <a:pPr marL="286385">
              <a:lnSpc>
                <a:spcPct val="100000"/>
              </a:lnSpc>
            </a:pPr>
            <a:r>
              <a:rPr sz="2000" spc="45" dirty="0">
                <a:latin typeface="Cambria"/>
                <a:cs typeface="Cambria"/>
              </a:rPr>
              <a:t>class</a:t>
            </a:r>
            <a:r>
              <a:rPr sz="2000" i="1" spc="45" dirty="0">
                <a:latin typeface="Cambria"/>
                <a:cs typeface="Cambria"/>
              </a:rPr>
              <a:t>Webscreen</a:t>
            </a:r>
            <a:r>
              <a:rPr sz="2000" spc="45" dirty="0">
                <a:latin typeface="Cambria"/>
                <a:cs typeface="Cambria"/>
              </a:rPr>
              <a:t>)</a:t>
            </a:r>
            <a:endParaRPr sz="2000">
              <a:latin typeface="Cambria"/>
              <a:cs typeface="Cambria"/>
            </a:endParaRPr>
          </a:p>
          <a:p>
            <a:pPr marL="356870" indent="-344805">
              <a:lnSpc>
                <a:spcPct val="100000"/>
              </a:lnSpc>
              <a:spcBef>
                <a:spcPts val="600"/>
              </a:spcBef>
              <a:buClr>
                <a:srgbClr val="FD8537"/>
              </a:buClr>
              <a:buSzPct val="70000"/>
              <a:buFont typeface="Wingdings"/>
              <a:buChar char=""/>
              <a:tabLst>
                <a:tab pos="356870" algn="l"/>
                <a:tab pos="357505" algn="l"/>
              </a:tabLst>
            </a:pPr>
            <a:r>
              <a:rPr sz="2000" spc="150" dirty="0">
                <a:latin typeface="Cambria"/>
                <a:cs typeface="Cambria"/>
              </a:rPr>
              <a:t>Data</a:t>
            </a:r>
            <a:r>
              <a:rPr sz="2000" spc="90" dirty="0">
                <a:latin typeface="Cambria"/>
                <a:cs typeface="Cambria"/>
              </a:rPr>
              <a:t> </a:t>
            </a:r>
            <a:r>
              <a:rPr sz="2000" spc="55" dirty="0">
                <a:latin typeface="Cambria"/>
                <a:cs typeface="Cambria"/>
              </a:rPr>
              <a:t>passed</a:t>
            </a:r>
            <a:r>
              <a:rPr sz="2000" spc="100" dirty="0">
                <a:latin typeface="Cambria"/>
                <a:cs typeface="Cambria"/>
              </a:rPr>
              <a:t> </a:t>
            </a:r>
            <a:r>
              <a:rPr sz="2000" spc="15" dirty="0">
                <a:latin typeface="Cambria"/>
                <a:cs typeface="Cambria"/>
              </a:rPr>
              <a:t>to</a:t>
            </a:r>
            <a:r>
              <a:rPr sz="2000" spc="95" dirty="0">
                <a:latin typeface="Cambria"/>
                <a:cs typeface="Cambria"/>
              </a:rPr>
              <a:t> </a:t>
            </a:r>
            <a:r>
              <a:rPr sz="2000" spc="80" dirty="0">
                <a:latin typeface="Cambria"/>
                <a:cs typeface="Cambria"/>
              </a:rPr>
              <a:t>the</a:t>
            </a:r>
            <a:r>
              <a:rPr sz="2000" spc="100" dirty="0">
                <a:latin typeface="Cambria"/>
                <a:cs typeface="Cambria"/>
              </a:rPr>
              <a:t> </a:t>
            </a:r>
            <a:r>
              <a:rPr sz="2000" spc="45" dirty="0">
                <a:latin typeface="Cambria"/>
                <a:cs typeface="Cambria"/>
              </a:rPr>
              <a:t>new</a:t>
            </a:r>
            <a:r>
              <a:rPr sz="2000" spc="120" dirty="0">
                <a:latin typeface="Cambria"/>
                <a:cs typeface="Cambria"/>
              </a:rPr>
              <a:t> </a:t>
            </a:r>
            <a:r>
              <a:rPr sz="2000" i="1" spc="85" dirty="0">
                <a:latin typeface="Cambria"/>
                <a:cs typeface="Cambria"/>
              </a:rPr>
              <a:t>Activity</a:t>
            </a:r>
            <a:r>
              <a:rPr sz="2000" i="1" spc="70" dirty="0">
                <a:latin typeface="Cambria"/>
                <a:cs typeface="Cambria"/>
              </a:rPr>
              <a:t> </a:t>
            </a:r>
            <a:r>
              <a:rPr sz="2000" spc="90" dirty="0">
                <a:latin typeface="Cambria"/>
                <a:cs typeface="Cambria"/>
              </a:rPr>
              <a:t>using</a:t>
            </a:r>
            <a:r>
              <a:rPr sz="2000" spc="105" dirty="0">
                <a:latin typeface="Cambria"/>
                <a:cs typeface="Cambria"/>
              </a:rPr>
              <a:t> </a:t>
            </a:r>
            <a:r>
              <a:rPr sz="2000" spc="80" dirty="0">
                <a:latin typeface="Cambria"/>
                <a:cs typeface="Cambria"/>
              </a:rPr>
              <a:t>the</a:t>
            </a:r>
            <a:r>
              <a:rPr sz="2000" spc="105" dirty="0">
                <a:latin typeface="Cambria"/>
                <a:cs typeface="Cambria"/>
              </a:rPr>
              <a:t> </a:t>
            </a:r>
            <a:r>
              <a:rPr sz="2000" i="1" spc="70" dirty="0">
                <a:latin typeface="Cambria"/>
                <a:cs typeface="Cambria"/>
              </a:rPr>
              <a:t>putExtra()</a:t>
            </a:r>
            <a:r>
              <a:rPr sz="2000" i="1" spc="75" dirty="0">
                <a:latin typeface="Cambria"/>
                <a:cs typeface="Cambria"/>
              </a:rPr>
              <a:t> </a:t>
            </a:r>
            <a:r>
              <a:rPr sz="2000" spc="65" dirty="0">
                <a:latin typeface="Cambria"/>
                <a:cs typeface="Cambria"/>
              </a:rPr>
              <a:t>method.</a:t>
            </a:r>
            <a:endParaRPr sz="2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1" y="20192"/>
            <a:ext cx="300672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285" dirty="0">
                <a:latin typeface="Cambria"/>
                <a:cs typeface="Cambria"/>
              </a:rPr>
              <a:t>I</a:t>
            </a:r>
            <a:r>
              <a:rPr b="1" spc="285" dirty="0">
                <a:latin typeface="Cambria"/>
                <a:cs typeface="Cambria"/>
              </a:rPr>
              <a:t>MPLICIT</a:t>
            </a:r>
            <a:r>
              <a:rPr b="1" spc="235" dirty="0">
                <a:latin typeface="Cambria"/>
                <a:cs typeface="Cambria"/>
              </a:rPr>
              <a:t> </a:t>
            </a:r>
            <a:r>
              <a:rPr sz="2700" b="1" spc="290" dirty="0">
                <a:latin typeface="Cambria"/>
                <a:cs typeface="Cambria"/>
              </a:rPr>
              <a:t>I</a:t>
            </a:r>
            <a:r>
              <a:rPr b="1" spc="290" dirty="0">
                <a:latin typeface="Cambria"/>
                <a:cs typeface="Cambria"/>
              </a:rPr>
              <a:t>NTENTS</a:t>
            </a:r>
            <a:endParaRPr sz="27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706184"/>
            <a:ext cx="8564880" cy="47666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86385" marR="5080" indent="-274320">
              <a:lnSpc>
                <a:spcPct val="100299"/>
              </a:lnSpc>
              <a:spcBef>
                <a:spcPts val="9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spc="160" dirty="0">
                <a:latin typeface="Cambria"/>
                <a:cs typeface="Cambria"/>
              </a:rPr>
              <a:t>Implicit </a:t>
            </a:r>
            <a:r>
              <a:rPr sz="2400" b="1" spc="140" dirty="0">
                <a:latin typeface="Cambria"/>
                <a:cs typeface="Cambria"/>
              </a:rPr>
              <a:t>intents </a:t>
            </a:r>
            <a:r>
              <a:rPr sz="2400" spc="-20" dirty="0">
                <a:latin typeface="Cambria"/>
                <a:cs typeface="Cambria"/>
              </a:rPr>
              <a:t>do</a:t>
            </a:r>
            <a:r>
              <a:rPr sz="2400" spc="-1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not </a:t>
            </a:r>
            <a:r>
              <a:rPr sz="2400" spc="105" dirty="0">
                <a:latin typeface="Cambria"/>
                <a:cs typeface="Cambria"/>
              </a:rPr>
              <a:t>name </a:t>
            </a:r>
            <a:r>
              <a:rPr sz="2400" spc="160" dirty="0">
                <a:latin typeface="Cambria"/>
                <a:cs typeface="Cambria"/>
              </a:rPr>
              <a:t>a </a:t>
            </a:r>
            <a:r>
              <a:rPr sz="2400" spc="50" dirty="0">
                <a:latin typeface="Cambria"/>
                <a:cs typeface="Cambria"/>
              </a:rPr>
              <a:t>specific </a:t>
            </a:r>
            <a:r>
              <a:rPr sz="2400" spc="60" dirty="0">
                <a:latin typeface="Cambria"/>
                <a:cs typeface="Cambria"/>
              </a:rPr>
              <a:t>component, </a:t>
            </a:r>
            <a:r>
              <a:rPr sz="2400" spc="85" dirty="0">
                <a:latin typeface="Cambria"/>
                <a:cs typeface="Cambria"/>
              </a:rPr>
              <a:t>but </a:t>
            </a:r>
            <a:r>
              <a:rPr sz="2400" spc="90" dirty="0">
                <a:latin typeface="Cambria"/>
                <a:cs typeface="Cambria"/>
              </a:rPr>
              <a:t> instead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declare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general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action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perform,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which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allows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from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another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application</a:t>
            </a:r>
            <a:r>
              <a:rPr sz="2400" spc="9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handle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125" dirty="0">
                <a:latin typeface="Cambria"/>
                <a:cs typeface="Cambria"/>
              </a:rPr>
              <a:t>it.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6385" marR="409575" indent="-274320" algn="just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00" dirty="0">
                <a:latin typeface="Cambria"/>
                <a:cs typeface="Cambria"/>
              </a:rPr>
              <a:t>For </a:t>
            </a:r>
            <a:r>
              <a:rPr sz="2400" spc="85" dirty="0">
                <a:latin typeface="Cambria"/>
                <a:cs typeface="Cambria"/>
              </a:rPr>
              <a:t>example </a:t>
            </a:r>
            <a:r>
              <a:rPr sz="2400" dirty="0">
                <a:latin typeface="Cambria"/>
                <a:cs typeface="Cambria"/>
              </a:rPr>
              <a:t>- </a:t>
            </a:r>
            <a:r>
              <a:rPr sz="2400" spc="50" dirty="0">
                <a:latin typeface="Cambria"/>
                <a:cs typeface="Cambria"/>
              </a:rPr>
              <a:t>To </a:t>
            </a:r>
            <a:r>
              <a:rPr sz="2400" spc="35" dirty="0">
                <a:latin typeface="Cambria"/>
                <a:cs typeface="Cambria"/>
              </a:rPr>
              <a:t>show </a:t>
            </a:r>
            <a:r>
              <a:rPr sz="2400" spc="80" dirty="0">
                <a:latin typeface="Cambria"/>
                <a:cs typeface="Cambria"/>
              </a:rPr>
              <a:t>user </a:t>
            </a:r>
            <a:r>
              <a:rPr sz="2400" spc="160" dirty="0">
                <a:latin typeface="Cambria"/>
                <a:cs typeface="Cambria"/>
              </a:rPr>
              <a:t>a </a:t>
            </a:r>
            <a:r>
              <a:rPr sz="2400" spc="55" dirty="0">
                <a:latin typeface="Cambria"/>
                <a:cs typeface="Cambria"/>
              </a:rPr>
              <a:t>location </a:t>
            </a:r>
            <a:r>
              <a:rPr sz="2400" spc="25" dirty="0">
                <a:latin typeface="Cambria"/>
                <a:cs typeface="Cambria"/>
              </a:rPr>
              <a:t>on </a:t>
            </a:r>
            <a:r>
              <a:rPr sz="2400" spc="160" dirty="0">
                <a:latin typeface="Cambria"/>
                <a:cs typeface="Cambria"/>
              </a:rPr>
              <a:t>a </a:t>
            </a:r>
            <a:r>
              <a:rPr sz="2400" spc="125" dirty="0">
                <a:latin typeface="Cambria"/>
                <a:cs typeface="Cambria"/>
              </a:rPr>
              <a:t>map, </a:t>
            </a:r>
            <a:r>
              <a:rPr sz="2400" spc="80" dirty="0">
                <a:latin typeface="Cambria"/>
                <a:cs typeface="Cambria"/>
              </a:rPr>
              <a:t>use </a:t>
            </a:r>
            <a:r>
              <a:rPr sz="2400" spc="135" dirty="0">
                <a:latin typeface="Cambria"/>
                <a:cs typeface="Cambria"/>
              </a:rPr>
              <a:t>an 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implicit </a:t>
            </a:r>
            <a:r>
              <a:rPr sz="2400" spc="100" dirty="0">
                <a:latin typeface="Cambria"/>
                <a:cs typeface="Cambria"/>
              </a:rPr>
              <a:t>intent </a:t>
            </a:r>
            <a:r>
              <a:rPr sz="2400" spc="20" dirty="0">
                <a:latin typeface="Cambria"/>
                <a:cs typeface="Cambria"/>
              </a:rPr>
              <a:t>to </a:t>
            </a:r>
            <a:r>
              <a:rPr sz="2400" spc="70" dirty="0">
                <a:latin typeface="Cambria"/>
                <a:cs typeface="Cambria"/>
              </a:rPr>
              <a:t>request </a:t>
            </a:r>
            <a:r>
              <a:rPr sz="2400" spc="80" dirty="0">
                <a:latin typeface="Cambria"/>
                <a:cs typeface="Cambria"/>
              </a:rPr>
              <a:t>another </a:t>
            </a:r>
            <a:r>
              <a:rPr sz="2400" spc="75" dirty="0">
                <a:latin typeface="Cambria"/>
                <a:cs typeface="Cambria"/>
              </a:rPr>
              <a:t>capable application </a:t>
            </a:r>
            <a:r>
              <a:rPr sz="2400" spc="20" dirty="0">
                <a:latin typeface="Cambria"/>
                <a:cs typeface="Cambria"/>
              </a:rPr>
              <a:t>to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35" dirty="0">
                <a:latin typeface="Cambria"/>
                <a:cs typeface="Cambria"/>
              </a:rPr>
              <a:t>show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specified</a:t>
            </a:r>
            <a:r>
              <a:rPr sz="2400" spc="9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location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on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20" dirty="0">
                <a:latin typeface="Cambria"/>
                <a:cs typeface="Cambria"/>
              </a:rPr>
              <a:t>map.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6385" marR="79375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05" dirty="0">
                <a:latin typeface="Cambria"/>
                <a:cs typeface="Cambria"/>
              </a:rPr>
              <a:t>When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implicit</a:t>
            </a:r>
            <a:r>
              <a:rPr sz="2400" spc="100" dirty="0">
                <a:latin typeface="Cambria"/>
                <a:cs typeface="Cambria"/>
              </a:rPr>
              <a:t> intent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called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75" dirty="0">
                <a:latin typeface="Cambria"/>
                <a:cs typeface="Cambria"/>
              </a:rPr>
              <a:t>,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Android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system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finds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appropriate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start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by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comparing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contents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i="1" spc="85" dirty="0">
                <a:latin typeface="Cambria"/>
                <a:cs typeface="Cambria"/>
              </a:rPr>
              <a:t>intent</a:t>
            </a:r>
            <a:r>
              <a:rPr sz="2400" i="1" spc="13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i="1" spc="85" dirty="0">
                <a:latin typeface="Cambria"/>
                <a:cs typeface="Cambria"/>
              </a:rPr>
              <a:t>intent</a:t>
            </a:r>
            <a:r>
              <a:rPr sz="2400" i="1" spc="130" dirty="0">
                <a:latin typeface="Cambria"/>
                <a:cs typeface="Cambria"/>
              </a:rPr>
              <a:t> </a:t>
            </a:r>
            <a:r>
              <a:rPr sz="2400" i="1" spc="85" dirty="0">
                <a:latin typeface="Cambria"/>
                <a:cs typeface="Cambria"/>
              </a:rPr>
              <a:t>filters</a:t>
            </a:r>
            <a:r>
              <a:rPr sz="2400" i="1" spc="13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declared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45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9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manifest </a:t>
            </a:r>
            <a:r>
              <a:rPr sz="2400" spc="100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7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file</a:t>
            </a:r>
            <a:r>
              <a:rPr sz="2400" spc="120" dirty="0">
                <a:solidFill>
                  <a:srgbClr val="D2601C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other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on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device.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29050"/>
            <a:ext cx="4937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9120" algn="l"/>
              </a:tabLst>
            </a:pPr>
            <a:r>
              <a:rPr sz="3000" spc="310" dirty="0"/>
              <a:t>E</a:t>
            </a:r>
            <a:r>
              <a:rPr sz="2400" spc="310" dirty="0"/>
              <a:t>XAMPLE	</a:t>
            </a:r>
            <a:r>
              <a:rPr sz="3000" dirty="0"/>
              <a:t>-</a:t>
            </a:r>
            <a:r>
              <a:rPr sz="3000" spc="135" dirty="0"/>
              <a:t> </a:t>
            </a:r>
            <a:r>
              <a:rPr sz="2400" spc="245" dirty="0"/>
              <a:t>IMPLICIT</a:t>
            </a:r>
            <a:r>
              <a:rPr sz="2400" spc="290" dirty="0"/>
              <a:t> </a:t>
            </a:r>
            <a:r>
              <a:rPr sz="2400" spc="254" dirty="0"/>
              <a:t>INTENT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5941" y="1165717"/>
            <a:ext cx="8016875" cy="3435556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2400" spc="140" dirty="0">
                <a:latin typeface="Cambria"/>
                <a:cs typeface="Cambria"/>
              </a:rPr>
              <a:t>String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url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25" dirty="0">
                <a:latin typeface="Cambria"/>
                <a:cs typeface="Cambria"/>
              </a:rPr>
              <a:t>= </a:t>
            </a:r>
            <a:r>
              <a:rPr sz="2400" spc="10" dirty="0">
                <a:latin typeface="Cambria"/>
                <a:cs typeface="Cambria"/>
                <a:hlinkClick r:id="rId2"/>
              </a:rPr>
              <a:t>"http://www</a:t>
            </a:r>
            <a:r>
              <a:rPr sz="2400" spc="10" dirty="0">
                <a:latin typeface="Cambria"/>
                <a:cs typeface="Cambria"/>
              </a:rPr>
              <a:t>.</a:t>
            </a:r>
            <a:r>
              <a:rPr sz="2400" spc="10" dirty="0">
                <a:latin typeface="Cambria"/>
                <a:cs typeface="Cambria"/>
                <a:hlinkClick r:id="rId2"/>
              </a:rPr>
              <a:t>vogella.com";</a:t>
            </a:r>
            <a:endParaRPr sz="2400">
              <a:latin typeface="Cambria"/>
              <a:cs typeface="Cambria"/>
            </a:endParaRPr>
          </a:p>
          <a:p>
            <a:pPr marL="12700" marR="1426210">
              <a:lnSpc>
                <a:spcPct val="100400"/>
              </a:lnSpc>
              <a:spcBef>
                <a:spcPts val="575"/>
              </a:spcBef>
            </a:pPr>
            <a:r>
              <a:rPr sz="2400" spc="114" dirty="0">
                <a:latin typeface="Cambria"/>
                <a:cs typeface="Cambria"/>
              </a:rPr>
              <a:t>Intent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i</a:t>
            </a:r>
            <a:r>
              <a:rPr sz="2400" spc="125" dirty="0">
                <a:latin typeface="Cambria"/>
                <a:cs typeface="Cambria"/>
              </a:rPr>
              <a:t> =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b="1" spc="165" dirty="0">
                <a:latin typeface="Cambria"/>
                <a:cs typeface="Cambria"/>
              </a:rPr>
              <a:t>new</a:t>
            </a:r>
            <a:r>
              <a:rPr sz="2400" b="1" spc="140" dirty="0">
                <a:latin typeface="Cambria"/>
                <a:cs typeface="Cambria"/>
              </a:rPr>
              <a:t> </a:t>
            </a:r>
            <a:r>
              <a:rPr sz="2400" spc="155" dirty="0">
                <a:latin typeface="Cambria"/>
                <a:cs typeface="Cambria"/>
              </a:rPr>
              <a:t>Intent(Intent.ACTION_VIEW);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i.setData(Uri.parse(url));</a:t>
            </a:r>
            <a:endParaRPr sz="24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400" spc="70" dirty="0">
                <a:latin typeface="Cambria"/>
                <a:cs typeface="Cambria"/>
              </a:rPr>
              <a:t>startActivity(i);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45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2400" spc="114" dirty="0">
                <a:latin typeface="Cambria"/>
                <a:cs typeface="Cambria"/>
              </a:rPr>
              <a:t>Intent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i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25" dirty="0">
                <a:latin typeface="Cambria"/>
                <a:cs typeface="Cambria"/>
              </a:rPr>
              <a:t>= </a:t>
            </a:r>
            <a:r>
              <a:rPr sz="2400" b="1" spc="165" dirty="0">
                <a:latin typeface="Cambria"/>
                <a:cs typeface="Cambria"/>
              </a:rPr>
              <a:t>new</a:t>
            </a:r>
            <a:r>
              <a:rPr sz="2400" b="1" spc="145" dirty="0">
                <a:latin typeface="Cambria"/>
                <a:cs typeface="Cambria"/>
              </a:rPr>
              <a:t> </a:t>
            </a:r>
            <a:r>
              <a:rPr sz="2400" spc="170" dirty="0">
                <a:latin typeface="Cambria"/>
                <a:cs typeface="Cambria"/>
              </a:rPr>
              <a:t>Intent(Intent.ACTION_VIEW,</a:t>
            </a:r>
            <a:endParaRPr sz="2400">
              <a:latin typeface="Cambria"/>
              <a:cs typeface="Cambria"/>
            </a:endParaRPr>
          </a:p>
          <a:p>
            <a:pPr marL="2756535">
              <a:lnSpc>
                <a:spcPct val="100000"/>
              </a:lnSpc>
              <a:spcBef>
                <a:spcPts val="15"/>
              </a:spcBef>
            </a:pPr>
            <a:r>
              <a:rPr sz="2400" spc="30" dirty="0">
                <a:latin typeface="Cambria"/>
                <a:cs typeface="Cambria"/>
              </a:rPr>
              <a:t>Uri.parse</a:t>
            </a:r>
            <a:r>
              <a:rPr sz="2400" spc="30" dirty="0">
                <a:latin typeface="Cambria"/>
                <a:cs typeface="Cambria"/>
                <a:hlinkClick r:id="rId2"/>
              </a:rPr>
              <a:t>("http:/</a:t>
            </a:r>
            <a:r>
              <a:rPr sz="2400" spc="30" dirty="0">
                <a:latin typeface="Cambria"/>
                <a:cs typeface="Cambria"/>
              </a:rPr>
              <a:t>/w</a:t>
            </a:r>
            <a:r>
              <a:rPr sz="2400" spc="30" dirty="0">
                <a:latin typeface="Cambria"/>
                <a:cs typeface="Cambria"/>
                <a:hlinkClick r:id="rId2"/>
              </a:rPr>
              <a:t>ww.vogella.com</a:t>
            </a:r>
            <a:r>
              <a:rPr sz="2400" spc="30" dirty="0">
                <a:latin typeface="Cambria"/>
                <a:cs typeface="Cambria"/>
              </a:rPr>
              <a:t>"));</a:t>
            </a:r>
            <a:endParaRPr sz="2400">
              <a:latin typeface="Cambria"/>
              <a:cs typeface="Cambria"/>
            </a:endParaRPr>
          </a:p>
          <a:p>
            <a:pPr marL="95885">
              <a:lnSpc>
                <a:spcPct val="100000"/>
              </a:lnSpc>
              <a:spcBef>
                <a:spcPts val="600"/>
              </a:spcBef>
            </a:pPr>
            <a:r>
              <a:rPr sz="2400" spc="70" dirty="0">
                <a:latin typeface="Cambria"/>
                <a:cs typeface="Cambria"/>
              </a:rPr>
              <a:t>startActivity(i);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-1"/>
            <a:ext cx="9168384" cy="5193792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1" y="329050"/>
            <a:ext cx="459803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10" dirty="0"/>
              <a:t>E</a:t>
            </a:r>
            <a:r>
              <a:rPr sz="2400" spc="310" dirty="0"/>
              <a:t>XAMPLE</a:t>
            </a:r>
            <a:r>
              <a:rPr sz="2400" spc="265" dirty="0"/>
              <a:t> </a:t>
            </a:r>
            <a:r>
              <a:rPr sz="2400" spc="245" dirty="0"/>
              <a:t>IMPLICIT</a:t>
            </a:r>
            <a:r>
              <a:rPr sz="2400" spc="300" dirty="0"/>
              <a:t> </a:t>
            </a:r>
            <a:r>
              <a:rPr sz="2400" spc="254" dirty="0"/>
              <a:t>INTENT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81659" y="1107377"/>
            <a:ext cx="6755130" cy="29751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00">
              <a:lnSpc>
                <a:spcPct val="100000"/>
              </a:lnSpc>
              <a:spcBef>
                <a:spcPts val="100"/>
              </a:spcBef>
            </a:pPr>
            <a:r>
              <a:rPr sz="2400" spc="114" dirty="0">
                <a:latin typeface="Cambria"/>
                <a:cs typeface="Cambria"/>
              </a:rPr>
              <a:t>Intent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i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25" dirty="0">
                <a:latin typeface="Cambria"/>
                <a:cs typeface="Cambria"/>
              </a:rPr>
              <a:t>= </a:t>
            </a:r>
            <a:r>
              <a:rPr sz="2400" spc="50" dirty="0">
                <a:latin typeface="Cambria"/>
                <a:cs typeface="Cambria"/>
              </a:rPr>
              <a:t>new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Intent(); </a:t>
            </a:r>
            <a:r>
              <a:rPr sz="2400" spc="55" dirty="0">
                <a:latin typeface="Cambria"/>
                <a:cs typeface="Cambria"/>
              </a:rPr>
              <a:t> </a:t>
            </a:r>
            <a:r>
              <a:rPr sz="2400" spc="150" dirty="0">
                <a:latin typeface="Cambria"/>
                <a:cs typeface="Cambria"/>
              </a:rPr>
              <a:t>i.setAction(Intent.ACTION_SEND); </a:t>
            </a:r>
            <a:r>
              <a:rPr sz="2400" spc="155" dirty="0">
                <a:latin typeface="Cambria"/>
                <a:cs typeface="Cambria"/>
              </a:rPr>
              <a:t> </a:t>
            </a:r>
            <a:r>
              <a:rPr sz="2400" spc="165" dirty="0">
                <a:latin typeface="Cambria"/>
                <a:cs typeface="Cambria"/>
              </a:rPr>
              <a:t>i.putExtra(Intent.EXTRA_TEXT,</a:t>
            </a:r>
            <a:r>
              <a:rPr sz="2400" spc="19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textMessage);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175" dirty="0">
                <a:latin typeface="Cambria"/>
                <a:cs typeface="Cambria"/>
              </a:rPr>
              <a:t>i.setType(</a:t>
            </a:r>
            <a:r>
              <a:rPr sz="2400" u="heavy" spc="17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HTTP.PLAIN_TEXT_TYPE</a:t>
            </a:r>
            <a:r>
              <a:rPr sz="2400" spc="175" dirty="0">
                <a:latin typeface="Cambria"/>
                <a:cs typeface="Cambria"/>
              </a:rPr>
              <a:t>);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50">
              <a:latin typeface="Cambria"/>
              <a:cs typeface="Cambria"/>
            </a:endParaRPr>
          </a:p>
          <a:p>
            <a:pPr marL="12700" marR="1080135">
              <a:lnSpc>
                <a:spcPct val="100000"/>
              </a:lnSpc>
            </a:pPr>
            <a:r>
              <a:rPr sz="2400" spc="114" dirty="0">
                <a:latin typeface="Cambria"/>
                <a:cs typeface="Cambria"/>
              </a:rPr>
              <a:t>Intent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i=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new</a:t>
            </a:r>
            <a:r>
              <a:rPr sz="2400" spc="114" dirty="0">
                <a:latin typeface="Cambria"/>
                <a:cs typeface="Cambria"/>
              </a:rPr>
              <a:t> Intent 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(android.content.Intent.ACTION_DIAL,</a:t>
            </a:r>
            <a:endParaRPr sz="2400">
              <a:latin typeface="Cambria"/>
              <a:cs typeface="Cambria"/>
            </a:endParaRPr>
          </a:p>
          <a:p>
            <a:pPr marL="652780">
              <a:lnSpc>
                <a:spcPct val="100000"/>
              </a:lnSpc>
            </a:pPr>
            <a:r>
              <a:rPr sz="2400" spc="-5" dirty="0">
                <a:latin typeface="Cambria"/>
                <a:cs typeface="Cambria"/>
              </a:rPr>
              <a:t>Uri.parse(―tel+65789999‖))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27907"/>
            <a:ext cx="333629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310" dirty="0">
                <a:latin typeface="Cambria"/>
                <a:cs typeface="Cambria"/>
              </a:rPr>
              <a:t>I</a:t>
            </a:r>
            <a:r>
              <a:rPr sz="2400" b="1" spc="310" dirty="0">
                <a:latin typeface="Cambria"/>
                <a:cs typeface="Cambria"/>
              </a:rPr>
              <a:t>MPLICIT</a:t>
            </a:r>
            <a:r>
              <a:rPr sz="2400" b="1" spc="290" dirty="0">
                <a:latin typeface="Cambria"/>
                <a:cs typeface="Cambria"/>
              </a:rPr>
              <a:t> </a:t>
            </a:r>
            <a:r>
              <a:rPr sz="3000" b="1" spc="315" dirty="0">
                <a:latin typeface="Cambria"/>
                <a:cs typeface="Cambria"/>
              </a:rPr>
              <a:t>I</a:t>
            </a:r>
            <a:r>
              <a:rPr sz="2400" b="1" spc="315" dirty="0">
                <a:latin typeface="Cambria"/>
                <a:cs typeface="Cambria"/>
              </a:rPr>
              <a:t>NTENTS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267454"/>
            <a:ext cx="8037830" cy="3659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30" dirty="0">
                <a:latin typeface="Cambria"/>
                <a:cs typeface="Cambria"/>
              </a:rPr>
              <a:t>If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matches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filter,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system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starts</a:t>
            </a:r>
            <a:endParaRPr sz="2400">
              <a:latin typeface="Cambria"/>
              <a:cs typeface="Cambria"/>
            </a:endParaRPr>
          </a:p>
          <a:p>
            <a:pPr marL="286385">
              <a:lnSpc>
                <a:spcPct val="100000"/>
              </a:lnSpc>
            </a:pPr>
            <a:r>
              <a:rPr sz="2400" spc="130" dirty="0">
                <a:latin typeface="Cambria"/>
                <a:cs typeface="Cambria"/>
              </a:rPr>
              <a:t>that </a:t>
            </a:r>
            <a:r>
              <a:rPr sz="2400" spc="45" dirty="0">
                <a:latin typeface="Cambria"/>
                <a:cs typeface="Cambria"/>
              </a:rPr>
              <a:t>component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delivers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it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70" dirty="0">
                <a:latin typeface="Cambria"/>
                <a:cs typeface="Cambria"/>
              </a:rPr>
              <a:t> </a:t>
            </a:r>
            <a:r>
              <a:rPr sz="2400" u="heavy" spc="114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Intent</a:t>
            </a:r>
            <a:r>
              <a:rPr sz="2400" spc="130" dirty="0">
                <a:solidFill>
                  <a:srgbClr val="D2601C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2400" spc="50" dirty="0">
                <a:latin typeface="Cambria"/>
                <a:cs typeface="Cambria"/>
              </a:rPr>
              <a:t>object.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450">
              <a:latin typeface="Cambria"/>
              <a:cs typeface="Cambria"/>
            </a:endParaRPr>
          </a:p>
          <a:p>
            <a:pPr marL="370840" indent="-358140">
              <a:lnSpc>
                <a:spcPct val="100000"/>
              </a:lnSpc>
              <a:spcBef>
                <a:spcPts val="5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370205" algn="l"/>
                <a:tab pos="370840" algn="l"/>
              </a:tabLst>
            </a:pPr>
            <a:r>
              <a:rPr sz="2400" spc="130" dirty="0">
                <a:latin typeface="Cambria"/>
                <a:cs typeface="Cambria"/>
              </a:rPr>
              <a:t>If </a:t>
            </a:r>
            <a:r>
              <a:rPr sz="2400" spc="90" dirty="0">
                <a:latin typeface="Cambria"/>
                <a:cs typeface="Cambria"/>
              </a:rPr>
              <a:t>multiple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filters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are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compatible,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system</a:t>
            </a:r>
            <a:endParaRPr sz="2400">
              <a:latin typeface="Cambria"/>
              <a:cs typeface="Cambria"/>
            </a:endParaRPr>
          </a:p>
          <a:p>
            <a:pPr marL="286385">
              <a:lnSpc>
                <a:spcPct val="100000"/>
              </a:lnSpc>
            </a:pPr>
            <a:r>
              <a:rPr sz="2400" spc="80" dirty="0">
                <a:latin typeface="Cambria"/>
                <a:cs typeface="Cambria"/>
              </a:rPr>
              <a:t>displays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dialog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so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user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can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pick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which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use.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50">
              <a:latin typeface="Cambria"/>
              <a:cs typeface="Cambria"/>
            </a:endParaRPr>
          </a:p>
          <a:p>
            <a:pPr marL="286385" marR="172085" indent="-274320">
              <a:lnSpc>
                <a:spcPct val="998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1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determination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of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Android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by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which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components </a:t>
            </a:r>
            <a:r>
              <a:rPr sz="2400" spc="5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can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handle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given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request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issued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through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implicit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implemented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through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35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i="1" u="heavy" spc="11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3"/>
              </a:rPr>
              <a:t>IntentFilter</a:t>
            </a:r>
            <a:r>
              <a:rPr sz="2400" spc="110" dirty="0">
                <a:latin typeface="Cambria"/>
                <a:cs typeface="Cambria"/>
              </a:rPr>
              <a:t>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79069"/>
            <a:ext cx="333565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310" dirty="0">
                <a:latin typeface="Cambria"/>
                <a:cs typeface="Cambria"/>
              </a:rPr>
              <a:t>I</a:t>
            </a:r>
            <a:r>
              <a:rPr sz="2400" b="1" spc="310" dirty="0">
                <a:latin typeface="Cambria"/>
                <a:cs typeface="Cambria"/>
              </a:rPr>
              <a:t>MPLICIT</a:t>
            </a:r>
            <a:r>
              <a:rPr sz="2400" b="1" spc="275" dirty="0">
                <a:latin typeface="Cambria"/>
                <a:cs typeface="Cambria"/>
              </a:rPr>
              <a:t> </a:t>
            </a:r>
            <a:r>
              <a:rPr sz="3000" b="1" spc="315" dirty="0">
                <a:latin typeface="Cambria"/>
                <a:cs typeface="Cambria"/>
              </a:rPr>
              <a:t>I</a:t>
            </a:r>
            <a:r>
              <a:rPr sz="2400" b="1" spc="315" dirty="0">
                <a:latin typeface="Cambria"/>
                <a:cs typeface="Cambria"/>
              </a:rPr>
              <a:t>NTENTS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1" y="1038796"/>
            <a:ext cx="8584565" cy="40293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75" dirty="0">
                <a:latin typeface="Cambria"/>
                <a:cs typeface="Cambria"/>
              </a:rPr>
              <a:t>An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filter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expression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app's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manifest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file </a:t>
            </a:r>
            <a:r>
              <a:rPr sz="2400" spc="75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specifies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type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of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intents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would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like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receive.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6385" marR="64135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370205" algn="l"/>
                <a:tab pos="370840" algn="l"/>
                <a:tab pos="6618605" algn="l"/>
              </a:tabLst>
            </a:pPr>
            <a:r>
              <a:rPr dirty="0"/>
              <a:t>	</a:t>
            </a:r>
            <a:r>
              <a:rPr sz="2400" spc="170" dirty="0">
                <a:latin typeface="Cambria"/>
                <a:cs typeface="Cambria"/>
              </a:rPr>
              <a:t>By </a:t>
            </a:r>
            <a:r>
              <a:rPr sz="2400" spc="75" dirty="0">
                <a:latin typeface="Cambria"/>
                <a:cs typeface="Cambria"/>
              </a:rPr>
              <a:t>declaring </a:t>
            </a:r>
            <a:r>
              <a:rPr sz="2400" spc="80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5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filter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for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5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activity,	</a:t>
            </a:r>
            <a:r>
              <a:rPr sz="2400" spc="105" dirty="0">
                <a:latin typeface="Cambria"/>
                <a:cs typeface="Cambria"/>
              </a:rPr>
              <a:t>it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40" dirty="0">
                <a:latin typeface="Cambria"/>
                <a:cs typeface="Cambria"/>
              </a:rPr>
              <a:t>possible</a:t>
            </a:r>
            <a:r>
              <a:rPr sz="2400" spc="9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for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other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directly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start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your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with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certain </a:t>
            </a:r>
            <a:r>
              <a:rPr sz="2400" spc="9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kind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intent.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6385" marR="18415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  <a:tab pos="681355" algn="l"/>
              </a:tabLst>
            </a:pPr>
            <a:r>
              <a:rPr sz="2400" spc="130" dirty="0">
                <a:latin typeface="Cambria"/>
                <a:cs typeface="Cambria"/>
              </a:rPr>
              <a:t>If	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filters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are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not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declared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for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135" dirty="0">
                <a:latin typeface="Cambria"/>
                <a:cs typeface="Cambria"/>
              </a:rPr>
              <a:t>an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activity,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then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can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be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started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only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with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explicit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intent.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27907"/>
            <a:ext cx="333629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310" dirty="0">
                <a:latin typeface="Cambria"/>
                <a:cs typeface="Cambria"/>
              </a:rPr>
              <a:t>I</a:t>
            </a:r>
            <a:r>
              <a:rPr sz="2400" b="1" spc="310" dirty="0">
                <a:latin typeface="Cambria"/>
                <a:cs typeface="Cambria"/>
              </a:rPr>
              <a:t>MPLICIT</a:t>
            </a:r>
            <a:r>
              <a:rPr sz="2400" b="1" spc="290" dirty="0">
                <a:latin typeface="Cambria"/>
                <a:cs typeface="Cambria"/>
              </a:rPr>
              <a:t> </a:t>
            </a:r>
            <a:r>
              <a:rPr sz="3000" b="1" spc="315" dirty="0">
                <a:latin typeface="Cambria"/>
                <a:cs typeface="Cambria"/>
              </a:rPr>
              <a:t>I</a:t>
            </a:r>
            <a:r>
              <a:rPr sz="2400" b="1" spc="315" dirty="0">
                <a:latin typeface="Cambria"/>
                <a:cs typeface="Cambria"/>
              </a:rPr>
              <a:t>NTENTS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221733"/>
            <a:ext cx="8185784" cy="31290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50" dirty="0">
                <a:latin typeface="Cambria"/>
                <a:cs typeface="Cambria"/>
              </a:rPr>
              <a:t>To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ensure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application</a:t>
            </a:r>
            <a:r>
              <a:rPr sz="2400" spc="9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security,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always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use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explicit </a:t>
            </a:r>
            <a:r>
              <a:rPr sz="2400" spc="7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when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starting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40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8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Service</a:t>
            </a:r>
            <a:r>
              <a:rPr sz="2400" spc="135" dirty="0">
                <a:solidFill>
                  <a:srgbClr val="D2601C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-20" dirty="0">
                <a:latin typeface="Cambria"/>
                <a:cs typeface="Cambria"/>
              </a:rPr>
              <a:t>do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not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declare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filters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for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services.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6385" marR="287020" indent="-274320">
              <a:lnSpc>
                <a:spcPct val="100000"/>
              </a:lnSpc>
              <a:spcBef>
                <a:spcPts val="5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55" dirty="0">
                <a:latin typeface="Cambria"/>
                <a:cs typeface="Cambria"/>
              </a:rPr>
              <a:t>Using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implicit</a:t>
            </a:r>
            <a:r>
              <a:rPr sz="2400" spc="9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start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service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60" dirty="0">
                <a:latin typeface="Cambria"/>
                <a:cs typeface="Cambria"/>
              </a:rPr>
              <a:t>a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security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hazard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because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cannot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be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certain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what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service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will </a:t>
            </a:r>
            <a:r>
              <a:rPr sz="2400" spc="80" dirty="0">
                <a:latin typeface="Cambria"/>
                <a:cs typeface="Cambria"/>
              </a:rPr>
              <a:t> </a:t>
            </a:r>
            <a:r>
              <a:rPr sz="2400" spc="40" dirty="0">
                <a:latin typeface="Cambria"/>
                <a:cs typeface="Cambria"/>
              </a:rPr>
              <a:t>respond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10" dirty="0">
                <a:latin typeface="Cambria"/>
                <a:cs typeface="Cambria"/>
              </a:rPr>
              <a:t>intent,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user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cannot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see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which </a:t>
            </a:r>
            <a:r>
              <a:rPr sz="2400" spc="8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service</a:t>
            </a:r>
            <a:r>
              <a:rPr sz="2400" spc="110" dirty="0">
                <a:latin typeface="Cambria"/>
                <a:cs typeface="Cambria"/>
              </a:rPr>
              <a:t> starts.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29050"/>
            <a:ext cx="29311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50" dirty="0"/>
              <a:t>I</a:t>
            </a:r>
            <a:r>
              <a:rPr sz="2400" spc="250" dirty="0"/>
              <a:t>MPLICIT</a:t>
            </a:r>
            <a:r>
              <a:rPr sz="2400" spc="290" dirty="0"/>
              <a:t> </a:t>
            </a:r>
            <a:r>
              <a:rPr sz="3000" spc="260" dirty="0"/>
              <a:t>I</a:t>
            </a:r>
            <a:r>
              <a:rPr sz="2400" spc="260" dirty="0"/>
              <a:t>NTENT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307340" y="935926"/>
            <a:ext cx="8225790" cy="40344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ts val="2875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60" dirty="0">
                <a:latin typeface="Cambria"/>
                <a:cs typeface="Cambria"/>
              </a:rPr>
              <a:t>In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order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receive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implicit</a:t>
            </a:r>
            <a:r>
              <a:rPr sz="2400" spc="9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intents,</a:t>
            </a:r>
            <a:endParaRPr sz="2400">
              <a:latin typeface="Cambria"/>
              <a:cs typeface="Cambria"/>
            </a:endParaRPr>
          </a:p>
          <a:p>
            <a:pPr marL="286385">
              <a:lnSpc>
                <a:spcPts val="2875"/>
              </a:lnSpc>
            </a:pPr>
            <a:r>
              <a:rPr sz="2400" b="1" spc="155" dirty="0">
                <a:latin typeface="Cambria"/>
                <a:cs typeface="Cambria"/>
              </a:rPr>
              <a:t>include</a:t>
            </a:r>
            <a:r>
              <a:rPr sz="2400" b="1" spc="15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u="heavy" spc="29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CATEGORY_DEFAULT</a:t>
            </a:r>
            <a:r>
              <a:rPr sz="2400" spc="155" dirty="0">
                <a:solidFill>
                  <a:srgbClr val="D2601C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2400" spc="60" dirty="0">
                <a:latin typeface="Cambria"/>
                <a:cs typeface="Cambria"/>
              </a:rPr>
              <a:t>category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endParaRPr sz="2400">
              <a:latin typeface="Cambria"/>
              <a:cs typeface="Cambria"/>
            </a:endParaRPr>
          </a:p>
          <a:p>
            <a:pPr marL="286385">
              <a:lnSpc>
                <a:spcPct val="100000"/>
              </a:lnSpc>
              <a:spcBef>
                <a:spcPts val="10"/>
              </a:spcBef>
            </a:pP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filter.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45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5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80" dirty="0">
                <a:latin typeface="Cambria"/>
                <a:cs typeface="Cambria"/>
              </a:rPr>
              <a:t>Themethods</a:t>
            </a:r>
            <a:r>
              <a:rPr sz="2400" spc="160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7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3"/>
              </a:rPr>
              <a:t>startActivity()</a:t>
            </a:r>
            <a:r>
              <a:rPr sz="2400" spc="160" dirty="0">
                <a:solidFill>
                  <a:srgbClr val="D2601C"/>
                </a:solidFill>
                <a:latin typeface="Cambria"/>
                <a:cs typeface="Cambria"/>
                <a:hlinkClick r:id="rId3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60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8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3"/>
              </a:rPr>
              <a:t>startActivityForResult() </a:t>
            </a:r>
            <a:r>
              <a:rPr sz="2400" spc="-509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treat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20" dirty="0">
                <a:latin typeface="Cambria"/>
                <a:cs typeface="Cambria"/>
              </a:rPr>
              <a:t>all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intents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as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if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they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declared</a:t>
            </a:r>
            <a:endParaRPr sz="2400">
              <a:latin typeface="Cambria"/>
              <a:cs typeface="Cambria"/>
            </a:endParaRPr>
          </a:p>
          <a:p>
            <a:pPr marL="286385">
              <a:lnSpc>
                <a:spcPct val="100000"/>
              </a:lnSpc>
            </a:pP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u="heavy" spc="29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CATEGORY_DEFAULT</a:t>
            </a:r>
            <a:r>
              <a:rPr sz="2400" spc="140" dirty="0">
                <a:solidFill>
                  <a:srgbClr val="D2601C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2400" spc="75" dirty="0">
                <a:latin typeface="Cambria"/>
                <a:cs typeface="Cambria"/>
              </a:rPr>
              <a:t>category.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450">
              <a:latin typeface="Cambria"/>
              <a:cs typeface="Cambria"/>
            </a:endParaRPr>
          </a:p>
          <a:p>
            <a:pPr marL="286385" marR="273685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30" dirty="0">
                <a:latin typeface="Cambria"/>
                <a:cs typeface="Cambria"/>
              </a:rPr>
              <a:t>If </a:t>
            </a:r>
            <a:r>
              <a:rPr sz="2400" spc="45" dirty="0">
                <a:latin typeface="Cambria"/>
                <a:cs typeface="Cambria"/>
              </a:rPr>
              <a:t>you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-20" dirty="0">
                <a:latin typeface="Cambria"/>
                <a:cs typeface="Cambria"/>
              </a:rPr>
              <a:t>do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not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declare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this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category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your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filter,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no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implicit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intents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will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resolve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your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activity.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2620" y="0"/>
            <a:ext cx="252539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65" dirty="0"/>
              <a:t>I</a:t>
            </a:r>
            <a:r>
              <a:rPr sz="2400" spc="265" dirty="0"/>
              <a:t>NTENT</a:t>
            </a:r>
            <a:r>
              <a:rPr sz="3000" spc="265" dirty="0"/>
              <a:t>F</a:t>
            </a:r>
            <a:r>
              <a:rPr sz="2400" spc="265" dirty="0"/>
              <a:t>ILTER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78739" y="478726"/>
            <a:ext cx="8983980" cy="58298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721995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14" dirty="0">
                <a:latin typeface="Cambria"/>
                <a:cs typeface="Cambria"/>
              </a:rPr>
              <a:t>Intent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20" dirty="0">
                <a:latin typeface="Cambria"/>
                <a:cs typeface="Cambria"/>
              </a:rPr>
              <a:t>Filter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defines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how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your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activity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can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be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invoked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by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another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activity.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7020" marR="151765" indent="-274320">
              <a:lnSpc>
                <a:spcPct val="100400"/>
              </a:lnSpc>
              <a:spcBef>
                <a:spcPts val="5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75" dirty="0">
                <a:latin typeface="Cambria"/>
                <a:cs typeface="Cambria"/>
              </a:rPr>
              <a:t>An</a:t>
            </a:r>
            <a:r>
              <a:rPr sz="2400" spc="150" dirty="0">
                <a:latin typeface="Cambria"/>
                <a:cs typeface="Cambria"/>
              </a:rPr>
              <a:t> </a:t>
            </a:r>
            <a:r>
              <a:rPr sz="2400" i="1" spc="100" dirty="0">
                <a:latin typeface="Cambria"/>
                <a:cs typeface="Cambria"/>
              </a:rPr>
              <a:t>IntentFilter</a:t>
            </a:r>
            <a:r>
              <a:rPr sz="2400" i="1" spc="16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specifies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types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intents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130" dirty="0">
                <a:latin typeface="Cambria"/>
                <a:cs typeface="Cambria"/>
              </a:rPr>
              <a:t>that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activity,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service,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or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broadcast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receiver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can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40" dirty="0">
                <a:latin typeface="Cambria"/>
                <a:cs typeface="Cambria"/>
              </a:rPr>
              <a:t>respond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to.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10" dirty="0">
                <a:latin typeface="Cambria"/>
                <a:cs typeface="Cambria"/>
              </a:rPr>
              <a:t>IntentFilters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are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defined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65" dirty="0">
                <a:latin typeface="Cambria"/>
                <a:cs typeface="Cambria"/>
              </a:rPr>
              <a:t> </a:t>
            </a:r>
            <a:r>
              <a:rPr sz="2400" i="1" spc="140" dirty="0">
                <a:latin typeface="Cambria"/>
                <a:cs typeface="Cambria"/>
              </a:rPr>
              <a:t>AndroidManifest.xml</a:t>
            </a:r>
            <a:r>
              <a:rPr sz="2400" i="1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file.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7020" marR="14986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00" dirty="0">
                <a:latin typeface="Cambria"/>
                <a:cs typeface="Cambria"/>
              </a:rPr>
              <a:t>For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other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activities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invoke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your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activity,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specify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action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category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within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&lt;intent-filter&gt;</a:t>
            </a:r>
            <a:r>
              <a:rPr sz="2400" spc="9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element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95" dirty="0">
                <a:latin typeface="Cambria"/>
                <a:cs typeface="Cambria"/>
              </a:rPr>
              <a:t> </a:t>
            </a:r>
            <a:r>
              <a:rPr sz="2400" spc="125" dirty="0">
                <a:latin typeface="Cambria"/>
                <a:cs typeface="Cambria"/>
              </a:rPr>
              <a:t>Manifest.xml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file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7020" marR="508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  <a:tab pos="3695065" algn="l"/>
              </a:tabLst>
            </a:pPr>
            <a:r>
              <a:rPr sz="2400" spc="90" dirty="0">
                <a:latin typeface="Cambria"/>
                <a:cs typeface="Cambria"/>
              </a:rPr>
              <a:t>&lt;intent-filter&gt;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element	</a:t>
            </a:r>
            <a:r>
              <a:rPr sz="2400" spc="70" dirty="0">
                <a:latin typeface="Cambria"/>
                <a:cs typeface="Cambria"/>
              </a:rPr>
              <a:t>nested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(such</a:t>
            </a:r>
            <a:r>
              <a:rPr sz="2400" spc="114" dirty="0">
                <a:latin typeface="Cambria"/>
                <a:cs typeface="Cambria"/>
              </a:rPr>
              <a:t> as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35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10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&lt;activity&gt;</a:t>
            </a:r>
            <a:r>
              <a:rPr sz="2400" spc="110" dirty="0">
                <a:solidFill>
                  <a:srgbClr val="D2601C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2400" spc="70" dirty="0">
                <a:latin typeface="Cambria"/>
                <a:cs typeface="Cambria"/>
              </a:rPr>
              <a:t>element).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8820" y="145732"/>
            <a:ext cx="252539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65" dirty="0"/>
              <a:t>I</a:t>
            </a:r>
            <a:r>
              <a:rPr sz="2400" spc="265" dirty="0"/>
              <a:t>NTENT</a:t>
            </a:r>
            <a:r>
              <a:rPr sz="3000" spc="265" dirty="0"/>
              <a:t>F</a:t>
            </a:r>
            <a:r>
              <a:rPr sz="2400" spc="265" dirty="0"/>
              <a:t>ILTER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5941" y="1153096"/>
            <a:ext cx="8126095" cy="23903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330835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14" dirty="0">
                <a:latin typeface="Cambria"/>
                <a:cs typeface="Cambria"/>
              </a:rPr>
              <a:t>The </a:t>
            </a:r>
            <a:r>
              <a:rPr sz="2400" spc="85" dirty="0">
                <a:latin typeface="Cambria"/>
                <a:cs typeface="Cambria"/>
              </a:rPr>
              <a:t>system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will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deliver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50" dirty="0">
                <a:latin typeface="Cambria"/>
                <a:cs typeface="Cambria"/>
              </a:rPr>
              <a:t> </a:t>
            </a:r>
            <a:r>
              <a:rPr sz="2400" spc="85" dirty="0">
                <a:solidFill>
                  <a:srgbClr val="FF0000"/>
                </a:solidFill>
                <a:latin typeface="Cambria"/>
                <a:cs typeface="Cambria"/>
              </a:rPr>
              <a:t>implicit</a:t>
            </a:r>
            <a:r>
              <a:rPr sz="2400" spc="9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400" spc="100" dirty="0">
                <a:solidFill>
                  <a:srgbClr val="FF0000"/>
                </a:solidFill>
                <a:latin typeface="Cambria"/>
                <a:cs typeface="Cambria"/>
              </a:rPr>
              <a:t>intent</a:t>
            </a:r>
            <a:r>
              <a:rPr sz="2400" spc="13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your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app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only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if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can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pass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through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one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 </a:t>
            </a:r>
            <a:r>
              <a:rPr sz="2400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your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filters.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D8537"/>
              </a:buClr>
              <a:buFont typeface="Wingdings"/>
              <a:buChar char=""/>
            </a:pPr>
            <a:endParaRPr sz="345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370205" algn="l"/>
                <a:tab pos="370840" algn="l"/>
              </a:tabLst>
            </a:pPr>
            <a:r>
              <a:rPr dirty="0"/>
              <a:t>	</a:t>
            </a:r>
            <a:r>
              <a:rPr sz="2400" spc="160" dirty="0">
                <a:latin typeface="Cambria"/>
                <a:cs typeface="Cambria"/>
              </a:rPr>
              <a:t>Each</a:t>
            </a:r>
            <a:r>
              <a:rPr sz="2400" spc="215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22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filter</a:t>
            </a:r>
            <a:r>
              <a:rPr sz="2400" spc="195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specifies</a:t>
            </a:r>
            <a:r>
              <a:rPr sz="2400" spc="19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21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type</a:t>
            </a:r>
            <a:r>
              <a:rPr sz="2400" spc="22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21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intents</a:t>
            </a:r>
            <a:r>
              <a:rPr sz="2400" spc="204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it 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accepts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based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on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intent's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action,</a:t>
            </a:r>
            <a:r>
              <a:rPr sz="2400" spc="125" dirty="0">
                <a:latin typeface="Cambria"/>
                <a:cs typeface="Cambria"/>
              </a:rPr>
              <a:t> data,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70" dirty="0">
                <a:latin typeface="Cambria"/>
                <a:cs typeface="Cambria"/>
              </a:rPr>
              <a:t>category.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1" y="3634168"/>
            <a:ext cx="80473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75" dirty="0">
                <a:latin typeface="Cambria"/>
                <a:cs typeface="Cambria"/>
              </a:rPr>
              <a:t>An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solidFill>
                  <a:srgbClr val="FF0000"/>
                </a:solidFill>
                <a:latin typeface="Cambria"/>
                <a:cs typeface="Cambria"/>
              </a:rPr>
              <a:t>explicit</a:t>
            </a:r>
            <a:r>
              <a:rPr sz="2400" spc="10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400" spc="100" dirty="0">
                <a:solidFill>
                  <a:srgbClr val="FF0000"/>
                </a:solidFill>
                <a:latin typeface="Cambria"/>
                <a:cs typeface="Cambria"/>
              </a:rPr>
              <a:t>intent</a:t>
            </a:r>
            <a:r>
              <a:rPr sz="2400" spc="13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is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always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50" dirty="0">
                <a:latin typeface="Cambria"/>
                <a:cs typeface="Cambria"/>
              </a:rPr>
              <a:t>delivered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its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target, 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regardless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14" dirty="0">
                <a:latin typeface="Cambria"/>
                <a:cs typeface="Cambria"/>
              </a:rPr>
              <a:t>any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filters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component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declares.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2620" y="0"/>
            <a:ext cx="252539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65" dirty="0"/>
              <a:t>I</a:t>
            </a:r>
            <a:r>
              <a:rPr sz="2400" spc="265" dirty="0"/>
              <a:t>NTENT</a:t>
            </a:r>
            <a:r>
              <a:rPr sz="3000" spc="265" dirty="0"/>
              <a:t>F</a:t>
            </a:r>
            <a:r>
              <a:rPr sz="2400" spc="265" dirty="0"/>
              <a:t>ILTER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78740" y="364198"/>
            <a:ext cx="8358505" cy="60298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 algn="just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160" dirty="0">
                <a:latin typeface="Cambria"/>
                <a:cs typeface="Cambria"/>
              </a:rPr>
              <a:t>Each</a:t>
            </a:r>
            <a:r>
              <a:rPr sz="2400" spc="15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filter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is</a:t>
            </a:r>
            <a:r>
              <a:rPr sz="2400" spc="15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defined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by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140" dirty="0">
                <a:latin typeface="Cambria"/>
                <a:cs typeface="Cambria"/>
              </a:rPr>
              <a:t>an</a:t>
            </a:r>
            <a:r>
              <a:rPr sz="2400" spc="150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8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&lt;intent-filter&gt;</a:t>
            </a:r>
            <a:r>
              <a:rPr sz="2400" spc="125" dirty="0">
                <a:solidFill>
                  <a:srgbClr val="D2601C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2400" spc="80" dirty="0">
                <a:latin typeface="Cambria"/>
                <a:cs typeface="Cambria"/>
              </a:rPr>
              <a:t>element</a:t>
            </a:r>
            <a:endParaRPr sz="2400">
              <a:latin typeface="Cambria"/>
              <a:cs typeface="Cambria"/>
            </a:endParaRPr>
          </a:p>
          <a:p>
            <a:pPr marL="287020">
              <a:lnSpc>
                <a:spcPct val="100000"/>
              </a:lnSpc>
            </a:pPr>
            <a:r>
              <a:rPr sz="2400" spc="105" dirty="0">
                <a:latin typeface="Cambria"/>
                <a:cs typeface="Cambria"/>
              </a:rPr>
              <a:t>in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app's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manifest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file.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50">
              <a:latin typeface="Cambria"/>
              <a:cs typeface="Cambria"/>
            </a:endParaRPr>
          </a:p>
          <a:p>
            <a:pPr marL="287020" indent="-274320" algn="just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90" dirty="0">
                <a:latin typeface="Cambria"/>
                <a:cs typeface="Cambria"/>
              </a:rPr>
              <a:t>Inside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20" dirty="0">
                <a:solidFill>
                  <a:srgbClr val="D2601C"/>
                </a:solidFill>
                <a:latin typeface="Cambria"/>
                <a:cs typeface="Cambria"/>
              </a:rPr>
              <a:t> </a:t>
            </a:r>
            <a:r>
              <a:rPr sz="2400" u="heavy" spc="9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2"/>
              </a:rPr>
              <a:t>&lt;intent-filter&gt;</a:t>
            </a:r>
            <a:r>
              <a:rPr sz="2400" spc="95" dirty="0">
                <a:latin typeface="Cambria"/>
                <a:cs typeface="Cambria"/>
              </a:rPr>
              <a:t>,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specify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type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of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intents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20" dirty="0">
                <a:latin typeface="Cambria"/>
                <a:cs typeface="Cambria"/>
              </a:rPr>
              <a:t>to</a:t>
            </a:r>
            <a:endParaRPr sz="2400">
              <a:latin typeface="Cambria"/>
              <a:cs typeface="Cambria"/>
            </a:endParaRPr>
          </a:p>
          <a:p>
            <a:pPr marL="287020">
              <a:lnSpc>
                <a:spcPct val="100000"/>
              </a:lnSpc>
            </a:pPr>
            <a:r>
              <a:rPr sz="2400" spc="55" dirty="0">
                <a:latin typeface="Cambria"/>
                <a:cs typeface="Cambria"/>
              </a:rPr>
              <a:t>accept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using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one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or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35" dirty="0">
                <a:latin typeface="Cambria"/>
                <a:cs typeface="Cambria"/>
              </a:rPr>
              <a:t>more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these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three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elements: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450">
              <a:latin typeface="Cambria"/>
              <a:cs typeface="Cambria"/>
            </a:endParaRPr>
          </a:p>
          <a:p>
            <a:pPr marL="287020" indent="-274320" algn="just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u="heavy" spc="9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3"/>
              </a:rPr>
              <a:t>&lt;action&gt;</a:t>
            </a:r>
            <a:r>
              <a:rPr sz="2400" spc="90" dirty="0">
                <a:latin typeface="Cambria"/>
                <a:cs typeface="Cambria"/>
              </a:rPr>
              <a:t>Declares</a:t>
            </a:r>
            <a:r>
              <a:rPr sz="2400" spc="85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100" dirty="0">
                <a:latin typeface="Cambria"/>
                <a:cs typeface="Cambria"/>
              </a:rPr>
              <a:t>intent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action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accepted,</a:t>
            </a:r>
            <a:r>
              <a:rPr sz="2400" spc="9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in</a:t>
            </a:r>
            <a:endParaRPr sz="2400">
              <a:latin typeface="Cambria"/>
              <a:cs typeface="Cambria"/>
            </a:endParaRPr>
          </a:p>
          <a:p>
            <a:pPr marL="287020" marR="714375" algn="just">
              <a:lnSpc>
                <a:spcPct val="100000"/>
              </a:lnSpc>
            </a:pP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110" dirty="0">
                <a:latin typeface="Cambria"/>
                <a:cs typeface="Cambria"/>
              </a:rPr>
              <a:t>name </a:t>
            </a:r>
            <a:r>
              <a:rPr sz="2400" spc="100" dirty="0">
                <a:latin typeface="Cambria"/>
                <a:cs typeface="Cambria"/>
              </a:rPr>
              <a:t>attribute. </a:t>
            </a:r>
            <a:r>
              <a:rPr sz="2400" spc="135" dirty="0">
                <a:latin typeface="Cambria"/>
                <a:cs typeface="Cambria"/>
              </a:rPr>
              <a:t>Value </a:t>
            </a:r>
            <a:r>
              <a:rPr sz="2400" dirty="0">
                <a:latin typeface="Cambria"/>
                <a:cs typeface="Cambria"/>
              </a:rPr>
              <a:t>- </a:t>
            </a:r>
            <a:r>
              <a:rPr sz="2400" spc="95" dirty="0">
                <a:latin typeface="Cambria"/>
                <a:cs typeface="Cambria"/>
              </a:rPr>
              <a:t>literal string value </a:t>
            </a:r>
            <a:r>
              <a:rPr sz="2400" spc="-5" dirty="0">
                <a:latin typeface="Cambria"/>
                <a:cs typeface="Cambria"/>
              </a:rPr>
              <a:t>of </a:t>
            </a:r>
            <a:r>
              <a:rPr sz="2400" spc="135" dirty="0">
                <a:latin typeface="Cambria"/>
                <a:cs typeface="Cambria"/>
              </a:rPr>
              <a:t>an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action,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not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class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constant.</a:t>
            </a:r>
            <a:endParaRPr sz="2400">
              <a:latin typeface="Cambria"/>
              <a:cs typeface="Cambria"/>
            </a:endParaRPr>
          </a:p>
          <a:p>
            <a:pPr marL="287020" marR="734060" indent="-274320" algn="just">
              <a:lnSpc>
                <a:spcPct val="100000"/>
              </a:lnSpc>
              <a:spcBef>
                <a:spcPts val="605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u="heavy" spc="80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4"/>
              </a:rPr>
              <a:t>&lt;category&gt;</a:t>
            </a:r>
            <a:r>
              <a:rPr sz="2400" spc="80" dirty="0">
                <a:latin typeface="Cambria"/>
                <a:cs typeface="Cambria"/>
              </a:rPr>
              <a:t>Declares </a:t>
            </a:r>
            <a:r>
              <a:rPr sz="2400" spc="95" dirty="0">
                <a:latin typeface="Cambria"/>
                <a:cs typeface="Cambria"/>
              </a:rPr>
              <a:t>the </a:t>
            </a:r>
            <a:r>
              <a:rPr sz="2400" spc="100" dirty="0">
                <a:latin typeface="Cambria"/>
                <a:cs typeface="Cambria"/>
              </a:rPr>
              <a:t>intent </a:t>
            </a:r>
            <a:r>
              <a:rPr sz="2400" spc="55" dirty="0">
                <a:latin typeface="Cambria"/>
                <a:cs typeface="Cambria"/>
              </a:rPr>
              <a:t>category </a:t>
            </a:r>
            <a:r>
              <a:rPr sz="2400" spc="65" dirty="0">
                <a:latin typeface="Cambria"/>
                <a:cs typeface="Cambria"/>
              </a:rPr>
              <a:t>accepted, </a:t>
            </a:r>
            <a:r>
              <a:rPr sz="2400" spc="105" dirty="0">
                <a:latin typeface="Cambria"/>
                <a:cs typeface="Cambria"/>
              </a:rPr>
              <a:t>in 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110" dirty="0">
                <a:latin typeface="Cambria"/>
                <a:cs typeface="Cambria"/>
              </a:rPr>
              <a:t>name </a:t>
            </a:r>
            <a:r>
              <a:rPr sz="2400" spc="100" dirty="0">
                <a:latin typeface="Cambria"/>
                <a:cs typeface="Cambria"/>
              </a:rPr>
              <a:t>attribute. </a:t>
            </a:r>
            <a:r>
              <a:rPr sz="2400" spc="135" dirty="0">
                <a:latin typeface="Cambria"/>
                <a:cs typeface="Cambria"/>
              </a:rPr>
              <a:t>Value </a:t>
            </a:r>
            <a:r>
              <a:rPr sz="2400" spc="30" dirty="0">
                <a:latin typeface="Cambria"/>
                <a:cs typeface="Cambria"/>
              </a:rPr>
              <a:t>: </a:t>
            </a:r>
            <a:r>
              <a:rPr sz="2400" spc="95" dirty="0">
                <a:latin typeface="Cambria"/>
                <a:cs typeface="Cambria"/>
              </a:rPr>
              <a:t>literal string value </a:t>
            </a:r>
            <a:r>
              <a:rPr sz="2400" spc="-5" dirty="0">
                <a:latin typeface="Cambria"/>
                <a:cs typeface="Cambria"/>
              </a:rPr>
              <a:t>of </a:t>
            </a:r>
            <a:r>
              <a:rPr sz="2400" spc="135" dirty="0">
                <a:latin typeface="Cambria"/>
                <a:cs typeface="Cambria"/>
              </a:rPr>
              <a:t>an </a:t>
            </a:r>
            <a:r>
              <a:rPr sz="2400" spc="-515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action,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not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the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class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constant.</a:t>
            </a:r>
            <a:endParaRPr sz="2400">
              <a:latin typeface="Cambria"/>
              <a:cs typeface="Cambria"/>
            </a:endParaRPr>
          </a:p>
          <a:p>
            <a:pPr marL="287020" marR="299085" indent="-274320" algn="just">
              <a:lnSpc>
                <a:spcPct val="100000"/>
              </a:lnSpc>
              <a:spcBef>
                <a:spcPts val="6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u="heavy" spc="10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Cambria"/>
                <a:cs typeface="Cambria"/>
                <a:hlinkClick r:id="rId5"/>
              </a:rPr>
              <a:t>&lt;data&gt;</a:t>
            </a:r>
            <a:r>
              <a:rPr sz="2400" spc="105" dirty="0">
                <a:latin typeface="Cambria"/>
                <a:cs typeface="Cambria"/>
              </a:rPr>
              <a:t>Declares </a:t>
            </a: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65" dirty="0">
                <a:latin typeface="Cambria"/>
                <a:cs typeface="Cambria"/>
              </a:rPr>
              <a:t>type </a:t>
            </a:r>
            <a:r>
              <a:rPr sz="2400" spc="-5" dirty="0">
                <a:latin typeface="Cambria"/>
                <a:cs typeface="Cambria"/>
              </a:rPr>
              <a:t>of </a:t>
            </a:r>
            <a:r>
              <a:rPr sz="2400" spc="114" dirty="0">
                <a:latin typeface="Cambria"/>
                <a:cs typeface="Cambria"/>
              </a:rPr>
              <a:t>data </a:t>
            </a:r>
            <a:r>
              <a:rPr sz="2400" spc="65" dirty="0">
                <a:latin typeface="Cambria"/>
                <a:cs typeface="Cambria"/>
              </a:rPr>
              <a:t>accepted, </a:t>
            </a:r>
            <a:r>
              <a:rPr sz="2400" spc="105" dirty="0">
                <a:latin typeface="Cambria"/>
                <a:cs typeface="Cambria"/>
              </a:rPr>
              <a:t>using </a:t>
            </a:r>
            <a:r>
              <a:rPr sz="2400" spc="25" dirty="0">
                <a:latin typeface="Cambria"/>
                <a:cs typeface="Cambria"/>
              </a:rPr>
              <a:t>one </a:t>
            </a:r>
            <a:r>
              <a:rPr sz="2400" spc="-5" dirty="0">
                <a:latin typeface="Cambria"/>
                <a:cs typeface="Cambria"/>
              </a:rPr>
              <a:t>or </a:t>
            </a:r>
            <a:r>
              <a:rPr sz="2400" dirty="0">
                <a:latin typeface="Cambria"/>
                <a:cs typeface="Cambria"/>
              </a:rPr>
              <a:t> </a:t>
            </a:r>
            <a:r>
              <a:rPr sz="2400" spc="35" dirty="0">
                <a:latin typeface="Cambria"/>
                <a:cs typeface="Cambria"/>
              </a:rPr>
              <a:t>more </a:t>
            </a:r>
            <a:r>
              <a:rPr sz="2400" spc="90" dirty="0">
                <a:latin typeface="Cambria"/>
                <a:cs typeface="Cambria"/>
              </a:rPr>
              <a:t>attributes </a:t>
            </a:r>
            <a:r>
              <a:rPr sz="2400" spc="130" dirty="0">
                <a:latin typeface="Cambria"/>
                <a:cs typeface="Cambria"/>
              </a:rPr>
              <a:t>that </a:t>
            </a:r>
            <a:r>
              <a:rPr sz="2400" spc="55" dirty="0">
                <a:latin typeface="Cambria"/>
                <a:cs typeface="Cambria"/>
              </a:rPr>
              <a:t>specify </a:t>
            </a:r>
            <a:r>
              <a:rPr sz="2400" spc="70" dirty="0">
                <a:latin typeface="Cambria"/>
                <a:cs typeface="Cambria"/>
              </a:rPr>
              <a:t>various aspects </a:t>
            </a:r>
            <a:r>
              <a:rPr sz="2400" spc="-5" dirty="0">
                <a:latin typeface="Cambria"/>
                <a:cs typeface="Cambria"/>
              </a:rPr>
              <a:t>of </a:t>
            </a:r>
            <a:r>
              <a:rPr sz="2400" spc="90" dirty="0">
                <a:latin typeface="Cambria"/>
                <a:cs typeface="Cambria"/>
              </a:rPr>
              <a:t>the </a:t>
            </a:r>
            <a:r>
              <a:rPr sz="2400" spc="114" dirty="0">
                <a:latin typeface="Cambria"/>
                <a:cs typeface="Cambria"/>
              </a:rPr>
              <a:t>data 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280" dirty="0">
                <a:latin typeface="Cambria"/>
                <a:cs typeface="Cambria"/>
              </a:rPr>
              <a:t>URI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(scheme,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host,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spc="60" dirty="0">
                <a:latin typeface="Cambria"/>
                <a:cs typeface="Cambria"/>
              </a:rPr>
              <a:t>port,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20" dirty="0">
                <a:latin typeface="Cambria"/>
                <a:cs typeface="Cambria"/>
              </a:rPr>
              <a:t>path,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40" dirty="0">
                <a:latin typeface="Cambria"/>
                <a:cs typeface="Cambria"/>
              </a:rPr>
              <a:t>etc.)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105" dirty="0">
                <a:latin typeface="Cambria"/>
                <a:cs typeface="Cambria"/>
              </a:rPr>
              <a:t>and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spc="290" dirty="0">
                <a:latin typeface="Cambria"/>
                <a:cs typeface="Cambria"/>
              </a:rPr>
              <a:t>MIME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80" dirty="0">
                <a:latin typeface="Cambria"/>
                <a:cs typeface="Cambria"/>
              </a:rPr>
              <a:t>type.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408775"/>
            <a:ext cx="258064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60" dirty="0"/>
              <a:t>I</a:t>
            </a:r>
            <a:r>
              <a:rPr sz="2400" spc="260" dirty="0"/>
              <a:t>NTENT</a:t>
            </a:r>
            <a:r>
              <a:rPr sz="2400" spc="254" dirty="0"/>
              <a:t> FILTER</a:t>
            </a:r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34644" y="993076"/>
            <a:ext cx="8474710" cy="417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7680" marR="892175" indent="-274320">
              <a:lnSpc>
                <a:spcPct val="100000"/>
              </a:lnSpc>
              <a:spcBef>
                <a:spcPts val="100"/>
              </a:spcBef>
              <a:buClr>
                <a:srgbClr val="FD8537"/>
              </a:buClr>
              <a:buSzPct val="68750"/>
              <a:buFont typeface="Wingdings"/>
              <a:buChar char=""/>
              <a:tabLst>
                <a:tab pos="488315" algn="l"/>
              </a:tabLst>
            </a:pPr>
            <a:r>
              <a:rPr spc="175" dirty="0"/>
              <a:t>An</a:t>
            </a:r>
            <a:r>
              <a:rPr spc="130" dirty="0"/>
              <a:t> </a:t>
            </a:r>
            <a:r>
              <a:rPr spc="75" dirty="0"/>
              <a:t>application</a:t>
            </a:r>
            <a:r>
              <a:rPr spc="100" dirty="0"/>
              <a:t> </a:t>
            </a:r>
            <a:r>
              <a:rPr spc="45" dirty="0"/>
              <a:t>component</a:t>
            </a:r>
            <a:r>
              <a:rPr spc="130" dirty="0"/>
              <a:t> </a:t>
            </a:r>
            <a:r>
              <a:rPr spc="70" dirty="0"/>
              <a:t>should</a:t>
            </a:r>
            <a:r>
              <a:rPr spc="105" dirty="0"/>
              <a:t> </a:t>
            </a:r>
            <a:r>
              <a:rPr spc="60" dirty="0"/>
              <a:t>declare</a:t>
            </a:r>
            <a:r>
              <a:rPr spc="114" dirty="0"/>
              <a:t> </a:t>
            </a:r>
            <a:r>
              <a:rPr spc="85" dirty="0"/>
              <a:t>separate </a:t>
            </a:r>
            <a:r>
              <a:rPr spc="-509" dirty="0"/>
              <a:t> </a:t>
            </a:r>
            <a:r>
              <a:rPr spc="80" dirty="0"/>
              <a:t>filters</a:t>
            </a:r>
            <a:r>
              <a:rPr spc="105" dirty="0"/>
              <a:t> </a:t>
            </a:r>
            <a:r>
              <a:rPr spc="20" dirty="0"/>
              <a:t>for</a:t>
            </a:r>
            <a:r>
              <a:rPr spc="135" dirty="0"/>
              <a:t> </a:t>
            </a:r>
            <a:r>
              <a:rPr spc="80" dirty="0"/>
              <a:t>each</a:t>
            </a:r>
            <a:r>
              <a:rPr spc="130" dirty="0"/>
              <a:t> </a:t>
            </a:r>
            <a:r>
              <a:rPr spc="85" dirty="0"/>
              <a:t>unique</a:t>
            </a:r>
            <a:r>
              <a:rPr spc="125" dirty="0"/>
              <a:t> </a:t>
            </a:r>
            <a:r>
              <a:rPr spc="5" dirty="0"/>
              <a:t>job</a:t>
            </a:r>
            <a:r>
              <a:rPr spc="130" dirty="0"/>
              <a:t> </a:t>
            </a:r>
            <a:r>
              <a:rPr spc="105" dirty="0"/>
              <a:t>it</a:t>
            </a:r>
            <a:r>
              <a:rPr spc="125" dirty="0"/>
              <a:t> </a:t>
            </a:r>
            <a:r>
              <a:rPr spc="100" dirty="0"/>
              <a:t>can</a:t>
            </a:r>
            <a:r>
              <a:rPr spc="140" dirty="0"/>
              <a:t> </a:t>
            </a:r>
            <a:r>
              <a:rPr spc="45" dirty="0"/>
              <a:t>do.</a:t>
            </a:r>
          </a:p>
          <a:p>
            <a:pPr marL="201295">
              <a:lnSpc>
                <a:spcPct val="100000"/>
              </a:lnSpc>
              <a:spcBef>
                <a:spcPts val="35"/>
              </a:spcBef>
              <a:buClr>
                <a:srgbClr val="FD8537"/>
              </a:buClr>
              <a:buFont typeface="Wingdings"/>
              <a:buChar char=""/>
            </a:pPr>
            <a:endParaRPr sz="3450"/>
          </a:p>
          <a:p>
            <a:pPr marL="487680" marR="5080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571500" algn="l"/>
                <a:tab pos="572135" algn="l"/>
              </a:tabLst>
            </a:pPr>
            <a:r>
              <a:rPr dirty="0"/>
              <a:t>	</a:t>
            </a:r>
            <a:r>
              <a:rPr spc="100" dirty="0"/>
              <a:t>For</a:t>
            </a:r>
            <a:r>
              <a:rPr spc="130" dirty="0"/>
              <a:t> </a:t>
            </a:r>
            <a:r>
              <a:rPr spc="95" dirty="0"/>
              <a:t>example,</a:t>
            </a:r>
            <a:r>
              <a:rPr spc="150" dirty="0"/>
              <a:t> </a:t>
            </a:r>
            <a:r>
              <a:rPr spc="20" dirty="0"/>
              <a:t>one</a:t>
            </a:r>
            <a:r>
              <a:rPr spc="130" dirty="0"/>
              <a:t> </a:t>
            </a:r>
            <a:r>
              <a:rPr spc="85" dirty="0"/>
              <a:t>activity</a:t>
            </a:r>
            <a:r>
              <a:rPr spc="130" dirty="0"/>
              <a:t> </a:t>
            </a:r>
            <a:r>
              <a:rPr spc="105" dirty="0"/>
              <a:t>in</a:t>
            </a:r>
            <a:r>
              <a:rPr spc="120" dirty="0"/>
              <a:t> </a:t>
            </a:r>
            <a:r>
              <a:rPr spc="140" dirty="0"/>
              <a:t>an </a:t>
            </a:r>
            <a:r>
              <a:rPr spc="100" dirty="0"/>
              <a:t>image</a:t>
            </a:r>
            <a:r>
              <a:rPr spc="140" dirty="0"/>
              <a:t> </a:t>
            </a:r>
            <a:r>
              <a:rPr spc="85" dirty="0"/>
              <a:t>gallery</a:t>
            </a:r>
            <a:r>
              <a:rPr spc="110" dirty="0"/>
              <a:t> </a:t>
            </a:r>
            <a:r>
              <a:rPr spc="75" dirty="0"/>
              <a:t>app</a:t>
            </a:r>
            <a:r>
              <a:rPr spc="140" dirty="0"/>
              <a:t> </a:t>
            </a:r>
            <a:r>
              <a:rPr spc="120" dirty="0"/>
              <a:t>may </a:t>
            </a:r>
            <a:r>
              <a:rPr spc="125" dirty="0"/>
              <a:t> </a:t>
            </a:r>
            <a:r>
              <a:rPr spc="100" dirty="0"/>
              <a:t>have</a:t>
            </a:r>
            <a:r>
              <a:rPr spc="125" dirty="0"/>
              <a:t> </a:t>
            </a:r>
            <a:r>
              <a:rPr spc="20" dirty="0"/>
              <a:t>two</a:t>
            </a:r>
            <a:r>
              <a:rPr spc="114" dirty="0"/>
              <a:t> </a:t>
            </a:r>
            <a:r>
              <a:rPr spc="75" dirty="0"/>
              <a:t>filters:</a:t>
            </a:r>
            <a:r>
              <a:rPr spc="110" dirty="0"/>
              <a:t> </a:t>
            </a:r>
            <a:r>
              <a:rPr spc="25" dirty="0"/>
              <a:t>one</a:t>
            </a:r>
            <a:r>
              <a:rPr spc="120" dirty="0"/>
              <a:t> </a:t>
            </a:r>
            <a:r>
              <a:rPr spc="80" dirty="0"/>
              <a:t>filter</a:t>
            </a:r>
            <a:r>
              <a:rPr spc="110" dirty="0"/>
              <a:t> </a:t>
            </a:r>
            <a:r>
              <a:rPr spc="20" dirty="0"/>
              <a:t>to</a:t>
            </a:r>
            <a:r>
              <a:rPr spc="135" dirty="0"/>
              <a:t> </a:t>
            </a:r>
            <a:r>
              <a:rPr spc="45" dirty="0"/>
              <a:t>view</a:t>
            </a:r>
            <a:r>
              <a:rPr spc="114" dirty="0"/>
              <a:t> </a:t>
            </a:r>
            <a:r>
              <a:rPr spc="140" dirty="0"/>
              <a:t>an</a:t>
            </a:r>
            <a:r>
              <a:rPr spc="130" dirty="0"/>
              <a:t> </a:t>
            </a:r>
            <a:r>
              <a:rPr spc="114" dirty="0"/>
              <a:t>image, </a:t>
            </a:r>
            <a:r>
              <a:rPr spc="105" dirty="0"/>
              <a:t>and</a:t>
            </a:r>
            <a:r>
              <a:rPr spc="135" dirty="0"/>
              <a:t> </a:t>
            </a:r>
            <a:r>
              <a:rPr spc="80" dirty="0"/>
              <a:t>another </a:t>
            </a:r>
            <a:r>
              <a:rPr spc="-509" dirty="0"/>
              <a:t> </a:t>
            </a:r>
            <a:r>
              <a:rPr spc="80" dirty="0"/>
              <a:t>filter</a:t>
            </a:r>
            <a:r>
              <a:rPr spc="114" dirty="0"/>
              <a:t> </a:t>
            </a:r>
            <a:r>
              <a:rPr spc="20" dirty="0"/>
              <a:t>to</a:t>
            </a:r>
            <a:r>
              <a:rPr spc="135" dirty="0"/>
              <a:t> </a:t>
            </a:r>
            <a:r>
              <a:rPr spc="70" dirty="0"/>
              <a:t>edit</a:t>
            </a:r>
            <a:r>
              <a:rPr spc="114" dirty="0"/>
              <a:t> </a:t>
            </a:r>
            <a:r>
              <a:rPr spc="140" dirty="0"/>
              <a:t>an</a:t>
            </a:r>
            <a:r>
              <a:rPr spc="135" dirty="0"/>
              <a:t> </a:t>
            </a:r>
            <a:r>
              <a:rPr spc="114" dirty="0"/>
              <a:t>image.</a:t>
            </a:r>
          </a:p>
          <a:p>
            <a:pPr marL="201295">
              <a:lnSpc>
                <a:spcPct val="100000"/>
              </a:lnSpc>
              <a:spcBef>
                <a:spcPts val="40"/>
              </a:spcBef>
              <a:buClr>
                <a:srgbClr val="FD8537"/>
              </a:buClr>
              <a:buFont typeface="Wingdings"/>
              <a:buChar char=""/>
            </a:pPr>
            <a:endParaRPr sz="3450"/>
          </a:p>
          <a:p>
            <a:pPr marL="487680" marR="414655" indent="-274320">
              <a:lnSpc>
                <a:spcPct val="100000"/>
              </a:lnSpc>
              <a:buClr>
                <a:srgbClr val="FD8537"/>
              </a:buClr>
              <a:buSzPct val="68750"/>
              <a:buFont typeface="Wingdings"/>
              <a:buChar char=""/>
              <a:tabLst>
                <a:tab pos="488315" algn="l"/>
              </a:tabLst>
            </a:pPr>
            <a:r>
              <a:rPr spc="105" dirty="0"/>
              <a:t>When</a:t>
            </a:r>
            <a:r>
              <a:rPr spc="125" dirty="0"/>
              <a:t> </a:t>
            </a:r>
            <a:r>
              <a:rPr spc="95" dirty="0"/>
              <a:t>the</a:t>
            </a:r>
            <a:r>
              <a:rPr spc="125" dirty="0"/>
              <a:t> </a:t>
            </a:r>
            <a:r>
              <a:rPr spc="90" dirty="0"/>
              <a:t>activity</a:t>
            </a:r>
            <a:r>
              <a:rPr spc="125" dirty="0"/>
              <a:t> </a:t>
            </a:r>
            <a:r>
              <a:rPr spc="114" dirty="0"/>
              <a:t>starts,</a:t>
            </a:r>
            <a:r>
              <a:rPr spc="120" dirty="0"/>
              <a:t> </a:t>
            </a:r>
            <a:r>
              <a:rPr spc="105" dirty="0"/>
              <a:t>it</a:t>
            </a:r>
            <a:r>
              <a:rPr spc="130" dirty="0"/>
              <a:t> </a:t>
            </a:r>
            <a:r>
              <a:rPr spc="70" dirty="0"/>
              <a:t>inspects</a:t>
            </a:r>
            <a:r>
              <a:rPr spc="110" dirty="0"/>
              <a:t> </a:t>
            </a:r>
            <a:r>
              <a:rPr spc="95" dirty="0"/>
              <a:t>the</a:t>
            </a:r>
            <a:r>
              <a:rPr spc="130" dirty="0">
                <a:solidFill>
                  <a:srgbClr val="D2601C"/>
                </a:solidFill>
              </a:rPr>
              <a:t> </a:t>
            </a:r>
            <a:r>
              <a:rPr u="heavy" spc="114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hlinkClick r:id="rId2"/>
              </a:rPr>
              <a:t>Intent</a:t>
            </a:r>
            <a:r>
              <a:rPr spc="145" dirty="0">
                <a:solidFill>
                  <a:srgbClr val="D2601C"/>
                </a:solidFill>
                <a:hlinkClick r:id="rId2"/>
              </a:rPr>
              <a:t> </a:t>
            </a:r>
            <a:r>
              <a:rPr spc="105" dirty="0"/>
              <a:t>and </a:t>
            </a:r>
            <a:r>
              <a:rPr spc="110" dirty="0"/>
              <a:t> </a:t>
            </a:r>
            <a:r>
              <a:rPr spc="40" dirty="0"/>
              <a:t>decides</a:t>
            </a:r>
            <a:r>
              <a:rPr spc="160" dirty="0"/>
              <a:t> </a:t>
            </a:r>
            <a:r>
              <a:rPr spc="25" dirty="0"/>
              <a:t>how</a:t>
            </a:r>
            <a:r>
              <a:rPr spc="170" dirty="0"/>
              <a:t> </a:t>
            </a:r>
            <a:r>
              <a:rPr spc="20" dirty="0"/>
              <a:t>to</a:t>
            </a:r>
            <a:r>
              <a:rPr spc="185" dirty="0"/>
              <a:t> </a:t>
            </a:r>
            <a:r>
              <a:rPr spc="70" dirty="0"/>
              <a:t>behave</a:t>
            </a:r>
            <a:r>
              <a:rPr spc="190" dirty="0"/>
              <a:t> </a:t>
            </a:r>
            <a:r>
              <a:rPr spc="60" dirty="0"/>
              <a:t>based</a:t>
            </a:r>
            <a:r>
              <a:rPr spc="185" dirty="0"/>
              <a:t> </a:t>
            </a:r>
            <a:r>
              <a:rPr spc="25" dirty="0"/>
              <a:t>on</a:t>
            </a:r>
            <a:r>
              <a:rPr spc="185" dirty="0"/>
              <a:t> </a:t>
            </a:r>
            <a:r>
              <a:rPr spc="90" dirty="0"/>
              <a:t>the</a:t>
            </a:r>
            <a:r>
              <a:rPr spc="180" dirty="0"/>
              <a:t> </a:t>
            </a:r>
            <a:r>
              <a:rPr spc="75" dirty="0"/>
              <a:t>information</a:t>
            </a:r>
            <a:r>
              <a:rPr spc="165" dirty="0"/>
              <a:t> </a:t>
            </a:r>
            <a:r>
              <a:rPr spc="105" dirty="0"/>
              <a:t>in </a:t>
            </a:r>
            <a:r>
              <a:rPr spc="110" dirty="0"/>
              <a:t> </a:t>
            </a:r>
            <a:r>
              <a:rPr spc="90" dirty="0"/>
              <a:t>the</a:t>
            </a:r>
            <a:r>
              <a:rPr spc="130" dirty="0">
                <a:solidFill>
                  <a:srgbClr val="D2601C"/>
                </a:solidFill>
              </a:rPr>
              <a:t> </a:t>
            </a:r>
            <a:r>
              <a:rPr u="heavy" spc="114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hlinkClick r:id="rId2"/>
              </a:rPr>
              <a:t>Intent</a:t>
            </a:r>
            <a:r>
              <a:rPr spc="145" dirty="0">
                <a:solidFill>
                  <a:srgbClr val="D2601C"/>
                </a:solidFill>
                <a:hlinkClick r:id="rId2"/>
              </a:rPr>
              <a:t> </a:t>
            </a:r>
            <a:r>
              <a:rPr spc="50" dirty="0"/>
              <a:t>(such</a:t>
            </a:r>
            <a:r>
              <a:rPr spc="114" dirty="0"/>
              <a:t> as</a:t>
            </a:r>
            <a:r>
              <a:rPr spc="135" dirty="0"/>
              <a:t> </a:t>
            </a:r>
            <a:r>
              <a:rPr spc="20" dirty="0"/>
              <a:t>to</a:t>
            </a:r>
            <a:r>
              <a:rPr spc="125" dirty="0"/>
              <a:t> </a:t>
            </a:r>
            <a:r>
              <a:rPr spc="35" dirty="0"/>
              <a:t>show</a:t>
            </a:r>
            <a:r>
              <a:rPr spc="120" dirty="0"/>
              <a:t> </a:t>
            </a:r>
            <a:r>
              <a:rPr spc="90" dirty="0"/>
              <a:t>the</a:t>
            </a:r>
            <a:r>
              <a:rPr spc="130" dirty="0"/>
              <a:t> </a:t>
            </a:r>
            <a:r>
              <a:rPr spc="45" dirty="0"/>
              <a:t>editor</a:t>
            </a:r>
            <a:r>
              <a:rPr spc="120" dirty="0"/>
              <a:t> </a:t>
            </a:r>
            <a:r>
              <a:rPr spc="45" dirty="0"/>
              <a:t>controls</a:t>
            </a:r>
            <a:r>
              <a:rPr spc="125" dirty="0"/>
              <a:t> </a:t>
            </a:r>
            <a:r>
              <a:rPr spc="-5" dirty="0"/>
              <a:t>or</a:t>
            </a:r>
            <a:r>
              <a:rPr spc="135" dirty="0"/>
              <a:t> </a:t>
            </a:r>
            <a:r>
              <a:rPr spc="40" dirty="0"/>
              <a:t>not).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672179"/>
            <a:ext cx="258064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65" dirty="0"/>
              <a:t>I</a:t>
            </a:r>
            <a:r>
              <a:rPr sz="2400" spc="265" dirty="0"/>
              <a:t>NTENT</a:t>
            </a:r>
            <a:r>
              <a:rPr sz="2400" spc="225" dirty="0"/>
              <a:t> </a:t>
            </a:r>
            <a:r>
              <a:rPr sz="2400" spc="260" dirty="0"/>
              <a:t>FILTER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3415411" y="672179"/>
            <a:ext cx="319341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565F6C"/>
                </a:solidFill>
                <a:latin typeface="Cambria"/>
                <a:cs typeface="Cambria"/>
              </a:rPr>
              <a:t>--</a:t>
            </a:r>
            <a:r>
              <a:rPr sz="3000" spc="145" dirty="0">
                <a:solidFill>
                  <a:srgbClr val="565F6C"/>
                </a:solidFill>
                <a:latin typeface="Cambria"/>
                <a:cs typeface="Cambria"/>
              </a:rPr>
              <a:t> </a:t>
            </a:r>
            <a:r>
              <a:rPr sz="3000" spc="225" dirty="0">
                <a:solidFill>
                  <a:srgbClr val="565F6C"/>
                </a:solidFill>
                <a:latin typeface="Cambria"/>
                <a:cs typeface="Cambria"/>
              </a:rPr>
              <a:t>(</a:t>
            </a:r>
            <a:r>
              <a:rPr sz="2400" spc="225" dirty="0">
                <a:solidFill>
                  <a:srgbClr val="565F6C"/>
                </a:solidFill>
                <a:latin typeface="Cambria"/>
                <a:cs typeface="Cambria"/>
              </a:rPr>
              <a:t>MANIFEST</a:t>
            </a:r>
            <a:r>
              <a:rPr sz="2400" spc="305" dirty="0">
                <a:solidFill>
                  <a:srgbClr val="565F6C"/>
                </a:solidFill>
                <a:latin typeface="Cambria"/>
                <a:cs typeface="Cambria"/>
              </a:rPr>
              <a:t> </a:t>
            </a:r>
            <a:r>
              <a:rPr sz="2400" spc="200" dirty="0">
                <a:solidFill>
                  <a:srgbClr val="565F6C"/>
                </a:solidFill>
                <a:latin typeface="Cambria"/>
                <a:cs typeface="Cambria"/>
              </a:rPr>
              <a:t>FILE</a:t>
            </a:r>
            <a:r>
              <a:rPr sz="3000" spc="200" dirty="0">
                <a:solidFill>
                  <a:srgbClr val="565F6C"/>
                </a:solidFill>
                <a:latin typeface="Cambria"/>
                <a:cs typeface="Cambria"/>
              </a:rPr>
              <a:t>)</a:t>
            </a:r>
            <a:endParaRPr sz="30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9741" y="1667732"/>
            <a:ext cx="8170545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95" dirty="0">
                <a:latin typeface="Cambria"/>
                <a:cs typeface="Cambria"/>
              </a:rPr>
              <a:t>&lt;activity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90" dirty="0">
                <a:latin typeface="Cambria"/>
                <a:cs typeface="Cambria"/>
              </a:rPr>
              <a:t>android:name="ShareActivity"&gt;</a:t>
            </a:r>
            <a:endParaRPr sz="2400">
              <a:latin typeface="Cambria"/>
              <a:cs typeface="Cambria"/>
            </a:endParaRPr>
          </a:p>
          <a:p>
            <a:pPr marL="350520">
              <a:lnSpc>
                <a:spcPct val="100000"/>
              </a:lnSpc>
            </a:pPr>
            <a:r>
              <a:rPr sz="2400" spc="85" dirty="0">
                <a:latin typeface="Cambria"/>
                <a:cs typeface="Cambria"/>
              </a:rPr>
              <a:t>&lt;intent-filter&gt;</a:t>
            </a:r>
            <a:endParaRPr sz="2400">
              <a:latin typeface="Cambria"/>
              <a:cs typeface="Cambria"/>
            </a:endParaRPr>
          </a:p>
          <a:p>
            <a:pPr marL="433070">
              <a:lnSpc>
                <a:spcPct val="100000"/>
              </a:lnSpc>
            </a:pPr>
            <a:r>
              <a:rPr sz="2400" spc="75" dirty="0">
                <a:latin typeface="Cambria"/>
                <a:cs typeface="Cambria"/>
              </a:rPr>
              <a:t>&lt;action</a:t>
            </a:r>
            <a:r>
              <a:rPr sz="2400" spc="215" dirty="0">
                <a:latin typeface="Cambria"/>
                <a:cs typeface="Cambria"/>
              </a:rPr>
              <a:t> </a:t>
            </a:r>
            <a:r>
              <a:rPr sz="2400" spc="85" dirty="0">
                <a:latin typeface="Cambria"/>
                <a:cs typeface="Cambria"/>
              </a:rPr>
              <a:t>android:name="android.intent.action.SEND"/&gt;</a:t>
            </a:r>
            <a:endParaRPr sz="2400">
              <a:latin typeface="Cambria"/>
              <a:cs typeface="Cambria"/>
            </a:endParaRPr>
          </a:p>
          <a:p>
            <a:pPr marL="12700" marR="582930" indent="673735">
              <a:lnSpc>
                <a:spcPct val="100000"/>
              </a:lnSpc>
            </a:pPr>
            <a:r>
              <a:rPr sz="2400" spc="65" dirty="0">
                <a:latin typeface="Cambria"/>
                <a:cs typeface="Cambria"/>
              </a:rPr>
              <a:t>&lt;category </a:t>
            </a:r>
            <a:r>
              <a:rPr sz="2400" spc="70" dirty="0">
                <a:latin typeface="Cambria"/>
                <a:cs typeface="Cambria"/>
              </a:rPr>
              <a:t> </a:t>
            </a:r>
            <a:r>
              <a:rPr sz="2400" spc="95" dirty="0">
                <a:latin typeface="Cambria"/>
                <a:cs typeface="Cambria"/>
              </a:rPr>
              <a:t>android:name="android.intent.category.DEFAULT"/&gt;</a:t>
            </a:r>
            <a:endParaRPr sz="2400">
              <a:latin typeface="Cambria"/>
              <a:cs typeface="Cambria"/>
            </a:endParaRPr>
          </a:p>
          <a:p>
            <a:pPr marL="686435">
              <a:lnSpc>
                <a:spcPct val="100000"/>
              </a:lnSpc>
              <a:spcBef>
                <a:spcPts val="5"/>
              </a:spcBef>
            </a:pPr>
            <a:r>
              <a:rPr sz="2400" spc="125" dirty="0">
                <a:latin typeface="Cambria"/>
                <a:cs typeface="Cambria"/>
              </a:rPr>
              <a:t>&lt;data</a:t>
            </a:r>
            <a:r>
              <a:rPr sz="2400" spc="85" dirty="0">
                <a:latin typeface="Cambria"/>
                <a:cs typeface="Cambria"/>
              </a:rPr>
              <a:t> </a:t>
            </a:r>
            <a:r>
              <a:rPr sz="2400" spc="40" dirty="0">
                <a:latin typeface="Cambria"/>
                <a:cs typeface="Cambria"/>
              </a:rPr>
              <a:t>android:mimeType="text/plain"/&gt;</a:t>
            </a:r>
            <a:endParaRPr sz="2400">
              <a:latin typeface="Cambria"/>
              <a:cs typeface="Cambria"/>
            </a:endParaRPr>
          </a:p>
          <a:p>
            <a:pPr marL="350520">
              <a:lnSpc>
                <a:spcPct val="100000"/>
              </a:lnSpc>
            </a:pPr>
            <a:r>
              <a:rPr sz="2400" spc="50" dirty="0">
                <a:latin typeface="Cambria"/>
                <a:cs typeface="Cambria"/>
              </a:rPr>
              <a:t>&lt;/intent-filter&gt;</a:t>
            </a:r>
            <a:endParaRPr sz="24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2400" spc="40" dirty="0">
                <a:latin typeface="Cambria"/>
                <a:cs typeface="Cambria"/>
              </a:rPr>
              <a:t>&lt;/activity&gt;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2620" y="237325"/>
            <a:ext cx="252539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65" dirty="0"/>
              <a:t>I</a:t>
            </a:r>
            <a:r>
              <a:rPr sz="2400" spc="265" dirty="0"/>
              <a:t>NTENT</a:t>
            </a:r>
            <a:r>
              <a:rPr sz="3000" spc="265" dirty="0"/>
              <a:t>F</a:t>
            </a:r>
            <a:r>
              <a:rPr sz="2400" spc="265" dirty="0"/>
              <a:t>ILTER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5940" y="651319"/>
            <a:ext cx="8496300" cy="5894947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500" spc="65" dirty="0">
                <a:latin typeface="Cambria"/>
                <a:cs typeface="Cambria"/>
              </a:rPr>
              <a:t>&lt;?xml </a:t>
            </a:r>
            <a:r>
              <a:rPr sz="1500" spc="30" dirty="0">
                <a:latin typeface="Cambria"/>
                <a:cs typeface="Cambria"/>
              </a:rPr>
              <a:t>version="1.0"</a:t>
            </a:r>
            <a:r>
              <a:rPr sz="1500" spc="50" dirty="0">
                <a:latin typeface="Cambria"/>
                <a:cs typeface="Cambria"/>
              </a:rPr>
              <a:t> </a:t>
            </a:r>
            <a:r>
              <a:rPr sz="1500" spc="35" dirty="0">
                <a:latin typeface="Cambria"/>
                <a:cs typeface="Cambria"/>
              </a:rPr>
              <a:t>encoding="utf-8"?&gt;</a:t>
            </a:r>
            <a:endParaRPr sz="1500">
              <a:latin typeface="Cambria"/>
              <a:cs typeface="Cambria"/>
            </a:endParaRPr>
          </a:p>
          <a:p>
            <a:pPr marL="222885" marR="5080" indent="-210820">
              <a:lnSpc>
                <a:spcPct val="113300"/>
              </a:lnSpc>
            </a:pPr>
            <a:r>
              <a:rPr sz="1500" spc="65" dirty="0">
                <a:latin typeface="Cambria"/>
                <a:cs typeface="Cambria"/>
              </a:rPr>
              <a:t>&lt;manifest</a:t>
            </a:r>
            <a:r>
              <a:rPr sz="1500" spc="95" dirty="0">
                <a:latin typeface="Cambria"/>
                <a:cs typeface="Cambria"/>
              </a:rPr>
              <a:t> </a:t>
            </a:r>
            <a:r>
              <a:rPr sz="1500" spc="10" dirty="0">
                <a:latin typeface="Cambria"/>
                <a:cs typeface="Cambria"/>
              </a:rPr>
              <a:t>xmlns:android="</a:t>
            </a:r>
            <a:r>
              <a:rPr sz="1500" spc="10" dirty="0">
                <a:latin typeface="Cambria"/>
                <a:cs typeface="Cambria"/>
                <a:hlinkClick r:id="rId2"/>
              </a:rPr>
              <a:t>http://schemas.android.com/apk/res/android" </a:t>
            </a:r>
            <a:r>
              <a:rPr sz="1500" spc="15" dirty="0">
                <a:latin typeface="Cambria"/>
                <a:cs typeface="Cambria"/>
              </a:rPr>
              <a:t> </a:t>
            </a:r>
            <a:r>
              <a:rPr sz="1500" spc="50" dirty="0">
                <a:latin typeface="Cambria"/>
                <a:cs typeface="Cambria"/>
              </a:rPr>
              <a:t>package="com.lightcone.sharingintents"</a:t>
            </a:r>
            <a:r>
              <a:rPr sz="1500" spc="65" dirty="0">
                <a:latin typeface="Cambria"/>
                <a:cs typeface="Cambria"/>
              </a:rPr>
              <a:t> </a:t>
            </a:r>
            <a:r>
              <a:rPr sz="1500" spc="35" dirty="0">
                <a:latin typeface="Cambria"/>
                <a:cs typeface="Cambria"/>
              </a:rPr>
              <a:t>android:versionCode="1"</a:t>
            </a:r>
            <a:r>
              <a:rPr sz="1500" spc="65" dirty="0">
                <a:latin typeface="Cambria"/>
                <a:cs typeface="Cambria"/>
              </a:rPr>
              <a:t> </a:t>
            </a:r>
            <a:r>
              <a:rPr sz="1500" spc="45" dirty="0">
                <a:latin typeface="Cambria"/>
                <a:cs typeface="Cambria"/>
              </a:rPr>
              <a:t>android:versionName="1.0"</a:t>
            </a:r>
            <a:endParaRPr sz="1500">
              <a:latin typeface="Cambria"/>
              <a:cs typeface="Cambria"/>
            </a:endParaRPr>
          </a:p>
          <a:p>
            <a:pPr marL="286385">
              <a:lnSpc>
                <a:spcPts val="1440"/>
              </a:lnSpc>
            </a:pPr>
            <a:r>
              <a:rPr sz="1500" spc="75" dirty="0">
                <a:latin typeface="Cambria"/>
                <a:cs typeface="Cambria"/>
              </a:rPr>
              <a:t>&gt;</a:t>
            </a:r>
            <a:endParaRPr sz="1500">
              <a:latin typeface="Cambria"/>
              <a:cs typeface="Cambria"/>
            </a:endParaRPr>
          </a:p>
          <a:p>
            <a:pPr marL="222885">
              <a:lnSpc>
                <a:spcPct val="100000"/>
              </a:lnSpc>
              <a:spcBef>
                <a:spcPts val="240"/>
              </a:spcBef>
            </a:pPr>
            <a:r>
              <a:rPr sz="1500" spc="50" dirty="0">
                <a:latin typeface="Cambria"/>
                <a:cs typeface="Cambria"/>
              </a:rPr>
              <a:t>&lt;uses-sdk</a:t>
            </a:r>
            <a:r>
              <a:rPr sz="1500" spc="55" dirty="0">
                <a:latin typeface="Cambria"/>
                <a:cs typeface="Cambria"/>
              </a:rPr>
              <a:t> </a:t>
            </a:r>
            <a:r>
              <a:rPr sz="1500" spc="50" dirty="0">
                <a:latin typeface="Cambria"/>
                <a:cs typeface="Cambria"/>
              </a:rPr>
              <a:t>android:minSdkVersion="7"</a:t>
            </a:r>
            <a:r>
              <a:rPr sz="1500" spc="70" dirty="0">
                <a:latin typeface="Cambria"/>
                <a:cs typeface="Cambria"/>
              </a:rPr>
              <a:t> </a:t>
            </a:r>
            <a:r>
              <a:rPr sz="1500" spc="-125" dirty="0">
                <a:latin typeface="Cambria"/>
                <a:cs typeface="Cambria"/>
              </a:rPr>
              <a:t>/&gt;</a:t>
            </a:r>
            <a:endParaRPr sz="15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00">
              <a:latin typeface="Cambria"/>
              <a:cs typeface="Cambria"/>
            </a:endParaRPr>
          </a:p>
          <a:p>
            <a:pPr marL="222885">
              <a:lnSpc>
                <a:spcPct val="100000"/>
              </a:lnSpc>
            </a:pPr>
            <a:r>
              <a:rPr sz="1500" spc="50" dirty="0">
                <a:latin typeface="Cambria"/>
                <a:cs typeface="Cambria"/>
              </a:rPr>
              <a:t>&lt;application</a:t>
            </a:r>
            <a:r>
              <a:rPr sz="1500" spc="105" dirty="0">
                <a:latin typeface="Cambria"/>
                <a:cs typeface="Cambria"/>
              </a:rPr>
              <a:t> </a:t>
            </a:r>
            <a:r>
              <a:rPr sz="1500" spc="25" dirty="0">
                <a:latin typeface="Cambria"/>
                <a:cs typeface="Cambria"/>
              </a:rPr>
              <a:t>android:icon="@drawable/ic_launcher"</a:t>
            </a:r>
            <a:r>
              <a:rPr sz="1500" spc="80" dirty="0">
                <a:latin typeface="Cambria"/>
                <a:cs typeface="Cambria"/>
              </a:rPr>
              <a:t> </a:t>
            </a:r>
            <a:r>
              <a:rPr sz="1500" spc="30" dirty="0">
                <a:latin typeface="Cambria"/>
                <a:cs typeface="Cambria"/>
              </a:rPr>
              <a:t>android:label="@string/app_name"</a:t>
            </a:r>
            <a:r>
              <a:rPr sz="1500" spc="70" dirty="0">
                <a:latin typeface="Cambria"/>
                <a:cs typeface="Cambria"/>
              </a:rPr>
              <a:t> </a:t>
            </a:r>
            <a:r>
              <a:rPr sz="1500" spc="75" dirty="0">
                <a:latin typeface="Cambria"/>
                <a:cs typeface="Cambria"/>
              </a:rPr>
              <a:t>&gt;</a:t>
            </a:r>
            <a:endParaRPr sz="1500">
              <a:latin typeface="Cambria"/>
              <a:cs typeface="Cambria"/>
            </a:endParaRPr>
          </a:p>
          <a:p>
            <a:pPr marL="433070">
              <a:lnSpc>
                <a:spcPct val="100000"/>
              </a:lnSpc>
              <a:spcBef>
                <a:spcPts val="240"/>
              </a:spcBef>
            </a:pPr>
            <a:r>
              <a:rPr sz="1500" spc="55" dirty="0">
                <a:latin typeface="Cambria"/>
                <a:cs typeface="Cambria"/>
              </a:rPr>
              <a:t>&lt;activity</a:t>
            </a:r>
            <a:r>
              <a:rPr sz="1500" spc="95" dirty="0">
                <a:latin typeface="Cambria"/>
                <a:cs typeface="Cambria"/>
              </a:rPr>
              <a:t> </a:t>
            </a:r>
            <a:r>
              <a:rPr sz="1500" spc="60" dirty="0">
                <a:latin typeface="Cambria"/>
                <a:cs typeface="Cambria"/>
              </a:rPr>
              <a:t>android:name=".SharingIntents"</a:t>
            </a:r>
            <a:r>
              <a:rPr sz="1500" spc="85" dirty="0">
                <a:latin typeface="Cambria"/>
                <a:cs typeface="Cambria"/>
              </a:rPr>
              <a:t> </a:t>
            </a:r>
            <a:r>
              <a:rPr sz="1500" spc="30" dirty="0">
                <a:latin typeface="Cambria"/>
                <a:cs typeface="Cambria"/>
              </a:rPr>
              <a:t>android:label="@string/app_name"</a:t>
            </a:r>
            <a:r>
              <a:rPr sz="1500" spc="75" dirty="0">
                <a:latin typeface="Cambria"/>
                <a:cs typeface="Cambria"/>
              </a:rPr>
              <a:t> &gt;</a:t>
            </a:r>
            <a:endParaRPr sz="1500">
              <a:latin typeface="Cambria"/>
              <a:cs typeface="Cambria"/>
            </a:endParaRPr>
          </a:p>
          <a:p>
            <a:pPr marL="641985">
              <a:lnSpc>
                <a:spcPct val="100000"/>
              </a:lnSpc>
              <a:spcBef>
                <a:spcPts val="240"/>
              </a:spcBef>
            </a:pPr>
            <a:r>
              <a:rPr sz="1500" spc="50" dirty="0">
                <a:latin typeface="Cambria"/>
                <a:cs typeface="Cambria"/>
              </a:rPr>
              <a:t>&lt;intent-filter&gt;</a:t>
            </a:r>
            <a:endParaRPr sz="1500">
              <a:latin typeface="Cambria"/>
              <a:cs typeface="Cambria"/>
            </a:endParaRPr>
          </a:p>
          <a:p>
            <a:pPr marL="852169">
              <a:lnSpc>
                <a:spcPct val="100000"/>
              </a:lnSpc>
              <a:spcBef>
                <a:spcPts val="240"/>
              </a:spcBef>
            </a:pPr>
            <a:r>
              <a:rPr sz="1500" spc="45" dirty="0">
                <a:latin typeface="Cambria"/>
                <a:cs typeface="Cambria"/>
              </a:rPr>
              <a:t>&lt;action</a:t>
            </a:r>
            <a:r>
              <a:rPr sz="1500" spc="65" dirty="0">
                <a:latin typeface="Cambria"/>
                <a:cs typeface="Cambria"/>
              </a:rPr>
              <a:t> </a:t>
            </a:r>
            <a:r>
              <a:rPr sz="1500" spc="60" dirty="0">
                <a:latin typeface="Cambria"/>
                <a:cs typeface="Cambria"/>
              </a:rPr>
              <a:t>android:name="android.intent.action.MAIN"</a:t>
            </a:r>
            <a:r>
              <a:rPr sz="1500" spc="70" dirty="0">
                <a:latin typeface="Cambria"/>
                <a:cs typeface="Cambria"/>
              </a:rPr>
              <a:t> </a:t>
            </a:r>
            <a:r>
              <a:rPr sz="1500" spc="-125" dirty="0">
                <a:latin typeface="Cambria"/>
                <a:cs typeface="Cambria"/>
              </a:rPr>
              <a:t>/&gt;</a:t>
            </a:r>
            <a:endParaRPr sz="1500">
              <a:latin typeface="Cambria"/>
              <a:cs typeface="Cambria"/>
            </a:endParaRPr>
          </a:p>
          <a:p>
            <a:pPr marL="852169">
              <a:lnSpc>
                <a:spcPct val="100000"/>
              </a:lnSpc>
              <a:spcBef>
                <a:spcPts val="240"/>
              </a:spcBef>
            </a:pPr>
            <a:r>
              <a:rPr sz="1500" spc="40" dirty="0">
                <a:latin typeface="Cambria"/>
                <a:cs typeface="Cambria"/>
              </a:rPr>
              <a:t>&lt;category</a:t>
            </a:r>
            <a:r>
              <a:rPr sz="1500" spc="95" dirty="0">
                <a:latin typeface="Cambria"/>
                <a:cs typeface="Cambria"/>
              </a:rPr>
              <a:t> </a:t>
            </a:r>
            <a:r>
              <a:rPr sz="1500" spc="70" dirty="0">
                <a:latin typeface="Cambria"/>
                <a:cs typeface="Cambria"/>
              </a:rPr>
              <a:t>android:name="android.intent.category.LAUNCHER"</a:t>
            </a:r>
            <a:r>
              <a:rPr sz="1500" spc="125" dirty="0">
                <a:latin typeface="Cambria"/>
                <a:cs typeface="Cambria"/>
              </a:rPr>
              <a:t> </a:t>
            </a:r>
            <a:r>
              <a:rPr sz="1500" spc="-125" dirty="0">
                <a:latin typeface="Cambria"/>
                <a:cs typeface="Cambria"/>
              </a:rPr>
              <a:t>/&gt;</a:t>
            </a:r>
            <a:endParaRPr sz="1500">
              <a:latin typeface="Cambria"/>
              <a:cs typeface="Cambria"/>
            </a:endParaRPr>
          </a:p>
          <a:p>
            <a:pPr marL="641985">
              <a:lnSpc>
                <a:spcPct val="100000"/>
              </a:lnSpc>
              <a:spcBef>
                <a:spcPts val="240"/>
              </a:spcBef>
            </a:pPr>
            <a:r>
              <a:rPr sz="1500" spc="30" dirty="0">
                <a:latin typeface="Cambria"/>
                <a:cs typeface="Cambria"/>
              </a:rPr>
              <a:t>&lt;/intent-filter&gt;</a:t>
            </a:r>
            <a:endParaRPr sz="1500">
              <a:latin typeface="Cambria"/>
              <a:cs typeface="Cambria"/>
            </a:endParaRPr>
          </a:p>
          <a:p>
            <a:pPr marL="433070">
              <a:lnSpc>
                <a:spcPct val="100000"/>
              </a:lnSpc>
              <a:spcBef>
                <a:spcPts val="240"/>
              </a:spcBef>
            </a:pPr>
            <a:r>
              <a:rPr sz="1500" spc="20" dirty="0">
                <a:latin typeface="Cambria"/>
                <a:cs typeface="Cambria"/>
              </a:rPr>
              <a:t>&lt;/activity&gt;</a:t>
            </a:r>
            <a:endParaRPr sz="1500">
              <a:latin typeface="Cambria"/>
              <a:cs typeface="Cambria"/>
            </a:endParaRPr>
          </a:p>
          <a:p>
            <a:pPr marL="433070">
              <a:lnSpc>
                <a:spcPct val="100000"/>
              </a:lnSpc>
              <a:spcBef>
                <a:spcPts val="245"/>
              </a:spcBef>
            </a:pPr>
            <a:r>
              <a:rPr sz="1500" spc="55" dirty="0">
                <a:latin typeface="Cambria"/>
                <a:cs typeface="Cambria"/>
              </a:rPr>
              <a:t>&lt;activity</a:t>
            </a:r>
            <a:r>
              <a:rPr sz="1500" spc="95" dirty="0">
                <a:latin typeface="Cambria"/>
                <a:cs typeface="Cambria"/>
              </a:rPr>
              <a:t> </a:t>
            </a:r>
            <a:r>
              <a:rPr sz="1500" spc="55" dirty="0">
                <a:latin typeface="Cambria"/>
                <a:cs typeface="Cambria"/>
              </a:rPr>
              <a:t>android:name=".MyLittleBrowser"</a:t>
            </a:r>
            <a:r>
              <a:rPr sz="1500" spc="85" dirty="0">
                <a:latin typeface="Cambria"/>
                <a:cs typeface="Cambria"/>
              </a:rPr>
              <a:t> </a:t>
            </a:r>
            <a:r>
              <a:rPr sz="1500" spc="35" dirty="0">
                <a:latin typeface="Cambria"/>
                <a:cs typeface="Cambria"/>
              </a:rPr>
              <a:t>android:label="@string/little_browser_name"&gt;</a:t>
            </a:r>
            <a:endParaRPr sz="1500">
              <a:latin typeface="Cambria"/>
              <a:cs typeface="Cambria"/>
            </a:endParaRPr>
          </a:p>
          <a:p>
            <a:pPr marL="641985">
              <a:lnSpc>
                <a:spcPct val="100000"/>
              </a:lnSpc>
              <a:spcBef>
                <a:spcPts val="240"/>
              </a:spcBef>
            </a:pPr>
            <a:r>
              <a:rPr sz="1500" spc="50" dirty="0">
                <a:solidFill>
                  <a:srgbClr val="EB6D5A"/>
                </a:solidFill>
                <a:latin typeface="Cambria"/>
                <a:cs typeface="Cambria"/>
              </a:rPr>
              <a:t>&lt;intent-filter&gt;</a:t>
            </a:r>
            <a:endParaRPr sz="1500">
              <a:latin typeface="Cambria"/>
              <a:cs typeface="Cambria"/>
            </a:endParaRPr>
          </a:p>
          <a:p>
            <a:pPr marL="798830">
              <a:lnSpc>
                <a:spcPct val="100000"/>
              </a:lnSpc>
              <a:spcBef>
                <a:spcPts val="240"/>
              </a:spcBef>
            </a:pPr>
            <a:r>
              <a:rPr sz="1500" spc="45" dirty="0">
                <a:solidFill>
                  <a:srgbClr val="EB6D5A"/>
                </a:solidFill>
                <a:latin typeface="Cambria"/>
                <a:cs typeface="Cambria"/>
              </a:rPr>
              <a:t>&lt;action</a:t>
            </a:r>
            <a:r>
              <a:rPr sz="1500" spc="60" dirty="0">
                <a:solidFill>
                  <a:srgbClr val="EB6D5A"/>
                </a:solidFill>
                <a:latin typeface="Cambria"/>
                <a:cs typeface="Cambria"/>
              </a:rPr>
              <a:t> android:name="android.intent.action.VIEW"</a:t>
            </a:r>
            <a:r>
              <a:rPr sz="1500" spc="50" dirty="0">
                <a:solidFill>
                  <a:srgbClr val="EB6D5A"/>
                </a:solidFill>
                <a:latin typeface="Cambria"/>
                <a:cs typeface="Cambria"/>
              </a:rPr>
              <a:t> </a:t>
            </a:r>
            <a:r>
              <a:rPr sz="1500" spc="-125" dirty="0">
                <a:solidFill>
                  <a:srgbClr val="EB6D5A"/>
                </a:solidFill>
                <a:latin typeface="Cambria"/>
                <a:cs typeface="Cambria"/>
              </a:rPr>
              <a:t>/&gt;</a:t>
            </a:r>
            <a:endParaRPr sz="1500">
              <a:latin typeface="Cambria"/>
              <a:cs typeface="Cambria"/>
            </a:endParaRPr>
          </a:p>
          <a:p>
            <a:pPr marL="798830">
              <a:lnSpc>
                <a:spcPct val="100000"/>
              </a:lnSpc>
              <a:spcBef>
                <a:spcPts val="240"/>
              </a:spcBef>
            </a:pPr>
            <a:r>
              <a:rPr sz="1500" spc="40" dirty="0">
                <a:solidFill>
                  <a:srgbClr val="EB6D5A"/>
                </a:solidFill>
                <a:latin typeface="Cambria"/>
                <a:cs typeface="Cambria"/>
              </a:rPr>
              <a:t>&lt;category</a:t>
            </a:r>
            <a:r>
              <a:rPr sz="1500" spc="90" dirty="0">
                <a:solidFill>
                  <a:srgbClr val="EB6D5A"/>
                </a:solidFill>
                <a:latin typeface="Cambria"/>
                <a:cs typeface="Cambria"/>
              </a:rPr>
              <a:t> </a:t>
            </a:r>
            <a:r>
              <a:rPr sz="1500" spc="65" dirty="0">
                <a:solidFill>
                  <a:srgbClr val="EB6D5A"/>
                </a:solidFill>
                <a:latin typeface="Cambria"/>
                <a:cs typeface="Cambria"/>
              </a:rPr>
              <a:t>android:name="android.intent.category.DEFAULT"</a:t>
            </a:r>
            <a:r>
              <a:rPr sz="1500" spc="105" dirty="0">
                <a:solidFill>
                  <a:srgbClr val="EB6D5A"/>
                </a:solidFill>
                <a:latin typeface="Cambria"/>
                <a:cs typeface="Cambria"/>
              </a:rPr>
              <a:t> </a:t>
            </a:r>
            <a:r>
              <a:rPr sz="1500" spc="-125" dirty="0">
                <a:solidFill>
                  <a:srgbClr val="EB6D5A"/>
                </a:solidFill>
                <a:latin typeface="Cambria"/>
                <a:cs typeface="Cambria"/>
              </a:rPr>
              <a:t>/&gt;</a:t>
            </a:r>
            <a:endParaRPr sz="1500">
              <a:latin typeface="Cambria"/>
              <a:cs typeface="Cambria"/>
            </a:endParaRPr>
          </a:p>
          <a:p>
            <a:pPr marL="798830">
              <a:lnSpc>
                <a:spcPct val="100000"/>
              </a:lnSpc>
              <a:spcBef>
                <a:spcPts val="240"/>
              </a:spcBef>
            </a:pPr>
            <a:r>
              <a:rPr sz="1500" spc="75" dirty="0">
                <a:solidFill>
                  <a:srgbClr val="EB6D5A"/>
                </a:solidFill>
                <a:latin typeface="Cambria"/>
                <a:cs typeface="Cambria"/>
              </a:rPr>
              <a:t>&lt;data</a:t>
            </a:r>
            <a:r>
              <a:rPr sz="1500" spc="65" dirty="0">
                <a:solidFill>
                  <a:srgbClr val="EB6D5A"/>
                </a:solidFill>
                <a:latin typeface="Cambria"/>
                <a:cs typeface="Cambria"/>
              </a:rPr>
              <a:t> </a:t>
            </a:r>
            <a:r>
              <a:rPr sz="1500" spc="25" dirty="0">
                <a:solidFill>
                  <a:srgbClr val="EB6D5A"/>
                </a:solidFill>
                <a:latin typeface="Cambria"/>
                <a:cs typeface="Cambria"/>
              </a:rPr>
              <a:t>android:scheme="http"/&gt;</a:t>
            </a:r>
            <a:endParaRPr sz="1500">
              <a:latin typeface="Cambria"/>
              <a:cs typeface="Cambria"/>
            </a:endParaRPr>
          </a:p>
          <a:p>
            <a:pPr marL="641985">
              <a:lnSpc>
                <a:spcPct val="100000"/>
              </a:lnSpc>
              <a:spcBef>
                <a:spcPts val="240"/>
              </a:spcBef>
            </a:pPr>
            <a:r>
              <a:rPr sz="1500" spc="30" dirty="0">
                <a:solidFill>
                  <a:srgbClr val="EB6D5A"/>
                </a:solidFill>
                <a:latin typeface="Cambria"/>
                <a:cs typeface="Cambria"/>
              </a:rPr>
              <a:t>&lt;/intent-filter&gt;</a:t>
            </a:r>
            <a:endParaRPr sz="1500">
              <a:latin typeface="Cambria"/>
              <a:cs typeface="Cambria"/>
            </a:endParaRPr>
          </a:p>
          <a:p>
            <a:pPr marL="433070">
              <a:lnSpc>
                <a:spcPct val="100000"/>
              </a:lnSpc>
              <a:spcBef>
                <a:spcPts val="240"/>
              </a:spcBef>
            </a:pPr>
            <a:r>
              <a:rPr sz="1500" spc="20" dirty="0">
                <a:latin typeface="Cambria"/>
                <a:cs typeface="Cambria"/>
              </a:rPr>
              <a:t>&lt;/activity&gt;</a:t>
            </a:r>
            <a:endParaRPr sz="1500">
              <a:latin typeface="Cambria"/>
              <a:cs typeface="Cambria"/>
            </a:endParaRPr>
          </a:p>
          <a:p>
            <a:pPr marL="222885">
              <a:lnSpc>
                <a:spcPct val="100000"/>
              </a:lnSpc>
              <a:spcBef>
                <a:spcPts val="240"/>
              </a:spcBef>
            </a:pPr>
            <a:r>
              <a:rPr sz="1500" spc="25" dirty="0">
                <a:latin typeface="Cambria"/>
                <a:cs typeface="Cambria"/>
              </a:rPr>
              <a:t>&lt;/application&gt;</a:t>
            </a:r>
            <a:endParaRPr sz="15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500" spc="30" dirty="0">
                <a:latin typeface="Cambria"/>
                <a:cs typeface="Cambria"/>
              </a:rPr>
              <a:t>&lt;/manifest&gt;</a:t>
            </a:r>
            <a:endParaRPr sz="15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31006"/>
            <a:ext cx="9753600" cy="7084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897074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0B173A7BFA7F45B1032B192C59E8CB" ma:contentTypeVersion="13" ma:contentTypeDescription="Create a new document." ma:contentTypeScope="" ma:versionID="0481123aecbab4026fa9345a4a781590">
  <xsd:schema xmlns:xsd="http://www.w3.org/2001/XMLSchema" xmlns:xs="http://www.w3.org/2001/XMLSchema" xmlns:p="http://schemas.microsoft.com/office/2006/metadata/properties" xmlns:ns2="22ef5093-b459-484e-8e8c-06de2c983d57" xmlns:ns3="71a5e17d-5017-4937-9e9c-29ce604d17ee" targetNamespace="http://schemas.microsoft.com/office/2006/metadata/properties" ma:root="true" ma:fieldsID="cdff195c8cdc1cf544c8a3b450af1137" ns2:_="" ns3:_="">
    <xsd:import namespace="22ef5093-b459-484e-8e8c-06de2c983d57"/>
    <xsd:import namespace="71a5e17d-5017-4937-9e9c-29ce604d17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ef5093-b459-484e-8e8c-06de2c983d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5e17d-5017-4937-9e9c-29ce604d17e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CFB2A3-824E-40F9-A1B8-A1B644E7293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F8E335C-0076-45A0-AA5D-5E1C0F5491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674EB0-4126-44E3-AFC7-AA00AB5C48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ef5093-b459-484e-8e8c-06de2c983d57"/>
    <ds:schemaRef ds:uri="71a5e17d-5017-4937-9e9c-29ce604d17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2152</Words>
  <Application>Microsoft Office PowerPoint</Application>
  <PresentationFormat>On-screen Show (16:9)</PresentationFormat>
  <Paragraphs>420</Paragraphs>
  <Slides>165</Slides>
  <Notes>94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165</vt:i4>
      </vt:variant>
    </vt:vector>
  </HeadingPairs>
  <TitlesOfParts>
    <vt:vector size="16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ACTIVITIES  AND  INTENTS</vt:lpstr>
      <vt:lpstr>ACTIVITY</vt:lpstr>
      <vt:lpstr>CREATE ACTIVITY</vt:lpstr>
      <vt:lpstr>ACTIVITY LIFE CYCLE (CNTD…)</vt:lpstr>
      <vt:lpstr>ACTIVITY LIFE CYCLE</vt:lpstr>
      <vt:lpstr>ACTIVITY LIFE CYCLE (CNTD…)</vt:lpstr>
      <vt:lpstr>ACTIVITY LIFE CYCLE (CNTD…)</vt:lpstr>
      <vt:lpstr>ACTIVITY LIFE CYCLE (CNTD…)</vt:lpstr>
      <vt:lpstr>ACTIVITY LIFE CYCLE (CNTD…)</vt:lpstr>
      <vt:lpstr>ACTIVITY LIFE CYCLE (CNTD…)</vt:lpstr>
      <vt:lpstr>INTENTS</vt:lpstr>
      <vt:lpstr>BUILDING AN INTENT</vt:lpstr>
      <vt:lpstr>BUILDING AN INTENT</vt:lpstr>
      <vt:lpstr>COMPONENT NAME</vt:lpstr>
      <vt:lpstr>COMPONENT NAME</vt:lpstr>
      <vt:lpstr>ACTION</vt:lpstr>
      <vt:lpstr>ACTION</vt:lpstr>
      <vt:lpstr>DATA</vt:lpstr>
      <vt:lpstr>DATA</vt:lpstr>
      <vt:lpstr>CATEGORY</vt:lpstr>
      <vt:lpstr>EXTRAS</vt:lpstr>
      <vt:lpstr>EXTRAS</vt:lpstr>
      <vt:lpstr>INTENT TYPES</vt:lpstr>
      <vt:lpstr>EXPLICIT INTENTS</vt:lpstr>
      <vt:lpstr>EXAMPLE EXPLICIT INTENT</vt:lpstr>
      <vt:lpstr>EXPLICIT INTENTS</vt:lpstr>
      <vt:lpstr>IMPLICIT INTENTS</vt:lpstr>
      <vt:lpstr>EXAMPLE - IMPLICIT INTENT</vt:lpstr>
      <vt:lpstr>EXAMPLE IMPLICIT INTENT</vt:lpstr>
      <vt:lpstr>IMPLICIT INTENTS</vt:lpstr>
      <vt:lpstr>IMPLICIT INTENTS</vt:lpstr>
      <vt:lpstr>IMPLICIT INTENTS</vt:lpstr>
      <vt:lpstr>IMPLICIT INTENT</vt:lpstr>
      <vt:lpstr>INTENTFILTER</vt:lpstr>
      <vt:lpstr>INTENTFILTER</vt:lpstr>
      <vt:lpstr>INTENTFILTER</vt:lpstr>
      <vt:lpstr>INTENT FILTER</vt:lpstr>
      <vt:lpstr>INTENT FILTER</vt:lpstr>
      <vt:lpstr>INTENTFILTER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NAAC2</cp:lastModifiedBy>
  <cp:revision>13</cp:revision>
  <dcterms:created xsi:type="dcterms:W3CDTF">2020-07-15T15:04:59Z</dcterms:created>
  <dcterms:modified xsi:type="dcterms:W3CDTF">2023-08-30T09:10:44Z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0x0101008F0B173A7BFA7F45B1032B192C59E8CB</vt:lpwstr>
  </property>
</Properties>
</file>